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zh-CN"/>
    </a:defPPr>
    <a:lvl1pPr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1pPr>
    <a:lvl2pPr marL="4572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2pPr>
    <a:lvl3pPr marL="9144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3pPr>
    <a:lvl4pPr marL="13716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4pPr>
    <a:lvl5pPr marL="18288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5pPr>
    <a:lvl6pPr marL="2286000" algn="l" defTabSz="914400" rtl="0" eaLnBrk="1" latinLnBrk="0" hangingPunct="1">
      <a:defRPr sz="2400" kern="1200">
        <a:solidFill>
          <a:srgbClr val="000066"/>
        </a:solidFill>
        <a:latin typeface="Arial" pitchFamily="34" charset="0"/>
        <a:ea typeface="黑体" pitchFamily="49" charset="-122"/>
        <a:cs typeface="+mn-cs"/>
      </a:defRPr>
    </a:lvl6pPr>
    <a:lvl7pPr marL="2743200" algn="l" defTabSz="914400" rtl="0" eaLnBrk="1" latinLnBrk="0" hangingPunct="1">
      <a:defRPr sz="2400" kern="1200">
        <a:solidFill>
          <a:srgbClr val="000066"/>
        </a:solidFill>
        <a:latin typeface="Arial" pitchFamily="34" charset="0"/>
        <a:ea typeface="黑体" pitchFamily="49" charset="-122"/>
        <a:cs typeface="+mn-cs"/>
      </a:defRPr>
    </a:lvl7pPr>
    <a:lvl8pPr marL="3200400" algn="l" defTabSz="914400" rtl="0" eaLnBrk="1" latinLnBrk="0" hangingPunct="1">
      <a:defRPr sz="2400" kern="1200">
        <a:solidFill>
          <a:srgbClr val="000066"/>
        </a:solidFill>
        <a:latin typeface="Arial" pitchFamily="34" charset="0"/>
        <a:ea typeface="黑体" pitchFamily="49" charset="-122"/>
        <a:cs typeface="+mn-cs"/>
      </a:defRPr>
    </a:lvl8pPr>
    <a:lvl9pPr marL="3657600" algn="l" defTabSz="914400" rtl="0" eaLnBrk="1" latinLnBrk="0" hangingPunct="1">
      <a:defRPr sz="2400" kern="1200">
        <a:solidFill>
          <a:srgbClr val="000066"/>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4667" autoAdjust="0"/>
  </p:normalViewPr>
  <p:slideViewPr>
    <p:cSldViewPr>
      <p:cViewPr>
        <p:scale>
          <a:sx n="75" d="100"/>
          <a:sy n="75" d="100"/>
        </p:scale>
        <p:origin x="-1620" y="-216"/>
      </p:cViewPr>
      <p:guideLst>
        <p:guide orient="horz" pos="2160"/>
        <p:guide pos="2880"/>
      </p:guideLst>
    </p:cSldViewPr>
  </p:slideViewPr>
  <p:outlineViewPr>
    <p:cViewPr>
      <p:scale>
        <a:sx n="33" d="100"/>
        <a:sy n="33" d="100"/>
      </p:scale>
      <p:origin x="108" y="880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3554"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9174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3555" name="Rectangle 3"/>
          <p:cNvSpPr>
            <a:spLocks noGrp="1" noChangeArrowheads="1"/>
          </p:cNvSpPr>
          <p:nvPr>
            <p:ph type="ctrTitle"/>
          </p:nvPr>
        </p:nvSpPr>
        <p:spPr>
          <a:xfrm>
            <a:off x="684213" y="2492375"/>
            <a:ext cx="7772400" cy="1470025"/>
          </a:xfrm>
        </p:spPr>
        <p:txBody>
          <a:bodyPr/>
          <a:lstStyle>
            <a:lvl1pPr>
              <a:defRPr>
                <a:solidFill>
                  <a:schemeClr val="bg1"/>
                </a:solidFill>
              </a:defRPr>
            </a:lvl1pPr>
          </a:lstStyle>
          <a:p>
            <a:pPr lvl="0"/>
            <a:r>
              <a:rPr lang="zh-CN" altLang="en-US" noProof="0" smtClean="0"/>
              <a:t>单击此处编辑母版标题样式</a:t>
            </a:r>
          </a:p>
        </p:txBody>
      </p:sp>
      <p:sp>
        <p:nvSpPr>
          <p:cNvPr id="23556" name="Rectangle 4"/>
          <p:cNvSpPr>
            <a:spLocks noGrp="1" noChangeArrowheads="1"/>
          </p:cNvSpPr>
          <p:nvPr>
            <p:ph type="subTitle" idx="1"/>
          </p:nvPr>
        </p:nvSpPr>
        <p:spPr>
          <a:xfrm>
            <a:off x="1403350" y="4437063"/>
            <a:ext cx="6408738" cy="936625"/>
          </a:xfrm>
        </p:spPr>
        <p:txBody>
          <a:bodyPr/>
          <a:lstStyle>
            <a:lvl1pPr marL="0" indent="0" algn="ctr">
              <a:buFontTx/>
              <a:buNone/>
              <a:defRPr/>
            </a:lvl1pPr>
          </a:lstStyle>
          <a:p>
            <a:pPr lvl="0"/>
            <a:r>
              <a:rPr lang="zh-CN" altLang="en-US" noProof="0" smtClean="0"/>
              <a:t>单击此处编辑母版副标题样式</a:t>
            </a:r>
          </a:p>
        </p:txBody>
      </p:sp>
      <p:sp>
        <p:nvSpPr>
          <p:cNvPr id="23557" name="Rectangle 5"/>
          <p:cNvSpPr>
            <a:spLocks noGrp="1" noChangeArrowheads="1"/>
          </p:cNvSpPr>
          <p:nvPr>
            <p:ph type="dt" sz="half" idx="2"/>
          </p:nvPr>
        </p:nvSpPr>
        <p:spPr>
          <a:xfrm>
            <a:off x="457200" y="6245225"/>
            <a:ext cx="2133600" cy="476250"/>
          </a:xfrm>
        </p:spPr>
        <p:txBody>
          <a:bodyPr/>
          <a:lstStyle>
            <a:lvl1pPr>
              <a:defRPr/>
            </a:lvl1pPr>
          </a:lstStyle>
          <a:p>
            <a:fld id="{444C393E-06DC-4485-B42C-8F00E0849CCD}" type="datetimeFigureOut">
              <a:rPr lang="zh-CN" altLang="en-US"/>
              <a:pPr/>
              <a:t>2017/7/21</a:t>
            </a:fld>
            <a:endParaRPr lang="en-US" altLang="zh-CN"/>
          </a:p>
        </p:txBody>
      </p:sp>
      <p:sp>
        <p:nvSpPr>
          <p:cNvPr id="23558" name="Rectangle 6"/>
          <p:cNvSpPr>
            <a:spLocks noGrp="1" noChangeArrowheads="1"/>
          </p:cNvSpPr>
          <p:nvPr>
            <p:ph type="ftr" sz="quarter" idx="3"/>
          </p:nvPr>
        </p:nvSpPr>
        <p:spPr>
          <a:xfrm>
            <a:off x="3124200" y="6245225"/>
            <a:ext cx="2895600" cy="476250"/>
          </a:xfrm>
        </p:spPr>
        <p:txBody>
          <a:bodyPr/>
          <a:lstStyle>
            <a:lvl1pPr>
              <a:defRPr/>
            </a:lvl1pPr>
          </a:lstStyle>
          <a:p>
            <a:endParaRPr lang="en-US" altLang="zh-CN"/>
          </a:p>
        </p:txBody>
      </p:sp>
      <p:sp>
        <p:nvSpPr>
          <p:cNvPr id="23559" name="Rectangle 7"/>
          <p:cNvSpPr>
            <a:spLocks noGrp="1" noChangeArrowheads="1"/>
          </p:cNvSpPr>
          <p:nvPr>
            <p:ph type="sldNum" sz="quarter" idx="4"/>
          </p:nvPr>
        </p:nvSpPr>
        <p:spPr>
          <a:xfrm>
            <a:off x="6553200" y="6245225"/>
            <a:ext cx="2133600" cy="476250"/>
          </a:xfrm>
        </p:spPr>
        <p:txBody>
          <a:bodyPr/>
          <a:lstStyle>
            <a:lvl1pPr>
              <a:defRPr/>
            </a:lvl1pPr>
          </a:lstStyle>
          <a:p>
            <a:fld id="{0272F901-F441-4A3E-ABF7-C71E4ED8911E}"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B6249E8-2F40-4F39-8AEB-0F80CB7C77D1}"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7E5668-787C-445D-9074-AAD1A137ED7A}" type="slidenum">
              <a:rPr lang="zh-CN" altLang="en-US"/>
              <a:pPr/>
              <a:t>‹#›</a:t>
            </a:fld>
            <a:endParaRPr lang="en-US" altLang="zh-CN"/>
          </a:p>
        </p:txBody>
      </p:sp>
    </p:spTree>
    <p:extLst>
      <p:ext uri="{BB962C8B-B14F-4D97-AF65-F5344CB8AC3E}">
        <p14:creationId xmlns:p14="http://schemas.microsoft.com/office/powerpoint/2010/main" val="258158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84A0F10-5ACE-4C04-BE3A-26C9156E5ED1}"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F4680B-05BB-42FE-A64B-2A131B4C4CC5}" type="slidenum">
              <a:rPr lang="zh-CN" altLang="en-US"/>
              <a:pPr/>
              <a:t>‹#›</a:t>
            </a:fld>
            <a:endParaRPr lang="en-US" altLang="zh-CN"/>
          </a:p>
        </p:txBody>
      </p:sp>
    </p:spTree>
    <p:extLst>
      <p:ext uri="{BB962C8B-B14F-4D97-AF65-F5344CB8AC3E}">
        <p14:creationId xmlns:p14="http://schemas.microsoft.com/office/powerpoint/2010/main" val="156418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3850" y="6381750"/>
            <a:ext cx="2133600" cy="476250"/>
          </a:xfrm>
        </p:spPr>
        <p:txBody>
          <a:bodyPr/>
          <a:lstStyle>
            <a:lvl1pPr>
              <a:defRPr/>
            </a:lvl1pPr>
          </a:lstStyle>
          <a:p>
            <a:fld id="{0B232647-9401-45E3-BCA0-0DDC26498609}" type="datetimeFigureOut">
              <a:rPr lang="zh-CN" altLang="en-US"/>
              <a:pPr/>
              <a:t>2017/7/21</a:t>
            </a:fld>
            <a:endParaRPr lang="en-US" altLang="zh-CN"/>
          </a:p>
        </p:txBody>
      </p:sp>
      <p:sp>
        <p:nvSpPr>
          <p:cNvPr id="4" name="页脚占位符 3"/>
          <p:cNvSpPr>
            <a:spLocks noGrp="1"/>
          </p:cNvSpPr>
          <p:nvPr>
            <p:ph type="ftr" sz="quarter" idx="11"/>
          </p:nvPr>
        </p:nvSpPr>
        <p:spPr>
          <a:xfrm>
            <a:off x="3059113" y="6381750"/>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16688" y="6381750"/>
            <a:ext cx="2133600" cy="476250"/>
          </a:xfrm>
        </p:spPr>
        <p:txBody>
          <a:bodyPr/>
          <a:lstStyle>
            <a:lvl1pPr>
              <a:defRPr/>
            </a:lvl1pPr>
          </a:lstStyle>
          <a:p>
            <a:fld id="{29D3EBE4-D534-4C98-A77C-7FDA2B18D9D2}" type="slidenum">
              <a:rPr lang="zh-CN" altLang="en-US"/>
              <a:pPr/>
              <a:t>‹#›</a:t>
            </a:fld>
            <a:endParaRPr lang="en-US" altLang="zh-CN"/>
          </a:p>
        </p:txBody>
      </p:sp>
    </p:spTree>
    <p:extLst>
      <p:ext uri="{BB962C8B-B14F-4D97-AF65-F5344CB8AC3E}">
        <p14:creationId xmlns:p14="http://schemas.microsoft.com/office/powerpoint/2010/main" val="106873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CEFDC0E-F64D-4A15-88F7-51D1677E8258}"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F5C10C1-1266-478E-9857-B871D0DABB5C}" type="slidenum">
              <a:rPr lang="zh-CN" altLang="en-US"/>
              <a:pPr/>
              <a:t>‹#›</a:t>
            </a:fld>
            <a:endParaRPr lang="en-US" altLang="zh-CN"/>
          </a:p>
        </p:txBody>
      </p:sp>
    </p:spTree>
    <p:extLst>
      <p:ext uri="{BB962C8B-B14F-4D97-AF65-F5344CB8AC3E}">
        <p14:creationId xmlns:p14="http://schemas.microsoft.com/office/powerpoint/2010/main" val="46083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C6CE827-F03A-44AA-B16F-6BDA9D77B3A9}"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94C964-1437-4DD4-AF1E-0621A89DAC14}" type="slidenum">
              <a:rPr lang="zh-CN" altLang="en-US"/>
              <a:pPr/>
              <a:t>‹#›</a:t>
            </a:fld>
            <a:endParaRPr lang="en-US" altLang="zh-CN"/>
          </a:p>
        </p:txBody>
      </p:sp>
    </p:spTree>
    <p:extLst>
      <p:ext uri="{BB962C8B-B14F-4D97-AF65-F5344CB8AC3E}">
        <p14:creationId xmlns:p14="http://schemas.microsoft.com/office/powerpoint/2010/main" val="372499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A376A6C-8147-49AE-8187-A61C987BE643}"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3F72E90-A08F-4C40-81EA-C73E43731B66}" type="slidenum">
              <a:rPr lang="zh-CN" altLang="en-US"/>
              <a:pPr/>
              <a:t>‹#›</a:t>
            </a:fld>
            <a:endParaRPr lang="en-US" altLang="zh-CN"/>
          </a:p>
        </p:txBody>
      </p:sp>
    </p:spTree>
    <p:extLst>
      <p:ext uri="{BB962C8B-B14F-4D97-AF65-F5344CB8AC3E}">
        <p14:creationId xmlns:p14="http://schemas.microsoft.com/office/powerpoint/2010/main" val="328700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F42633A-3921-4ED2-9A62-1921CED90BC3}" type="datetimeFigureOut">
              <a:rPr lang="zh-CN" altLang="en-US"/>
              <a:pPr/>
              <a:t>2017/7/21</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F3AE2D4-90A5-4EAC-8514-C46AE9BFA462}" type="slidenum">
              <a:rPr lang="zh-CN" altLang="en-US"/>
              <a:pPr/>
              <a:t>‹#›</a:t>
            </a:fld>
            <a:endParaRPr lang="en-US" altLang="zh-CN"/>
          </a:p>
        </p:txBody>
      </p:sp>
    </p:spTree>
    <p:extLst>
      <p:ext uri="{BB962C8B-B14F-4D97-AF65-F5344CB8AC3E}">
        <p14:creationId xmlns:p14="http://schemas.microsoft.com/office/powerpoint/2010/main" val="253724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D2CEB77-FFD7-441C-A208-9175DE21F3F0}" type="datetimeFigureOut">
              <a:rPr lang="zh-CN" altLang="en-US"/>
              <a:pPr/>
              <a:t>2017/7/21</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87995B0-E309-4104-8F1E-E54981ADF95B}" type="slidenum">
              <a:rPr lang="zh-CN" altLang="en-US"/>
              <a:pPr/>
              <a:t>‹#›</a:t>
            </a:fld>
            <a:endParaRPr lang="en-US" altLang="zh-CN"/>
          </a:p>
        </p:txBody>
      </p:sp>
    </p:spTree>
    <p:extLst>
      <p:ext uri="{BB962C8B-B14F-4D97-AF65-F5344CB8AC3E}">
        <p14:creationId xmlns:p14="http://schemas.microsoft.com/office/powerpoint/2010/main" val="368699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7DBF259-5607-4FA1-8611-B38C318E9738}" type="datetimeFigureOut">
              <a:rPr lang="zh-CN" altLang="en-US"/>
              <a:pPr/>
              <a:t>2017/7/21</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F1C5E3A-D7C2-45C3-BBEB-C4E8F728F216}" type="slidenum">
              <a:rPr lang="zh-CN" altLang="en-US"/>
              <a:pPr/>
              <a:t>‹#›</a:t>
            </a:fld>
            <a:endParaRPr lang="en-US" altLang="zh-CN"/>
          </a:p>
        </p:txBody>
      </p:sp>
    </p:spTree>
    <p:extLst>
      <p:ext uri="{BB962C8B-B14F-4D97-AF65-F5344CB8AC3E}">
        <p14:creationId xmlns:p14="http://schemas.microsoft.com/office/powerpoint/2010/main" val="23449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E789F9C-A2B0-4513-B451-A89F792A26F4}"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0D67C76-4F73-4DF5-B6CD-8F98E444C21F}" type="slidenum">
              <a:rPr lang="zh-CN" altLang="en-US"/>
              <a:pPr/>
              <a:t>‹#›</a:t>
            </a:fld>
            <a:endParaRPr lang="en-US" altLang="zh-CN"/>
          </a:p>
        </p:txBody>
      </p:sp>
    </p:spTree>
    <p:extLst>
      <p:ext uri="{BB962C8B-B14F-4D97-AF65-F5344CB8AC3E}">
        <p14:creationId xmlns:p14="http://schemas.microsoft.com/office/powerpoint/2010/main" val="102502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254C4BF-D0FD-4E35-BC3C-2FEC37981833}"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08265AB-9CF6-44E0-8C66-9425459BB01D}" type="slidenum">
              <a:rPr lang="zh-CN" altLang="en-US"/>
              <a:pPr/>
              <a:t>‹#›</a:t>
            </a:fld>
            <a:endParaRPr lang="en-US" altLang="zh-CN"/>
          </a:p>
        </p:txBody>
      </p:sp>
    </p:spTree>
    <p:extLst>
      <p:ext uri="{BB962C8B-B14F-4D97-AF65-F5344CB8AC3E}">
        <p14:creationId xmlns:p14="http://schemas.microsoft.com/office/powerpoint/2010/main" val="174136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Picture 2"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2"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3" name="Rectangle 5"/>
          <p:cNvSpPr>
            <a:spLocks noGrp="1" noChangeArrowheads="1"/>
          </p:cNvSpPr>
          <p:nvPr>
            <p:ph type="dt" sz="half" idx="2"/>
          </p:nvPr>
        </p:nvSpPr>
        <p:spPr bwMode="auto">
          <a:xfrm>
            <a:off x="32385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1"/>
                </a:solidFill>
                <a:ea typeface="宋体" pitchFamily="2" charset="-122"/>
              </a:defRPr>
            </a:lvl1pPr>
          </a:lstStyle>
          <a:p>
            <a:fld id="{5650DC06-2B7B-477A-8559-141542552E53}" type="datetimeFigureOut">
              <a:rPr lang="zh-CN" altLang="en-US"/>
              <a:pPr/>
              <a:t>2017/7/21</a:t>
            </a:fld>
            <a:endParaRPr lang="en-US" altLang="zh-CN"/>
          </a:p>
        </p:txBody>
      </p:sp>
      <p:sp>
        <p:nvSpPr>
          <p:cNvPr id="22534" name="Rectangle 6"/>
          <p:cNvSpPr>
            <a:spLocks noGrp="1" noChangeArrowheads="1"/>
          </p:cNvSpPr>
          <p:nvPr>
            <p:ph type="ftr" sz="quarter" idx="3"/>
          </p:nvPr>
        </p:nvSpPr>
        <p:spPr bwMode="auto">
          <a:xfrm>
            <a:off x="3059113" y="63817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1"/>
                </a:solidFill>
                <a:ea typeface="宋体" pitchFamily="2" charset="-122"/>
              </a:defRPr>
            </a:lvl1pPr>
          </a:lstStyle>
          <a:p>
            <a:endParaRPr lang="en-US" altLang="zh-CN"/>
          </a:p>
        </p:txBody>
      </p:sp>
      <p:sp>
        <p:nvSpPr>
          <p:cNvPr id="22535" name="Rectangle 7"/>
          <p:cNvSpPr>
            <a:spLocks noGrp="1" noChangeArrowheads="1"/>
          </p:cNvSpPr>
          <p:nvPr>
            <p:ph type="sldNum" sz="quarter" idx="4"/>
          </p:nvPr>
        </p:nvSpPr>
        <p:spPr bwMode="auto">
          <a:xfrm>
            <a:off x="6516688"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ea typeface="宋体" pitchFamily="2" charset="-122"/>
              </a:defRPr>
            </a:lvl1pPr>
          </a:lstStyle>
          <a:p>
            <a:fld id="{B40214F7-812C-49A4-913B-3E32C1F9C42B}"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rgbClr val="000066"/>
          </a:solidFill>
          <a:latin typeface="+mj-lt"/>
          <a:ea typeface="+mj-ea"/>
          <a:cs typeface="+mj-cs"/>
        </a:defRPr>
      </a:lvl1pPr>
      <a:lvl2pPr algn="ctr" rtl="0" fontAlgn="base">
        <a:spcBef>
          <a:spcPct val="0"/>
        </a:spcBef>
        <a:spcAft>
          <a:spcPct val="0"/>
        </a:spcAft>
        <a:defRPr sz="4400">
          <a:solidFill>
            <a:srgbClr val="000066"/>
          </a:solidFill>
          <a:latin typeface="Arial" pitchFamily="34" charset="0"/>
          <a:ea typeface="黑体" pitchFamily="49" charset="-122"/>
        </a:defRPr>
      </a:lvl2pPr>
      <a:lvl3pPr algn="ctr" rtl="0" fontAlgn="base">
        <a:spcBef>
          <a:spcPct val="0"/>
        </a:spcBef>
        <a:spcAft>
          <a:spcPct val="0"/>
        </a:spcAft>
        <a:defRPr sz="4400">
          <a:solidFill>
            <a:srgbClr val="000066"/>
          </a:solidFill>
          <a:latin typeface="Arial" pitchFamily="34" charset="0"/>
          <a:ea typeface="黑体" pitchFamily="49" charset="-122"/>
        </a:defRPr>
      </a:lvl3pPr>
      <a:lvl4pPr algn="ctr" rtl="0" fontAlgn="base">
        <a:spcBef>
          <a:spcPct val="0"/>
        </a:spcBef>
        <a:spcAft>
          <a:spcPct val="0"/>
        </a:spcAft>
        <a:defRPr sz="4400">
          <a:solidFill>
            <a:srgbClr val="000066"/>
          </a:solidFill>
          <a:latin typeface="Arial" pitchFamily="34" charset="0"/>
          <a:ea typeface="黑体" pitchFamily="49" charset="-122"/>
        </a:defRPr>
      </a:lvl4pPr>
      <a:lvl5pPr algn="ctr" rtl="0" fontAlgn="base">
        <a:spcBef>
          <a:spcPct val="0"/>
        </a:spcBef>
        <a:spcAft>
          <a:spcPct val="0"/>
        </a:spcAft>
        <a:defRPr sz="4400">
          <a:solidFill>
            <a:srgbClr val="000066"/>
          </a:solidFill>
          <a:latin typeface="Arial" pitchFamily="34" charset="0"/>
          <a:ea typeface="黑体" pitchFamily="49" charset="-122"/>
        </a:defRPr>
      </a:lvl5pPr>
      <a:lvl6pPr marL="457200" algn="ctr" rtl="0" fontAlgn="base">
        <a:spcBef>
          <a:spcPct val="0"/>
        </a:spcBef>
        <a:spcAft>
          <a:spcPct val="0"/>
        </a:spcAft>
        <a:defRPr sz="4400">
          <a:solidFill>
            <a:srgbClr val="000066"/>
          </a:solidFill>
          <a:latin typeface="Arial" pitchFamily="34" charset="0"/>
          <a:ea typeface="黑体" pitchFamily="49" charset="-122"/>
        </a:defRPr>
      </a:lvl6pPr>
      <a:lvl7pPr marL="914400" algn="ctr" rtl="0" fontAlgn="base">
        <a:spcBef>
          <a:spcPct val="0"/>
        </a:spcBef>
        <a:spcAft>
          <a:spcPct val="0"/>
        </a:spcAft>
        <a:defRPr sz="4400">
          <a:solidFill>
            <a:srgbClr val="000066"/>
          </a:solidFill>
          <a:latin typeface="Arial" pitchFamily="34" charset="0"/>
          <a:ea typeface="黑体" pitchFamily="49" charset="-122"/>
        </a:defRPr>
      </a:lvl7pPr>
      <a:lvl8pPr marL="1371600" algn="ctr" rtl="0" fontAlgn="base">
        <a:spcBef>
          <a:spcPct val="0"/>
        </a:spcBef>
        <a:spcAft>
          <a:spcPct val="0"/>
        </a:spcAft>
        <a:defRPr sz="4400">
          <a:solidFill>
            <a:srgbClr val="000066"/>
          </a:solidFill>
          <a:latin typeface="Arial" pitchFamily="34" charset="0"/>
          <a:ea typeface="黑体" pitchFamily="49" charset="-122"/>
        </a:defRPr>
      </a:lvl8pPr>
      <a:lvl9pPr marL="1828800" algn="ctr" rtl="0" fontAlgn="base">
        <a:spcBef>
          <a:spcPct val="0"/>
        </a:spcBef>
        <a:spcAft>
          <a:spcPct val="0"/>
        </a:spcAft>
        <a:defRPr sz="4400">
          <a:solidFill>
            <a:srgbClr val="000066"/>
          </a:solidFill>
          <a:latin typeface="Arial" pitchFamily="34" charset="0"/>
          <a:ea typeface="黑体" pitchFamily="49" charset="-122"/>
        </a:defRPr>
      </a:lvl9pPr>
    </p:titleStyle>
    <p:bodyStyle>
      <a:lvl1pPr marL="342900" indent="-342900" algn="l" rtl="0" fontAlgn="base">
        <a:spcBef>
          <a:spcPct val="20000"/>
        </a:spcBef>
        <a:spcAft>
          <a:spcPct val="0"/>
        </a:spcAft>
        <a:buChar char="•"/>
        <a:defRPr sz="3200">
          <a:solidFill>
            <a:srgbClr val="000066"/>
          </a:solidFill>
          <a:latin typeface="+mn-lt"/>
          <a:ea typeface="+mn-ea"/>
          <a:cs typeface="+mn-cs"/>
        </a:defRPr>
      </a:lvl1pPr>
      <a:lvl2pPr marL="742950" indent="-285750" algn="l" rtl="0" fontAlgn="base">
        <a:spcBef>
          <a:spcPct val="20000"/>
        </a:spcBef>
        <a:spcAft>
          <a:spcPct val="0"/>
        </a:spcAft>
        <a:buChar char="–"/>
        <a:defRPr sz="2800">
          <a:solidFill>
            <a:srgbClr val="000066"/>
          </a:solidFill>
          <a:latin typeface="+mn-lt"/>
          <a:ea typeface="+mn-ea"/>
        </a:defRPr>
      </a:lvl2pPr>
      <a:lvl3pPr marL="1143000" indent="-228600" algn="l" rtl="0" fontAlgn="base">
        <a:spcBef>
          <a:spcPct val="20000"/>
        </a:spcBef>
        <a:spcAft>
          <a:spcPct val="0"/>
        </a:spcAft>
        <a:buChar char="•"/>
        <a:defRPr sz="2400">
          <a:solidFill>
            <a:srgbClr val="000066"/>
          </a:solidFill>
          <a:latin typeface="+mn-lt"/>
          <a:ea typeface="+mn-ea"/>
        </a:defRPr>
      </a:lvl3pPr>
      <a:lvl4pPr marL="1600200" indent="-228600" algn="l" rtl="0" fontAlgn="base">
        <a:spcBef>
          <a:spcPct val="20000"/>
        </a:spcBef>
        <a:spcAft>
          <a:spcPct val="0"/>
        </a:spcAft>
        <a:buChar char="–"/>
        <a:defRPr sz="2000">
          <a:solidFill>
            <a:srgbClr val="000066"/>
          </a:solidFill>
          <a:latin typeface="+mn-lt"/>
          <a:ea typeface="+mn-ea"/>
        </a:defRPr>
      </a:lvl4pPr>
      <a:lvl5pPr marL="2057400" indent="-228600" algn="l" rtl="0" fontAlgn="base">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7.bin"/><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3.wmf"/><Relationship Id="rId5" Type="http://schemas.openxmlformats.org/officeDocument/2006/relationships/oleObject" Target="../embeddings/oleObject38.bin"/><Relationship Id="rId4" Type="http://schemas.openxmlformats.org/officeDocument/2006/relationships/image" Target="../media/image4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矩形 6"/>
          <p:cNvSpPr>
            <a:spLocks noChangeArrowheads="1"/>
          </p:cNvSpPr>
          <p:nvPr/>
        </p:nvSpPr>
        <p:spPr bwMode="auto">
          <a:xfrm>
            <a:off x="611560" y="1412776"/>
            <a:ext cx="7632848"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defRPr/>
            </a:pPr>
            <a:r>
              <a:rPr lang="zh-CN" altLang="en-US" sz="3600" b="1" dirty="0">
                <a:latin typeface="Times New Roman" pitchFamily="18" charset="0"/>
                <a:ea typeface="华文新魏" pitchFamily="2" charset="-122"/>
              </a:rPr>
              <a:t>第</a:t>
            </a:r>
            <a:r>
              <a:rPr lang="en-US" altLang="zh-CN" sz="3600" b="1" dirty="0">
                <a:latin typeface="Times New Roman" pitchFamily="18" charset="0"/>
                <a:ea typeface="华文新魏" pitchFamily="2" charset="-122"/>
              </a:rPr>
              <a:t>8</a:t>
            </a:r>
            <a:r>
              <a:rPr lang="zh-CN" altLang="en-US" sz="3600" b="1" dirty="0">
                <a:latin typeface="Times New Roman" pitchFamily="18" charset="0"/>
                <a:ea typeface="华文新魏" pitchFamily="2" charset="-122"/>
              </a:rPr>
              <a:t>章  </a:t>
            </a:r>
            <a:r>
              <a:rPr lang="en-US" altLang="zh-CN" sz="3600" b="1" dirty="0">
                <a:latin typeface="Times New Roman" pitchFamily="18" charset="0"/>
                <a:ea typeface="华文新魏" pitchFamily="2" charset="-122"/>
              </a:rPr>
              <a:t>MATLAB</a:t>
            </a:r>
            <a:r>
              <a:rPr lang="zh-CN" altLang="en-US" sz="3600" b="1" dirty="0">
                <a:latin typeface="Times New Roman" pitchFamily="18" charset="0"/>
                <a:ea typeface="华文新魏" pitchFamily="2" charset="-122"/>
              </a:rPr>
              <a:t>方程</a:t>
            </a:r>
            <a:r>
              <a:rPr lang="zh-CN" altLang="en-US" sz="3600" b="1" dirty="0" smtClean="0">
                <a:latin typeface="Times New Roman" pitchFamily="18" charset="0"/>
                <a:ea typeface="华文新魏" pitchFamily="2" charset="-122"/>
              </a:rPr>
              <a:t>求解</a:t>
            </a:r>
            <a:endParaRPr lang="en-US" altLang="zh-CN" sz="3600" b="1" dirty="0" smtClean="0">
              <a:latin typeface="Times New Roman" pitchFamily="18" charset="0"/>
              <a:ea typeface="华文新魏" pitchFamily="2" charset="-122"/>
            </a:endParaRPr>
          </a:p>
          <a:p>
            <a:pPr>
              <a:spcBef>
                <a:spcPct val="0"/>
              </a:spcBef>
              <a:defRPr/>
            </a:pPr>
            <a:r>
              <a:rPr lang="zh-CN" altLang="en-US" sz="3600" b="1" dirty="0" smtClean="0">
                <a:latin typeface="Times New Roman" pitchFamily="18" charset="0"/>
                <a:ea typeface="华文新魏" pitchFamily="2" charset="-122"/>
              </a:rPr>
              <a:t> </a:t>
            </a:r>
            <a:r>
              <a:rPr lang="zh-CN" altLang="en-US" b="1" dirty="0" smtClean="0">
                <a:latin typeface="Times New Roman" pitchFamily="18" charset="0"/>
                <a:ea typeface="华文新魏" pitchFamily="2" charset="-122"/>
              </a:rPr>
              <a:t> </a:t>
            </a:r>
            <a:endParaRPr lang="zh-CN" altLang="en-US" sz="3600" b="1" dirty="0">
              <a:latin typeface="Times New Roman" pitchFamily="18" charset="0"/>
              <a:ea typeface="华文新魏" pitchFamily="2" charset="-122"/>
            </a:endParaRPr>
          </a:p>
          <a:p>
            <a:pPr marL="0" lvl="1">
              <a:spcBef>
                <a:spcPct val="0"/>
              </a:spcBef>
              <a:defRPr/>
            </a:pPr>
            <a:r>
              <a:rPr lang="en-US" altLang="zh-CN" sz="3600" b="1" dirty="0">
                <a:latin typeface="Times New Roman" pitchFamily="18" charset="0"/>
                <a:ea typeface="华文新魏" pitchFamily="2" charset="-122"/>
              </a:rPr>
              <a:t>8.1  </a:t>
            </a:r>
            <a:r>
              <a:rPr lang="zh-CN" altLang="en-US" sz="3600" b="1" dirty="0">
                <a:latin typeface="Times New Roman" pitchFamily="18" charset="0"/>
                <a:ea typeface="华文新魏" pitchFamily="2" charset="-122"/>
              </a:rPr>
              <a:t>线性方程组求解  </a:t>
            </a:r>
          </a:p>
          <a:p>
            <a:pPr marL="0" lvl="1">
              <a:spcBef>
                <a:spcPct val="0"/>
              </a:spcBef>
              <a:defRPr/>
            </a:pPr>
            <a:r>
              <a:rPr lang="en-US" altLang="zh-CN" sz="3600" b="1" dirty="0">
                <a:latin typeface="Times New Roman" pitchFamily="18" charset="0"/>
                <a:ea typeface="华文新魏" pitchFamily="2" charset="-122"/>
              </a:rPr>
              <a:t>8.2  </a:t>
            </a:r>
            <a:r>
              <a:rPr lang="zh-CN" altLang="en-US" sz="3600" b="1" dirty="0">
                <a:latin typeface="Times New Roman" pitchFamily="18" charset="0"/>
                <a:ea typeface="华文新魏" pitchFamily="2" charset="-122"/>
              </a:rPr>
              <a:t>非线性方程数值求解</a:t>
            </a:r>
          </a:p>
          <a:p>
            <a:pPr marL="0" lvl="1">
              <a:spcBef>
                <a:spcPct val="0"/>
              </a:spcBef>
              <a:defRPr/>
            </a:pPr>
            <a:r>
              <a:rPr lang="en-US" altLang="zh-CN" sz="3600" b="1" dirty="0">
                <a:latin typeface="Times New Roman" pitchFamily="18" charset="0"/>
                <a:ea typeface="华文新魏" pitchFamily="2" charset="-122"/>
              </a:rPr>
              <a:t>8.3  </a:t>
            </a:r>
            <a:r>
              <a:rPr lang="zh-CN" altLang="en-US" sz="3600" b="1" dirty="0">
                <a:latin typeface="Times New Roman" pitchFamily="18" charset="0"/>
                <a:ea typeface="华文新魏" pitchFamily="2" charset="-122"/>
              </a:rPr>
              <a:t>最优化问题求解</a:t>
            </a:r>
          </a:p>
          <a:p>
            <a:pPr marL="0" lvl="1">
              <a:spcBef>
                <a:spcPct val="0"/>
              </a:spcBef>
              <a:defRPr/>
            </a:pPr>
            <a:r>
              <a:rPr lang="en-US" altLang="zh-CN" sz="3600" b="1" dirty="0">
                <a:latin typeface="Times New Roman" pitchFamily="18" charset="0"/>
                <a:ea typeface="华文新魏" pitchFamily="2" charset="-122"/>
              </a:rPr>
              <a:t>8.4  </a:t>
            </a:r>
            <a:r>
              <a:rPr lang="zh-CN" altLang="en-US" sz="3600" b="1" dirty="0">
                <a:latin typeface="Times New Roman" pitchFamily="18" charset="0"/>
                <a:ea typeface="华文新魏" pitchFamily="2" charset="-122"/>
              </a:rPr>
              <a:t>常微分方程初值问题的数值求解</a:t>
            </a: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0"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3"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323850" y="765175"/>
            <a:ext cx="8351838" cy="5543550"/>
          </a:xfrm>
        </p:spPr>
        <p:txBody>
          <a:bodyPr/>
          <a:lstStyle/>
          <a:p>
            <a:pPr marL="0" indent="0">
              <a:lnSpc>
                <a:spcPct val="80000"/>
              </a:lnSpc>
              <a:buNone/>
            </a:pPr>
            <a:r>
              <a:rPr lang="zh-CN" altLang="en-US" sz="2800" b="1" dirty="0">
                <a:latin typeface="Times New Roman" pitchFamily="18" charset="0"/>
                <a:ea typeface="宋体" pitchFamily="2" charset="-122"/>
                <a:cs typeface="Times New Roman" pitchFamily="18" charset="0"/>
              </a:rPr>
              <a:t>设：</a:t>
            </a:r>
          </a:p>
          <a:p>
            <a:pPr marL="0" indent="0">
              <a:lnSpc>
                <a:spcPct val="80000"/>
              </a:lnSpc>
              <a:buNone/>
            </a:pPr>
            <a:endParaRPr lang="en-US" altLang="zh-CN" sz="2800" b="1" dirty="0" smtClean="0">
              <a:latin typeface="Times New Roman" pitchFamily="18" charset="0"/>
              <a:ea typeface="宋体" pitchFamily="2" charset="-122"/>
              <a:cs typeface="Times New Roman" pitchFamily="18" charset="0"/>
            </a:endParaRPr>
          </a:p>
          <a:p>
            <a:pPr marL="0" indent="0">
              <a:lnSpc>
                <a:spcPct val="80000"/>
              </a:lnSpc>
              <a:buNone/>
            </a:pPr>
            <a:endParaRPr lang="zh-CN" altLang="en-US" sz="1800" b="1" dirty="0">
              <a:latin typeface="Times New Roman" pitchFamily="18" charset="0"/>
              <a:ea typeface="宋体" pitchFamily="2" charset="-122"/>
              <a:cs typeface="Times New Roman" pitchFamily="18" charset="0"/>
            </a:endParaRPr>
          </a:p>
          <a:p>
            <a:pPr marL="0" indent="0">
              <a:lnSpc>
                <a:spcPct val="80000"/>
              </a:lnSpc>
              <a:buNone/>
            </a:pPr>
            <a:r>
              <a:rPr lang="zh-CN" altLang="en-US" sz="2800" b="1" dirty="0">
                <a:latin typeface="Times New Roman" pitchFamily="18" charset="0"/>
                <a:ea typeface="宋体" pitchFamily="2" charset="-122"/>
                <a:cs typeface="Times New Roman" pitchFamily="18" charset="0"/>
              </a:rPr>
              <a:t>则对矩阵</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进行</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分解的命令如下：</a:t>
            </a:r>
          </a:p>
          <a:p>
            <a:pPr marL="0" indent="0">
              <a:lnSpc>
                <a:spcPct val="80000"/>
              </a:lnSpc>
              <a:buNone/>
            </a:pPr>
            <a:r>
              <a:rPr lang="en-US" altLang="zh-CN" sz="1800" b="1" dirty="0">
                <a:latin typeface="Times New Roman" pitchFamily="18" charset="0"/>
                <a:ea typeface="宋体" pitchFamily="2" charset="-122"/>
                <a:cs typeface="Times New Roman" pitchFamily="18" charset="0"/>
              </a:rPr>
              <a:t>&gt;&gt; A=[1,-1,1;5,-4,3;2,7,10];</a:t>
            </a:r>
          </a:p>
          <a:p>
            <a:pPr marL="0" indent="0">
              <a:lnSpc>
                <a:spcPct val="80000"/>
              </a:lnSpc>
              <a:buNone/>
            </a:pPr>
            <a:r>
              <a:rPr lang="en-US" altLang="zh-CN" sz="1800" b="1" dirty="0">
                <a:latin typeface="Times New Roman" pitchFamily="18" charset="0"/>
                <a:ea typeface="宋体" pitchFamily="2" charset="-122"/>
                <a:cs typeface="Times New Roman" pitchFamily="18" charset="0"/>
              </a:rPr>
              <a:t>&gt;&gt; [Q,R]=</a:t>
            </a:r>
            <a:r>
              <a:rPr lang="en-US" altLang="zh-CN" sz="1800" b="1" dirty="0" err="1">
                <a:latin typeface="Times New Roman" pitchFamily="18" charset="0"/>
                <a:ea typeface="宋体" pitchFamily="2" charset="-122"/>
                <a:cs typeface="Times New Roman" pitchFamily="18" charset="0"/>
              </a:rPr>
              <a:t>qr</a:t>
            </a:r>
            <a:r>
              <a:rPr lang="en-US" altLang="zh-CN" sz="1800" b="1" dirty="0">
                <a:latin typeface="Times New Roman" pitchFamily="18" charset="0"/>
                <a:ea typeface="宋体" pitchFamily="2" charset="-122"/>
                <a:cs typeface="Times New Roman" pitchFamily="18" charset="0"/>
              </a:rPr>
              <a:t>(A)</a:t>
            </a:r>
          </a:p>
          <a:p>
            <a:pPr marL="0" indent="0">
              <a:lnSpc>
                <a:spcPct val="80000"/>
              </a:lnSpc>
              <a:buNone/>
            </a:pPr>
            <a:r>
              <a:rPr lang="en-US" altLang="zh-CN" sz="1800" b="1" dirty="0">
                <a:latin typeface="Times New Roman" pitchFamily="18" charset="0"/>
                <a:ea typeface="宋体" pitchFamily="2" charset="-122"/>
                <a:cs typeface="Times New Roman" pitchFamily="18" charset="0"/>
              </a:rPr>
              <a:t>Q =</a:t>
            </a:r>
          </a:p>
          <a:p>
            <a:pPr marL="0" indent="0">
              <a:lnSpc>
                <a:spcPct val="80000"/>
              </a:lnSpc>
              <a:buNone/>
            </a:pPr>
            <a:r>
              <a:rPr lang="en-US" altLang="zh-CN" sz="1800" b="1" dirty="0">
                <a:latin typeface="Times New Roman" pitchFamily="18" charset="0"/>
                <a:ea typeface="宋体" pitchFamily="2" charset="-122"/>
                <a:cs typeface="Times New Roman" pitchFamily="18" charset="0"/>
              </a:rPr>
              <a:t>   -0.1826   -0.0956   -0.9785</a:t>
            </a:r>
          </a:p>
          <a:p>
            <a:pPr marL="0" indent="0">
              <a:lnSpc>
                <a:spcPct val="80000"/>
              </a:lnSpc>
              <a:buNone/>
            </a:pPr>
            <a:r>
              <a:rPr lang="en-US" altLang="zh-CN" sz="1800" b="1" dirty="0">
                <a:latin typeface="Times New Roman" pitchFamily="18" charset="0"/>
                <a:ea typeface="宋体" pitchFamily="2" charset="-122"/>
                <a:cs typeface="Times New Roman" pitchFamily="18" charset="0"/>
              </a:rPr>
              <a:t>   -0.9129   -0.3532    0.2048</a:t>
            </a:r>
          </a:p>
          <a:p>
            <a:pPr marL="0" indent="0">
              <a:lnSpc>
                <a:spcPct val="80000"/>
              </a:lnSpc>
              <a:buNone/>
            </a:pPr>
            <a:r>
              <a:rPr lang="en-US" altLang="zh-CN" sz="1800" b="1" dirty="0">
                <a:latin typeface="Times New Roman" pitchFamily="18" charset="0"/>
                <a:ea typeface="宋体" pitchFamily="2" charset="-122"/>
                <a:cs typeface="Times New Roman" pitchFamily="18" charset="0"/>
              </a:rPr>
              <a:t>   -0.3651    0.9307   -0.0228</a:t>
            </a:r>
          </a:p>
          <a:p>
            <a:pPr marL="0" indent="0">
              <a:lnSpc>
                <a:spcPct val="80000"/>
              </a:lnSpc>
              <a:buNone/>
            </a:pPr>
            <a:r>
              <a:rPr lang="en-US" altLang="zh-CN" sz="1800" b="1" dirty="0">
                <a:latin typeface="Times New Roman" pitchFamily="18" charset="0"/>
                <a:ea typeface="宋体" pitchFamily="2" charset="-122"/>
                <a:cs typeface="Times New Roman" pitchFamily="18" charset="0"/>
              </a:rPr>
              <a:t>R =</a:t>
            </a:r>
          </a:p>
          <a:p>
            <a:pPr marL="0" indent="0">
              <a:lnSpc>
                <a:spcPct val="80000"/>
              </a:lnSpc>
              <a:buNone/>
            </a:pPr>
            <a:r>
              <a:rPr lang="en-US" altLang="zh-CN" sz="1800" b="1" dirty="0">
                <a:latin typeface="Times New Roman" pitchFamily="18" charset="0"/>
                <a:ea typeface="宋体" pitchFamily="2" charset="-122"/>
                <a:cs typeface="Times New Roman" pitchFamily="18" charset="0"/>
              </a:rPr>
              <a:t>   -5.4772    1.2780   -6.5727</a:t>
            </a:r>
          </a:p>
          <a:p>
            <a:pPr marL="0" indent="0">
              <a:lnSpc>
                <a:spcPct val="80000"/>
              </a:lnSpc>
              <a:buNone/>
            </a:pPr>
            <a:r>
              <a:rPr lang="en-US" altLang="zh-CN" sz="1800" b="1" dirty="0">
                <a:latin typeface="Times New Roman" pitchFamily="18" charset="0"/>
                <a:ea typeface="宋体" pitchFamily="2" charset="-122"/>
                <a:cs typeface="Times New Roman" pitchFamily="18" charset="0"/>
              </a:rPr>
              <a:t>          0    8.0229    8.1517</a:t>
            </a:r>
          </a:p>
          <a:p>
            <a:pPr marL="0" indent="0">
              <a:lnSpc>
                <a:spcPct val="80000"/>
              </a:lnSpc>
              <a:buNone/>
            </a:pPr>
            <a:r>
              <a:rPr lang="en-US" altLang="zh-CN" sz="1800" b="1" dirty="0">
                <a:latin typeface="Times New Roman" pitchFamily="18" charset="0"/>
                <a:ea typeface="宋体" pitchFamily="2" charset="-122"/>
                <a:cs typeface="Times New Roman" pitchFamily="18" charset="0"/>
              </a:rPr>
              <a:t>          0          0   -0.5917</a:t>
            </a:r>
          </a:p>
          <a:p>
            <a:pPr marL="0" indent="0">
              <a:lnSpc>
                <a:spcPct val="80000"/>
              </a:lnSpc>
              <a:buNone/>
            </a:pPr>
            <a:r>
              <a:rPr lang="en-US" altLang="zh-CN" sz="1800" b="1" dirty="0" smtClean="0">
                <a:latin typeface="Times New Roman" pitchFamily="18" charset="0"/>
                <a:ea typeface="宋体" pitchFamily="2" charset="-122"/>
                <a:cs typeface="Times New Roman" pitchFamily="18" charset="0"/>
              </a:rPr>
              <a:t>&gt;&gt; </a:t>
            </a:r>
            <a:r>
              <a:rPr lang="en-US" altLang="zh-CN" sz="1800" b="1" dirty="0">
                <a:latin typeface="Times New Roman" pitchFamily="18" charset="0"/>
                <a:ea typeface="宋体" pitchFamily="2" charset="-122"/>
                <a:cs typeface="Times New Roman" pitchFamily="18" charset="0"/>
              </a:rPr>
              <a:t>QR=Q*R</a:t>
            </a:r>
          </a:p>
          <a:p>
            <a:pPr marL="0" indent="0">
              <a:lnSpc>
                <a:spcPct val="80000"/>
              </a:lnSpc>
              <a:buNone/>
            </a:pPr>
            <a:r>
              <a:rPr lang="en-US" altLang="zh-CN" sz="1800" b="1" dirty="0">
                <a:latin typeface="Times New Roman" pitchFamily="18" charset="0"/>
                <a:ea typeface="宋体" pitchFamily="2" charset="-122"/>
                <a:cs typeface="Times New Roman" pitchFamily="18" charset="0"/>
              </a:rPr>
              <a:t>QR =</a:t>
            </a:r>
          </a:p>
          <a:p>
            <a:pPr marL="0" indent="0">
              <a:lnSpc>
                <a:spcPct val="80000"/>
              </a:lnSpc>
              <a:buNone/>
            </a:pPr>
            <a:r>
              <a:rPr lang="en-US" altLang="zh-CN" sz="1800" b="1" dirty="0">
                <a:latin typeface="Times New Roman" pitchFamily="18" charset="0"/>
                <a:ea typeface="宋体" pitchFamily="2" charset="-122"/>
                <a:cs typeface="Times New Roman" pitchFamily="18" charset="0"/>
              </a:rPr>
              <a:t>    </a:t>
            </a:r>
            <a:r>
              <a:rPr lang="pt-BR" altLang="zh-CN" sz="1800" b="1" dirty="0">
                <a:latin typeface="Times New Roman" pitchFamily="18" charset="0"/>
                <a:ea typeface="宋体" pitchFamily="2" charset="-122"/>
                <a:cs typeface="Times New Roman" pitchFamily="18" charset="0"/>
              </a:rPr>
              <a:t>1.0000   -1.0000    1.0000</a:t>
            </a:r>
          </a:p>
          <a:p>
            <a:pPr marL="0" indent="0">
              <a:lnSpc>
                <a:spcPct val="80000"/>
              </a:lnSpc>
              <a:buNone/>
            </a:pPr>
            <a:r>
              <a:rPr lang="pt-BR" altLang="zh-CN" sz="1800" b="1" dirty="0">
                <a:latin typeface="Times New Roman" pitchFamily="18" charset="0"/>
                <a:ea typeface="宋体" pitchFamily="2" charset="-122"/>
                <a:cs typeface="Times New Roman" pitchFamily="18" charset="0"/>
              </a:rPr>
              <a:t>    5.0000   -4.0000    3.0000</a:t>
            </a:r>
          </a:p>
          <a:p>
            <a:pPr marL="0" indent="0">
              <a:lnSpc>
                <a:spcPct val="80000"/>
              </a:lnSpc>
              <a:buNone/>
            </a:pPr>
            <a:r>
              <a:rPr lang="pt-BR" altLang="zh-CN" sz="1800" b="1" dirty="0">
                <a:latin typeface="Times New Roman" pitchFamily="18" charset="0"/>
                <a:ea typeface="宋体" pitchFamily="2" charset="-122"/>
                <a:cs typeface="Times New Roman" pitchFamily="18" charset="0"/>
              </a:rPr>
              <a:t>    2.0000    7.0000   </a:t>
            </a:r>
            <a:r>
              <a:rPr lang="pt-BR" altLang="zh-CN" sz="1800" b="1" dirty="0" smtClean="0">
                <a:latin typeface="Times New Roman" pitchFamily="18" charset="0"/>
                <a:ea typeface="宋体" pitchFamily="2" charset="-122"/>
                <a:cs typeface="Times New Roman" pitchFamily="18" charset="0"/>
              </a:rPr>
              <a:t>10.0000</a:t>
            </a:r>
            <a:endParaRPr lang="en-US" altLang="zh-CN" sz="1800" b="1" dirty="0">
              <a:latin typeface="Times New Roman" pitchFamily="18" charset="0"/>
              <a:ea typeface="宋体" pitchFamily="2" charset="-122"/>
              <a:cs typeface="Times New Roman" pitchFamily="18" charset="0"/>
            </a:endParaRPr>
          </a:p>
        </p:txBody>
      </p:sp>
      <p:sp>
        <p:nvSpPr>
          <p:cNvPr id="11366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3668" name="Object 4"/>
          <p:cNvGraphicFramePr>
            <a:graphicFrameLocks noChangeAspect="1"/>
          </p:cNvGraphicFramePr>
          <p:nvPr>
            <p:extLst>
              <p:ext uri="{D42A27DB-BD31-4B8C-83A1-F6EECF244321}">
                <p14:modId xmlns:p14="http://schemas.microsoft.com/office/powerpoint/2010/main" val="2530389966"/>
              </p:ext>
            </p:extLst>
          </p:nvPr>
        </p:nvGraphicFramePr>
        <p:xfrm>
          <a:off x="1475656" y="908720"/>
          <a:ext cx="1441450" cy="901700"/>
        </p:xfrm>
        <a:graphic>
          <a:graphicData uri="http://schemas.openxmlformats.org/presentationml/2006/ole">
            <mc:AlternateContent xmlns:mc="http://schemas.openxmlformats.org/markup-compatibility/2006">
              <mc:Choice xmlns:v="urn:schemas-microsoft-com:vml" Requires="v">
                <p:oleObj spid="_x0000_s113680" name="公式" r:id="rId3" imgW="990170" imgH="622030" progId="Equation.3">
                  <p:embed/>
                </p:oleObj>
              </mc:Choice>
              <mc:Fallback>
                <p:oleObj name="公式" r:id="rId3" imgW="990170" imgH="62203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908720"/>
                        <a:ext cx="14414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395288" y="836613"/>
            <a:ext cx="8291512" cy="5289550"/>
          </a:xfrm>
        </p:spPr>
        <p:txBody>
          <a:bodyPr/>
          <a:lstStyle/>
          <a:p>
            <a:pPr marL="0" indent="0">
              <a:lnSpc>
                <a:spcPct val="80000"/>
              </a:lnSpc>
              <a:buNone/>
            </a:pPr>
            <a:r>
              <a:rPr lang="zh-CN" altLang="en-US" sz="2800" b="1" dirty="0">
                <a:latin typeface="Times New Roman" pitchFamily="18" charset="0"/>
                <a:ea typeface="宋体" pitchFamily="2" charset="-122"/>
                <a:cs typeface="Times New Roman" pitchFamily="18" charset="0"/>
              </a:rPr>
              <a:t>利用第二种格式对矩阵</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进行</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a:t>
            </a:r>
            <a:endParaRPr lang="zh-CN" altLang="pt-BR" sz="2800" b="1" dirty="0">
              <a:latin typeface="Times New Roman" pitchFamily="18" charset="0"/>
              <a:ea typeface="宋体" pitchFamily="2" charset="-122"/>
              <a:cs typeface="Times New Roman" pitchFamily="18" charset="0"/>
            </a:endParaRPr>
          </a:p>
          <a:p>
            <a:pPr marL="0" indent="0">
              <a:lnSpc>
                <a:spcPct val="80000"/>
              </a:lnSpc>
              <a:buNone/>
            </a:pPr>
            <a:r>
              <a:rPr lang="pt-BR" altLang="zh-CN" sz="1400" b="1" dirty="0">
                <a:latin typeface="Times New Roman" pitchFamily="18" charset="0"/>
                <a:ea typeface="宋体" pitchFamily="2" charset="-122"/>
                <a:cs typeface="Times New Roman" pitchFamily="18" charset="0"/>
              </a:rPr>
              <a:t>&gt;&gt; [Q,R,E]=qr(A)</a:t>
            </a:r>
          </a:p>
          <a:p>
            <a:pPr marL="0" indent="0">
              <a:lnSpc>
                <a:spcPct val="80000"/>
              </a:lnSpc>
              <a:buNone/>
            </a:pPr>
            <a:r>
              <a:rPr lang="pt-BR" altLang="zh-CN" sz="1400" b="1" dirty="0">
                <a:latin typeface="Times New Roman" pitchFamily="18" charset="0"/>
                <a:ea typeface="宋体" pitchFamily="2" charset="-122"/>
                <a:cs typeface="Times New Roman" pitchFamily="18" charset="0"/>
              </a:rPr>
              <a:t>Q =</a:t>
            </a:r>
          </a:p>
          <a:p>
            <a:pPr marL="0" indent="0">
              <a:lnSpc>
                <a:spcPct val="80000"/>
              </a:lnSpc>
              <a:buNone/>
            </a:pPr>
            <a:r>
              <a:rPr lang="pt-BR" altLang="zh-CN" sz="1400" b="1" dirty="0">
                <a:latin typeface="Times New Roman" pitchFamily="18" charset="0"/>
                <a:ea typeface="宋体" pitchFamily="2" charset="-122"/>
                <a:cs typeface="Times New Roman" pitchFamily="18" charset="0"/>
              </a:rPr>
              <a:t>   -0.0953   -0.2514   -0.9632</a:t>
            </a:r>
          </a:p>
          <a:p>
            <a:pPr marL="0" indent="0">
              <a:lnSpc>
                <a:spcPct val="80000"/>
              </a:lnSpc>
              <a:buNone/>
            </a:pPr>
            <a:r>
              <a:rPr lang="pt-BR" altLang="zh-CN" sz="1400" b="1" dirty="0">
                <a:latin typeface="Times New Roman" pitchFamily="18" charset="0"/>
                <a:ea typeface="宋体" pitchFamily="2" charset="-122"/>
                <a:cs typeface="Times New Roman" pitchFamily="18" charset="0"/>
              </a:rPr>
              <a:t>   -0.2860   -0.9199    0.2684</a:t>
            </a:r>
          </a:p>
          <a:p>
            <a:pPr marL="0" indent="0">
              <a:lnSpc>
                <a:spcPct val="80000"/>
              </a:lnSpc>
              <a:buNone/>
            </a:pPr>
            <a:r>
              <a:rPr lang="pt-BR" altLang="zh-CN" sz="1400" b="1" dirty="0">
                <a:latin typeface="Times New Roman" pitchFamily="18" charset="0"/>
                <a:ea typeface="宋体" pitchFamily="2" charset="-122"/>
                <a:cs typeface="Times New Roman" pitchFamily="18" charset="0"/>
              </a:rPr>
              <a:t>   -0.9535    0.3011    0.0158</a:t>
            </a:r>
          </a:p>
          <a:p>
            <a:pPr marL="0" indent="0">
              <a:lnSpc>
                <a:spcPct val="80000"/>
              </a:lnSpc>
              <a:buNone/>
            </a:pPr>
            <a:r>
              <a:rPr lang="pt-BR" altLang="zh-CN" sz="1400" b="1" dirty="0">
                <a:latin typeface="Times New Roman" pitchFamily="18" charset="0"/>
                <a:ea typeface="宋体" pitchFamily="2" charset="-122"/>
                <a:cs typeface="Times New Roman" pitchFamily="18" charset="0"/>
              </a:rPr>
              <a:t>R =</a:t>
            </a:r>
          </a:p>
          <a:p>
            <a:pPr marL="0" indent="0">
              <a:lnSpc>
                <a:spcPct val="80000"/>
              </a:lnSpc>
              <a:buNone/>
            </a:pPr>
            <a:r>
              <a:rPr lang="pt-BR" altLang="zh-CN" sz="1400" b="1" dirty="0">
                <a:latin typeface="Times New Roman" pitchFamily="18" charset="0"/>
                <a:ea typeface="宋体" pitchFamily="2" charset="-122"/>
                <a:cs typeface="Times New Roman" pitchFamily="18" charset="0"/>
              </a:rPr>
              <a:t>  -10.4881   -5.4347   -3.4325</a:t>
            </a:r>
          </a:p>
          <a:p>
            <a:pPr marL="0" indent="0">
              <a:lnSpc>
                <a:spcPct val="80000"/>
              </a:lnSpc>
              <a:buNone/>
            </a:pPr>
            <a:r>
              <a:rPr lang="pt-BR" altLang="zh-CN" sz="1400" b="1" dirty="0">
                <a:latin typeface="Times New Roman" pitchFamily="18" charset="0"/>
                <a:ea typeface="宋体" pitchFamily="2" charset="-122"/>
                <a:cs typeface="Times New Roman" pitchFamily="18" charset="0"/>
              </a:rPr>
              <a:t>         0    6.0385   -4.2485</a:t>
            </a:r>
          </a:p>
          <a:p>
            <a:pPr marL="0" indent="0">
              <a:lnSpc>
                <a:spcPct val="80000"/>
              </a:lnSpc>
              <a:buNone/>
            </a:pPr>
            <a:r>
              <a:rPr lang="pt-BR" altLang="zh-CN" sz="1400" b="1" dirty="0">
                <a:latin typeface="Times New Roman" pitchFamily="18" charset="0"/>
                <a:ea typeface="宋体" pitchFamily="2" charset="-122"/>
                <a:cs typeface="Times New Roman" pitchFamily="18" charset="0"/>
              </a:rPr>
              <a:t>         0         0    0.4105</a:t>
            </a:r>
          </a:p>
          <a:p>
            <a:pPr marL="0" indent="0">
              <a:lnSpc>
                <a:spcPct val="80000"/>
              </a:lnSpc>
              <a:buNone/>
            </a:pPr>
            <a:r>
              <a:rPr lang="pt-BR" altLang="zh-CN" sz="1400" b="1" dirty="0">
                <a:latin typeface="Times New Roman" pitchFamily="18" charset="0"/>
                <a:ea typeface="宋体" pitchFamily="2" charset="-122"/>
                <a:cs typeface="Times New Roman" pitchFamily="18" charset="0"/>
              </a:rPr>
              <a:t>E =</a:t>
            </a:r>
          </a:p>
          <a:p>
            <a:pPr marL="0" indent="0">
              <a:lnSpc>
                <a:spcPct val="80000"/>
              </a:lnSpc>
              <a:buNone/>
            </a:pPr>
            <a:r>
              <a:rPr lang="pt-BR" altLang="zh-CN" sz="1400" b="1" dirty="0">
                <a:latin typeface="Times New Roman" pitchFamily="18" charset="0"/>
                <a:ea typeface="宋体" pitchFamily="2" charset="-122"/>
                <a:cs typeface="Times New Roman" pitchFamily="18" charset="0"/>
              </a:rPr>
              <a:t>     0     0     1</a:t>
            </a:r>
          </a:p>
          <a:p>
            <a:pPr marL="0" indent="0">
              <a:lnSpc>
                <a:spcPct val="80000"/>
              </a:lnSpc>
              <a:buNone/>
            </a:pPr>
            <a:r>
              <a:rPr lang="pt-BR" altLang="zh-CN" sz="1400" b="1" dirty="0">
                <a:latin typeface="Times New Roman" pitchFamily="18" charset="0"/>
                <a:ea typeface="宋体" pitchFamily="2" charset="-122"/>
                <a:cs typeface="Times New Roman" pitchFamily="18" charset="0"/>
              </a:rPr>
              <a:t>     0     1     0</a:t>
            </a:r>
          </a:p>
          <a:p>
            <a:pPr marL="0" indent="0">
              <a:lnSpc>
                <a:spcPct val="80000"/>
              </a:lnSpc>
              <a:buNone/>
            </a:pPr>
            <a:r>
              <a:rPr lang="pt-BR" altLang="zh-CN" sz="1400" b="1" dirty="0">
                <a:latin typeface="Times New Roman" pitchFamily="18" charset="0"/>
                <a:ea typeface="宋体" pitchFamily="2" charset="-122"/>
                <a:cs typeface="Times New Roman" pitchFamily="18" charset="0"/>
              </a:rPr>
              <a:t>     1     0     0</a:t>
            </a:r>
          </a:p>
          <a:p>
            <a:pPr marL="0" indent="0">
              <a:lnSpc>
                <a:spcPct val="80000"/>
              </a:lnSpc>
              <a:buNone/>
            </a:pPr>
            <a:r>
              <a:rPr lang="pt-BR" altLang="zh-CN" sz="1400" b="1" dirty="0">
                <a:latin typeface="Times New Roman" pitchFamily="18" charset="0"/>
                <a:ea typeface="宋体" pitchFamily="2" charset="-122"/>
                <a:cs typeface="Times New Roman" pitchFamily="18" charset="0"/>
              </a:rPr>
              <a:t>&gt;&gt; Q*R/E          %</a:t>
            </a:r>
            <a:r>
              <a:rPr lang="zh-CN" altLang="pt-BR" sz="1400" b="1" dirty="0">
                <a:latin typeface="Times New Roman" pitchFamily="18" charset="0"/>
                <a:ea typeface="宋体" pitchFamily="2" charset="-122"/>
                <a:cs typeface="Times New Roman" pitchFamily="18" charset="0"/>
              </a:rPr>
              <a:t>验证</a:t>
            </a:r>
            <a:r>
              <a:rPr lang="pt-BR" altLang="zh-CN" sz="1400" b="1" dirty="0">
                <a:latin typeface="Times New Roman" pitchFamily="18" charset="0"/>
                <a:ea typeface="宋体" pitchFamily="2" charset="-122"/>
                <a:cs typeface="Times New Roman" pitchFamily="18" charset="0"/>
              </a:rPr>
              <a:t>A=Q*R*inv(E)</a:t>
            </a:r>
          </a:p>
          <a:p>
            <a:pPr marL="0" indent="0">
              <a:lnSpc>
                <a:spcPct val="80000"/>
              </a:lnSpc>
              <a:buNone/>
            </a:pPr>
            <a:r>
              <a:rPr lang="pt-BR" altLang="zh-CN" sz="1400" b="1" dirty="0">
                <a:latin typeface="Times New Roman" pitchFamily="18" charset="0"/>
                <a:ea typeface="宋体" pitchFamily="2" charset="-122"/>
                <a:cs typeface="Times New Roman" pitchFamily="18" charset="0"/>
              </a:rPr>
              <a:t>ans =</a:t>
            </a:r>
          </a:p>
          <a:p>
            <a:pPr marL="0" indent="0">
              <a:lnSpc>
                <a:spcPct val="80000"/>
              </a:lnSpc>
              <a:buNone/>
            </a:pPr>
            <a:r>
              <a:rPr lang="pt-BR" altLang="zh-CN" sz="1400" b="1" dirty="0">
                <a:latin typeface="Times New Roman" pitchFamily="18" charset="0"/>
                <a:ea typeface="宋体" pitchFamily="2" charset="-122"/>
                <a:cs typeface="Times New Roman" pitchFamily="18" charset="0"/>
              </a:rPr>
              <a:t>    1.0000   -1.0000    1.0000</a:t>
            </a:r>
          </a:p>
          <a:p>
            <a:pPr marL="0" indent="0">
              <a:lnSpc>
                <a:spcPct val="80000"/>
              </a:lnSpc>
              <a:buNone/>
            </a:pPr>
            <a:r>
              <a:rPr lang="pt-BR" altLang="zh-CN" sz="1400" b="1" dirty="0">
                <a:latin typeface="Times New Roman" pitchFamily="18" charset="0"/>
                <a:ea typeface="宋体" pitchFamily="2" charset="-122"/>
                <a:cs typeface="Times New Roman" pitchFamily="18" charset="0"/>
              </a:rPr>
              <a:t>    5.0000   -4.0000    3.0000</a:t>
            </a:r>
          </a:p>
          <a:p>
            <a:pPr marL="0" indent="0">
              <a:lnSpc>
                <a:spcPct val="80000"/>
              </a:lnSpc>
              <a:buNone/>
            </a:pPr>
            <a:r>
              <a:rPr lang="pt-BR" altLang="zh-CN" sz="1400" b="1" dirty="0">
                <a:latin typeface="Times New Roman" pitchFamily="18" charset="0"/>
                <a:ea typeface="宋体" pitchFamily="2" charset="-122"/>
                <a:cs typeface="Times New Roman" pitchFamily="18" charset="0"/>
              </a:rPr>
              <a:t>    2.0000    7.0000   10.0000</a:t>
            </a:r>
          </a:p>
          <a:p>
            <a:pPr marL="0" indent="0">
              <a:lnSpc>
                <a:spcPct val="80000"/>
              </a:lnSpc>
              <a:buNone/>
            </a:pPr>
            <a:r>
              <a:rPr lang="zh-CN" altLang="pt-BR" sz="2800" b="1" dirty="0">
                <a:latin typeface="Times New Roman" pitchFamily="18" charset="0"/>
                <a:ea typeface="宋体" pitchFamily="2" charset="-122"/>
                <a:cs typeface="Times New Roman" pitchFamily="18" charset="0"/>
              </a:rPr>
              <a:t>实现</a:t>
            </a:r>
            <a:r>
              <a:rPr lang="pt-BR" altLang="zh-CN" sz="2800" b="1" dirty="0">
                <a:latin typeface="Times New Roman" pitchFamily="18" charset="0"/>
                <a:ea typeface="宋体" pitchFamily="2" charset="-122"/>
                <a:cs typeface="Times New Roman" pitchFamily="18" charset="0"/>
              </a:rPr>
              <a:t>QR</a:t>
            </a:r>
            <a:r>
              <a:rPr lang="zh-CN" altLang="pt-BR" sz="2800" b="1" dirty="0">
                <a:latin typeface="Times New Roman" pitchFamily="18" charset="0"/>
                <a:ea typeface="宋体" pitchFamily="2" charset="-122"/>
                <a:cs typeface="Times New Roman" pitchFamily="18" charset="0"/>
              </a:rPr>
              <a:t>分解后，线性方程组</a:t>
            </a:r>
            <a:r>
              <a:rPr lang="pt-BR" altLang="zh-CN" sz="2800" b="1" dirty="0">
                <a:latin typeface="Times New Roman" pitchFamily="18" charset="0"/>
                <a:ea typeface="宋体" pitchFamily="2" charset="-122"/>
                <a:cs typeface="Times New Roman" pitchFamily="18" charset="0"/>
              </a:rPr>
              <a:t>Ax=b</a:t>
            </a:r>
            <a:r>
              <a:rPr lang="zh-CN" altLang="pt-BR" sz="2800" b="1" dirty="0">
                <a:latin typeface="Times New Roman" pitchFamily="18" charset="0"/>
                <a:ea typeface="宋体" pitchFamily="2" charset="-122"/>
                <a:cs typeface="Times New Roman" pitchFamily="18" charset="0"/>
              </a:rPr>
              <a:t>的解</a:t>
            </a:r>
            <a:r>
              <a:rPr lang="pt-BR" altLang="zh-CN" sz="2800" b="1" dirty="0">
                <a:latin typeface="Times New Roman" pitchFamily="18" charset="0"/>
                <a:ea typeface="宋体" pitchFamily="2" charset="-122"/>
                <a:cs typeface="Times New Roman" pitchFamily="18" charset="0"/>
              </a:rPr>
              <a:t>x=R\(Q\b)</a:t>
            </a:r>
            <a:r>
              <a:rPr lang="zh-CN" altLang="pt-BR" sz="2800" b="1" dirty="0">
                <a:latin typeface="Times New Roman" pitchFamily="18" charset="0"/>
                <a:ea typeface="宋体" pitchFamily="2" charset="-122"/>
                <a:cs typeface="Times New Roman" pitchFamily="18" charset="0"/>
              </a:rPr>
              <a:t>或</a:t>
            </a:r>
            <a:r>
              <a:rPr lang="pt-BR" altLang="zh-CN" sz="2800" b="1" dirty="0">
                <a:latin typeface="Times New Roman" pitchFamily="18" charset="0"/>
                <a:ea typeface="宋体" pitchFamily="2" charset="-122"/>
                <a:cs typeface="Times New Roman" pitchFamily="18" charset="0"/>
              </a:rPr>
              <a:t>x=E(R\(Q\b))</a:t>
            </a:r>
            <a:r>
              <a:rPr lang="zh-CN" altLang="pt-BR" sz="2800" b="1" dirty="0">
                <a:latin typeface="Times New Roman" pitchFamily="18" charset="0"/>
                <a:ea typeface="宋体" pitchFamily="2" charset="-122"/>
                <a:cs typeface="Times New Roman" pitchFamily="18" charset="0"/>
              </a:rPr>
              <a:t>。</a:t>
            </a:r>
            <a:endParaRPr lang="zh-CN" altLang="en-US" sz="2800" b="1" dirty="0">
              <a:latin typeface="Times New Roman" pitchFamily="18" charset="0"/>
              <a:ea typeface="宋体" pitchFamily="2" charset="-122"/>
              <a:cs typeface="Times New Roman" pitchFamily="18" charset="0"/>
            </a:endParaRPr>
          </a:p>
        </p:txBody>
      </p:sp>
      <p:sp>
        <p:nvSpPr>
          <p:cNvPr id="11469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468313" y="836613"/>
            <a:ext cx="8218487" cy="52895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8-3  </a:t>
            </a:r>
            <a:r>
              <a:rPr lang="zh-CN" altLang="en-US" sz="2800" b="1" dirty="0">
                <a:latin typeface="Times New Roman" pitchFamily="18" charset="0"/>
                <a:ea typeface="宋体" pitchFamily="2" charset="-122"/>
                <a:cs typeface="Times New Roman" pitchFamily="18" charset="0"/>
              </a:rPr>
              <a:t>用</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分解求解例</a:t>
            </a:r>
            <a:r>
              <a:rPr lang="en-US" altLang="zh-CN" sz="2800" b="1" dirty="0">
                <a:latin typeface="Times New Roman" pitchFamily="18" charset="0"/>
                <a:ea typeface="宋体" pitchFamily="2" charset="-122"/>
                <a:cs typeface="Times New Roman" pitchFamily="18" charset="0"/>
              </a:rPr>
              <a:t>8-1</a:t>
            </a:r>
            <a:r>
              <a:rPr lang="zh-CN" altLang="en-US" sz="2800" b="1" dirty="0">
                <a:latin typeface="Times New Roman" pitchFamily="18" charset="0"/>
                <a:ea typeface="宋体" pitchFamily="2" charset="-122"/>
                <a:cs typeface="Times New Roman" pitchFamily="18" charset="0"/>
              </a:rPr>
              <a:t>中的线性方程组。</a:t>
            </a:r>
          </a:p>
          <a:p>
            <a:pPr marL="0" indent="0">
              <a:lnSpc>
                <a:spcPct val="80000"/>
              </a:lnSpc>
              <a:buNone/>
            </a:pPr>
            <a:r>
              <a:rPr lang="zh-CN" altLang="en-US" sz="2400" b="1" dirty="0">
                <a:latin typeface="Times New Roman" pitchFamily="18" charset="0"/>
                <a:ea typeface="宋体" pitchFamily="2" charset="-122"/>
                <a:cs typeface="Times New Roman" pitchFamily="18" charset="0"/>
              </a:rPr>
              <a:t>程序如下</a:t>
            </a:r>
            <a:r>
              <a:rPr lang="zh-CN" altLang="pt-BR" sz="2400" b="1" dirty="0">
                <a:latin typeface="Times New Roman" pitchFamily="18" charset="0"/>
                <a:ea typeface="宋体" pitchFamily="2" charset="-122"/>
                <a:cs typeface="Times New Roman" pitchFamily="18" charset="0"/>
              </a:rPr>
              <a:t>：</a:t>
            </a:r>
          </a:p>
          <a:p>
            <a:pPr marL="0" indent="0">
              <a:lnSpc>
                <a:spcPct val="80000"/>
              </a:lnSpc>
              <a:buNone/>
            </a:pPr>
            <a:r>
              <a:rPr lang="pt-BR" altLang="zh-CN" sz="1800" b="1" dirty="0">
                <a:latin typeface="Times New Roman" pitchFamily="18" charset="0"/>
                <a:ea typeface="宋体" pitchFamily="2" charset="-122"/>
                <a:cs typeface="Times New Roman" pitchFamily="18" charset="0"/>
              </a:rPr>
              <a:t>A=[2,1,-5,1;1,-5,0,7;0,2,1,-1;1,6,-1,-4];</a:t>
            </a:r>
          </a:p>
          <a:p>
            <a:pPr marL="0" indent="0">
              <a:lnSpc>
                <a:spcPct val="80000"/>
              </a:lnSpc>
              <a:buNone/>
            </a:pPr>
            <a:r>
              <a:rPr lang="pt-BR" altLang="zh-CN" sz="1800" b="1" dirty="0">
                <a:latin typeface="Times New Roman" pitchFamily="18" charset="0"/>
                <a:ea typeface="宋体" pitchFamily="2" charset="-122"/>
                <a:cs typeface="Times New Roman" pitchFamily="18" charset="0"/>
              </a:rPr>
              <a:t>b=[13,-9,6,0]';</a:t>
            </a:r>
          </a:p>
          <a:p>
            <a:pPr marL="0" indent="0">
              <a:lnSpc>
                <a:spcPct val="80000"/>
              </a:lnSpc>
              <a:buNone/>
            </a:pPr>
            <a:r>
              <a:rPr lang="pt-BR" altLang="zh-CN" sz="1800" b="1" dirty="0">
                <a:latin typeface="Times New Roman" pitchFamily="18" charset="0"/>
                <a:ea typeface="宋体" pitchFamily="2" charset="-122"/>
                <a:cs typeface="Times New Roman" pitchFamily="18" charset="0"/>
              </a:rPr>
              <a:t>[Q,R]=qr(A);</a:t>
            </a:r>
          </a:p>
          <a:p>
            <a:pPr marL="0" indent="0">
              <a:lnSpc>
                <a:spcPct val="80000"/>
              </a:lnSpc>
              <a:buNone/>
            </a:pPr>
            <a:r>
              <a:rPr lang="pt-BR" altLang="zh-CN" sz="1800" b="1" dirty="0">
                <a:latin typeface="Times New Roman" pitchFamily="18" charset="0"/>
                <a:ea typeface="宋体" pitchFamily="2" charset="-122"/>
                <a:cs typeface="Times New Roman" pitchFamily="18" charset="0"/>
              </a:rPr>
              <a:t>x=R\(Q\b)</a:t>
            </a:r>
          </a:p>
          <a:p>
            <a:pPr marL="0" indent="0">
              <a:lnSpc>
                <a:spcPct val="80000"/>
              </a:lnSpc>
              <a:buNone/>
            </a:pPr>
            <a:r>
              <a:rPr lang="zh-CN" altLang="pt-BR" sz="2400" b="1" dirty="0">
                <a:latin typeface="Times New Roman" pitchFamily="18" charset="0"/>
                <a:ea typeface="宋体" pitchFamily="2" charset="-122"/>
                <a:cs typeface="Times New Roman" pitchFamily="18" charset="0"/>
              </a:rPr>
              <a:t>程序运行结果为：</a:t>
            </a:r>
          </a:p>
          <a:p>
            <a:pPr marL="0" indent="0">
              <a:lnSpc>
                <a:spcPct val="80000"/>
              </a:lnSpc>
              <a:buNone/>
            </a:pPr>
            <a:r>
              <a:rPr lang="pt-BR" altLang="zh-CN" sz="1800" b="1" dirty="0">
                <a:latin typeface="Times New Roman" pitchFamily="18" charset="0"/>
                <a:ea typeface="宋体" pitchFamily="2" charset="-122"/>
                <a:cs typeface="Times New Roman" pitchFamily="18" charset="0"/>
              </a:rPr>
              <a:t>x =</a:t>
            </a:r>
          </a:p>
          <a:p>
            <a:pPr marL="0" indent="0">
              <a:lnSpc>
                <a:spcPct val="80000"/>
              </a:lnSpc>
              <a:buNone/>
            </a:pPr>
            <a:r>
              <a:rPr lang="pt-BR" altLang="zh-CN" sz="1800" b="1" dirty="0">
                <a:latin typeface="Times New Roman" pitchFamily="18" charset="0"/>
                <a:ea typeface="宋体" pitchFamily="2" charset="-122"/>
                <a:cs typeface="Times New Roman" pitchFamily="18" charset="0"/>
              </a:rPr>
              <a:t>  -66.5556</a:t>
            </a:r>
          </a:p>
          <a:p>
            <a:pPr marL="0" indent="0">
              <a:lnSpc>
                <a:spcPct val="80000"/>
              </a:lnSpc>
              <a:buNone/>
            </a:pPr>
            <a:r>
              <a:rPr lang="pt-BR" altLang="zh-CN" sz="1800" b="1" dirty="0">
                <a:latin typeface="Times New Roman" pitchFamily="18" charset="0"/>
                <a:ea typeface="宋体" pitchFamily="2" charset="-122"/>
                <a:cs typeface="Times New Roman" pitchFamily="18" charset="0"/>
              </a:rPr>
              <a:t>   25.6667</a:t>
            </a:r>
          </a:p>
          <a:p>
            <a:pPr marL="0" indent="0">
              <a:lnSpc>
                <a:spcPct val="80000"/>
              </a:lnSpc>
              <a:buNone/>
            </a:pPr>
            <a:r>
              <a:rPr lang="pt-BR" altLang="zh-CN" sz="1800" b="1" dirty="0">
                <a:latin typeface="Times New Roman" pitchFamily="18" charset="0"/>
                <a:ea typeface="宋体" pitchFamily="2" charset="-122"/>
                <a:cs typeface="Times New Roman" pitchFamily="18" charset="0"/>
              </a:rPr>
              <a:t>  -18.7778</a:t>
            </a:r>
          </a:p>
          <a:p>
            <a:pPr marL="0" indent="0">
              <a:lnSpc>
                <a:spcPct val="80000"/>
              </a:lnSpc>
              <a:buNone/>
            </a:pPr>
            <a:r>
              <a:rPr lang="pt-BR" altLang="zh-CN" sz="1800" b="1" dirty="0">
                <a:latin typeface="Times New Roman" pitchFamily="18" charset="0"/>
                <a:ea typeface="宋体" pitchFamily="2" charset="-122"/>
                <a:cs typeface="Times New Roman" pitchFamily="18" charset="0"/>
              </a:rPr>
              <a:t>   26.5556</a:t>
            </a:r>
          </a:p>
          <a:p>
            <a:pPr marL="0" indent="0">
              <a:lnSpc>
                <a:spcPct val="80000"/>
              </a:lnSpc>
              <a:buNone/>
            </a:pPr>
            <a:r>
              <a:rPr lang="zh-CN" altLang="pt-BR" sz="2400" b="1" dirty="0">
                <a:latin typeface="Times New Roman" pitchFamily="18" charset="0"/>
                <a:ea typeface="宋体" pitchFamily="2" charset="-122"/>
                <a:cs typeface="Times New Roman" pitchFamily="18" charset="0"/>
              </a:rPr>
              <a:t>或采用</a:t>
            </a:r>
            <a:r>
              <a:rPr lang="pt-BR" altLang="zh-CN" sz="2400" b="1" dirty="0">
                <a:latin typeface="Times New Roman" pitchFamily="18" charset="0"/>
                <a:ea typeface="宋体" pitchFamily="2" charset="-122"/>
                <a:cs typeface="Times New Roman" pitchFamily="18" charset="0"/>
              </a:rPr>
              <a:t>QR</a:t>
            </a:r>
            <a:r>
              <a:rPr lang="zh-CN" altLang="pt-BR" sz="2400" b="1" dirty="0">
                <a:latin typeface="Times New Roman" pitchFamily="18" charset="0"/>
                <a:ea typeface="宋体" pitchFamily="2" charset="-122"/>
                <a:cs typeface="Times New Roman" pitchFamily="18" charset="0"/>
              </a:rPr>
              <a:t>分解的第二种格式，命令如下：</a:t>
            </a:r>
          </a:p>
          <a:p>
            <a:pPr marL="0" indent="0">
              <a:lnSpc>
                <a:spcPct val="80000"/>
              </a:lnSpc>
              <a:buNone/>
            </a:pPr>
            <a:r>
              <a:rPr lang="pt-BR" altLang="zh-CN" sz="1800" b="1" dirty="0">
                <a:latin typeface="Times New Roman" pitchFamily="18" charset="0"/>
                <a:ea typeface="宋体" pitchFamily="2" charset="-122"/>
                <a:cs typeface="Times New Roman" pitchFamily="18" charset="0"/>
              </a:rPr>
              <a:t>&gt;&gt; [Q,R,E]=qr(A);</a:t>
            </a:r>
          </a:p>
          <a:p>
            <a:pPr marL="0" indent="0">
              <a:lnSpc>
                <a:spcPct val="80000"/>
              </a:lnSpc>
              <a:buNone/>
            </a:pPr>
            <a:r>
              <a:rPr lang="pt-BR" altLang="zh-CN" sz="1800" b="1" dirty="0">
                <a:latin typeface="Times New Roman" pitchFamily="18" charset="0"/>
                <a:ea typeface="宋体" pitchFamily="2" charset="-122"/>
                <a:cs typeface="Times New Roman" pitchFamily="18" charset="0"/>
              </a:rPr>
              <a:t>&gt;&gt; x=E*(R\(Q\b))</a:t>
            </a:r>
            <a:endParaRPr lang="en-US" altLang="zh-CN" sz="1800" b="1" dirty="0">
              <a:latin typeface="Times New Roman" pitchFamily="18" charset="0"/>
              <a:ea typeface="宋体" pitchFamily="2" charset="-122"/>
              <a:cs typeface="Times New Roman" pitchFamily="18" charset="0"/>
            </a:endParaRPr>
          </a:p>
          <a:p>
            <a:pPr marL="0" indent="0">
              <a:lnSpc>
                <a:spcPct val="80000"/>
              </a:lnSpc>
              <a:buNone/>
            </a:pPr>
            <a:r>
              <a:rPr lang="zh-CN" altLang="en-US" sz="2400" b="1" dirty="0">
                <a:latin typeface="Times New Roman" pitchFamily="18" charset="0"/>
                <a:ea typeface="宋体" pitchFamily="2" charset="-122"/>
                <a:cs typeface="Times New Roman" pitchFamily="18" charset="0"/>
              </a:rPr>
              <a:t>将得到与上面同样的结果。 </a:t>
            </a:r>
          </a:p>
        </p:txBody>
      </p:sp>
      <p:sp>
        <p:nvSpPr>
          <p:cNvPr id="11571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468313" y="765175"/>
            <a:ext cx="8280400" cy="5543550"/>
          </a:xfrm>
        </p:spPr>
        <p:txBody>
          <a:bodyPr/>
          <a:lstStyle/>
          <a:p>
            <a:pPr>
              <a:lnSpc>
                <a:spcPct val="9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Cholesky</a:t>
            </a:r>
            <a:r>
              <a:rPr lang="zh-CN" altLang="en-US" sz="2800" b="1" dirty="0">
                <a:latin typeface="Times New Roman" pitchFamily="18" charset="0"/>
                <a:ea typeface="宋体" pitchFamily="2" charset="-122"/>
                <a:cs typeface="Times New Roman" pitchFamily="18" charset="0"/>
              </a:rPr>
              <a:t>分解</a:t>
            </a:r>
          </a:p>
          <a:p>
            <a:pPr marL="0" indent="0">
              <a:buNone/>
            </a:pPr>
            <a:r>
              <a:rPr lang="zh-CN" altLang="en-US" sz="2400" b="1" dirty="0">
                <a:latin typeface="Times New Roman" pitchFamily="18" charset="0"/>
                <a:ea typeface="宋体" pitchFamily="2" charset="-122"/>
                <a:cs typeface="Times New Roman" pitchFamily="18" charset="0"/>
              </a:rPr>
              <a:t>如果矩阵</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是对称正定的，则</a:t>
            </a:r>
            <a:r>
              <a:rPr lang="en-US" altLang="zh-CN" sz="2400" b="1" dirty="0" err="1">
                <a:latin typeface="Times New Roman" pitchFamily="18" charset="0"/>
                <a:ea typeface="宋体" pitchFamily="2" charset="-122"/>
                <a:cs typeface="Times New Roman" pitchFamily="18" charset="0"/>
              </a:rPr>
              <a:t>Cholesky</a:t>
            </a:r>
            <a:r>
              <a:rPr lang="zh-CN" altLang="en-US" sz="2400" b="1" dirty="0">
                <a:latin typeface="Times New Roman" pitchFamily="18" charset="0"/>
                <a:ea typeface="宋体" pitchFamily="2" charset="-122"/>
                <a:cs typeface="Times New Roman" pitchFamily="18" charset="0"/>
              </a:rPr>
              <a:t>分解将矩阵</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分解成一个下三角阵和一个上三角阵的乘积。设上三角阵为</a:t>
            </a:r>
            <a:r>
              <a:rPr lang="en-US" altLang="zh-CN" sz="2400" b="1" dirty="0">
                <a:latin typeface="Times New Roman" pitchFamily="18" charset="0"/>
                <a:ea typeface="宋体" pitchFamily="2" charset="-122"/>
                <a:cs typeface="Times New Roman" pitchFamily="18" charset="0"/>
              </a:rPr>
              <a:t>R</a:t>
            </a:r>
            <a:r>
              <a:rPr lang="zh-CN" altLang="en-US" sz="2400" b="1" dirty="0">
                <a:latin typeface="Times New Roman" pitchFamily="18" charset="0"/>
                <a:ea typeface="宋体" pitchFamily="2" charset="-122"/>
                <a:cs typeface="Times New Roman" pitchFamily="18" charset="0"/>
              </a:rPr>
              <a:t>，则下三角阵为其转置，即</a:t>
            </a:r>
            <a:r>
              <a:rPr lang="en-US" altLang="zh-CN" sz="2400" b="1" dirty="0">
                <a:latin typeface="Times New Roman" pitchFamily="18" charset="0"/>
                <a:ea typeface="宋体" pitchFamily="2" charset="-122"/>
                <a:cs typeface="Times New Roman" pitchFamily="18" charset="0"/>
              </a:rPr>
              <a:t>X=R'R</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函数</a:t>
            </a:r>
            <a:r>
              <a:rPr lang="en-US" altLang="zh-CN" sz="2400" b="1" dirty="0" err="1">
                <a:latin typeface="Times New Roman" pitchFamily="18" charset="0"/>
                <a:ea typeface="宋体" pitchFamily="2" charset="-122"/>
                <a:cs typeface="Times New Roman" pitchFamily="18" charset="0"/>
              </a:rPr>
              <a:t>chol</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用于对矩阵</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进行</a:t>
            </a:r>
            <a:r>
              <a:rPr lang="en-US" altLang="zh-CN" sz="2400" b="1" dirty="0" err="1">
                <a:latin typeface="Times New Roman" pitchFamily="18" charset="0"/>
                <a:ea typeface="宋体" pitchFamily="2" charset="-122"/>
                <a:cs typeface="Times New Roman" pitchFamily="18" charset="0"/>
              </a:rPr>
              <a:t>Cholesky</a:t>
            </a:r>
            <a:r>
              <a:rPr lang="zh-CN" altLang="en-US" sz="2400" b="1" dirty="0">
                <a:latin typeface="Times New Roman" pitchFamily="18" charset="0"/>
                <a:ea typeface="宋体" pitchFamily="2" charset="-122"/>
                <a:cs typeface="Times New Roman" pitchFamily="18" charset="0"/>
              </a:rPr>
              <a:t>分解，其调用格式为：</a:t>
            </a:r>
          </a:p>
          <a:p>
            <a:pPr marL="0" indent="0">
              <a:buNone/>
            </a:pPr>
            <a:r>
              <a:rPr lang="zh-CN" altLang="en-US" sz="2400" b="1" dirty="0">
                <a:latin typeface="Times New Roman" pitchFamily="18" charset="0"/>
                <a:ea typeface="宋体" pitchFamily="2" charset="-122"/>
                <a:cs typeface="Times New Roman" pitchFamily="18" charset="0"/>
              </a:rPr>
              <a:t>① </a:t>
            </a:r>
            <a:r>
              <a:rPr lang="en-US" altLang="zh-CN" sz="2400" b="1" dirty="0">
                <a:latin typeface="Times New Roman" pitchFamily="18" charset="0"/>
                <a:ea typeface="宋体" pitchFamily="2" charset="-122"/>
                <a:cs typeface="Times New Roman" pitchFamily="18" charset="0"/>
              </a:rPr>
              <a:t>R=</a:t>
            </a:r>
            <a:r>
              <a:rPr lang="en-US" altLang="zh-CN" sz="2400" b="1" dirty="0" err="1">
                <a:latin typeface="Times New Roman" pitchFamily="18" charset="0"/>
                <a:ea typeface="宋体" pitchFamily="2" charset="-122"/>
                <a:cs typeface="Times New Roman" pitchFamily="18" charset="0"/>
              </a:rPr>
              <a:t>chol</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：产生一个上三角阵</a:t>
            </a:r>
            <a:r>
              <a:rPr lang="en-US" altLang="zh-CN" sz="2400" b="1" dirty="0">
                <a:latin typeface="Times New Roman" pitchFamily="18" charset="0"/>
                <a:ea typeface="宋体" pitchFamily="2" charset="-122"/>
                <a:cs typeface="Times New Roman" pitchFamily="18" charset="0"/>
              </a:rPr>
              <a:t>R</a:t>
            </a:r>
            <a:r>
              <a:rPr lang="zh-CN" altLang="en-US" sz="2400" b="1" dirty="0">
                <a:latin typeface="Times New Roman" pitchFamily="18" charset="0"/>
                <a:ea typeface="宋体" pitchFamily="2" charset="-122"/>
                <a:cs typeface="Times New Roman" pitchFamily="18" charset="0"/>
              </a:rPr>
              <a:t>，使</a:t>
            </a:r>
            <a:r>
              <a:rPr lang="en-US" altLang="zh-CN" sz="2400" b="1" i="1" dirty="0">
                <a:latin typeface="Times New Roman" pitchFamily="18" charset="0"/>
                <a:ea typeface="宋体" pitchFamily="2" charset="-122"/>
                <a:cs typeface="Times New Roman" pitchFamily="18" charset="0"/>
              </a:rPr>
              <a:t>R</a:t>
            </a:r>
            <a:r>
              <a:rPr lang="en-US" altLang="zh-CN" sz="2400" b="1" dirty="0">
                <a:latin typeface="Times New Roman" pitchFamily="18" charset="0"/>
                <a:ea typeface="宋体" pitchFamily="2" charset="-122"/>
                <a:cs typeface="Times New Roman" pitchFamily="18" charset="0"/>
              </a:rPr>
              <a:t>'</a:t>
            </a:r>
            <a:r>
              <a:rPr lang="en-US" altLang="zh-CN" sz="2400" b="1" i="1" dirty="0">
                <a:latin typeface="Times New Roman" pitchFamily="18" charset="0"/>
                <a:ea typeface="宋体" pitchFamily="2" charset="-122"/>
                <a:cs typeface="Times New Roman" pitchFamily="18" charset="0"/>
              </a:rPr>
              <a:t>R</a:t>
            </a:r>
            <a:r>
              <a:rPr lang="en-US" altLang="zh-CN" sz="2400" b="1" dirty="0">
                <a:latin typeface="Times New Roman" pitchFamily="18" charset="0"/>
                <a:ea typeface="宋体" pitchFamily="2" charset="-122"/>
                <a:cs typeface="Times New Roman" pitchFamily="18" charset="0"/>
              </a:rPr>
              <a:t>=</a:t>
            </a:r>
            <a:r>
              <a:rPr lang="en-US" altLang="zh-CN" sz="2400" b="1" i="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。若</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为非对称正定，则输出一个出错信息。</a:t>
            </a:r>
          </a:p>
          <a:p>
            <a:pPr marL="0" indent="0">
              <a:buNone/>
            </a:pPr>
            <a:r>
              <a:rPr lang="zh-CN" altLang="en-US" sz="2400" b="1" dirty="0">
                <a:latin typeface="Times New Roman" pitchFamily="18" charset="0"/>
                <a:ea typeface="宋体" pitchFamily="2" charset="-122"/>
                <a:cs typeface="Times New Roman" pitchFamily="18" charset="0"/>
              </a:rPr>
              <a:t>② </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R,p</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chol</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：这个命令格式将不输出出错信息。若</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为对称正定的，则</a:t>
            </a:r>
            <a:r>
              <a:rPr lang="en-US" altLang="zh-CN" sz="2400" b="1" dirty="0">
                <a:latin typeface="Times New Roman" pitchFamily="18" charset="0"/>
                <a:ea typeface="宋体" pitchFamily="2" charset="-122"/>
                <a:cs typeface="Times New Roman" pitchFamily="18" charset="0"/>
              </a:rPr>
              <a:t>p=0</a:t>
            </a:r>
            <a:r>
              <a:rPr lang="zh-CN" altLang="en-US" sz="2400" b="1" dirty="0">
                <a:latin typeface="Times New Roman" pitchFamily="18" charset="0"/>
                <a:ea typeface="宋体" pitchFamily="2" charset="-122"/>
                <a:cs typeface="Times New Roman" pitchFamily="18" charset="0"/>
              </a:rPr>
              <a:t>，</a:t>
            </a:r>
            <a:r>
              <a:rPr lang="en-US" altLang="zh-CN" sz="2400" b="1" i="1" dirty="0">
                <a:latin typeface="Times New Roman" pitchFamily="18" charset="0"/>
                <a:ea typeface="宋体" pitchFamily="2" charset="-122"/>
                <a:cs typeface="Times New Roman" pitchFamily="18" charset="0"/>
              </a:rPr>
              <a:t>R</a:t>
            </a:r>
            <a:r>
              <a:rPr lang="zh-CN" altLang="en-US" sz="2400" b="1" dirty="0">
                <a:latin typeface="Times New Roman" pitchFamily="18" charset="0"/>
                <a:ea typeface="宋体" pitchFamily="2" charset="-122"/>
                <a:cs typeface="Times New Roman" pitchFamily="18" charset="0"/>
              </a:rPr>
              <a:t>与上述格式得到的结果相同，否则</a:t>
            </a:r>
            <a:r>
              <a:rPr lang="en-US" altLang="zh-CN" sz="2400" b="1" dirty="0">
                <a:latin typeface="Times New Roman" pitchFamily="18" charset="0"/>
                <a:ea typeface="宋体" pitchFamily="2" charset="-122"/>
                <a:cs typeface="Times New Roman" pitchFamily="18" charset="0"/>
              </a:rPr>
              <a:t>p</a:t>
            </a:r>
            <a:r>
              <a:rPr lang="zh-CN" altLang="en-US" sz="2400" b="1" dirty="0">
                <a:latin typeface="Times New Roman" pitchFamily="18" charset="0"/>
                <a:ea typeface="宋体" pitchFamily="2" charset="-122"/>
                <a:cs typeface="Times New Roman" pitchFamily="18" charset="0"/>
              </a:rPr>
              <a:t>为一个正整数。如果</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为满秩矩阵，则</a:t>
            </a:r>
            <a:r>
              <a:rPr lang="en-US" altLang="zh-CN" sz="2400" b="1" dirty="0">
                <a:latin typeface="Times New Roman" pitchFamily="18" charset="0"/>
                <a:ea typeface="宋体" pitchFamily="2" charset="-122"/>
                <a:cs typeface="Times New Roman" pitchFamily="18" charset="0"/>
              </a:rPr>
              <a:t>R</a:t>
            </a:r>
            <a:r>
              <a:rPr lang="zh-CN" altLang="en-US" sz="2400" b="1" dirty="0">
                <a:latin typeface="Times New Roman" pitchFamily="18" charset="0"/>
                <a:ea typeface="宋体" pitchFamily="2" charset="-122"/>
                <a:cs typeface="Times New Roman" pitchFamily="18" charset="0"/>
              </a:rPr>
              <a:t>为一个阶数为</a:t>
            </a:r>
            <a:r>
              <a:rPr lang="en-US" altLang="zh-CN" sz="2400" b="1" dirty="0">
                <a:latin typeface="Times New Roman" pitchFamily="18" charset="0"/>
                <a:ea typeface="宋体" pitchFamily="2" charset="-122"/>
                <a:cs typeface="Times New Roman" pitchFamily="18" charset="0"/>
              </a:rPr>
              <a:t>q=p-1</a:t>
            </a:r>
            <a:r>
              <a:rPr lang="zh-CN" altLang="en-US" sz="2400" b="1" dirty="0">
                <a:latin typeface="Times New Roman" pitchFamily="18" charset="0"/>
                <a:ea typeface="宋体" pitchFamily="2" charset="-122"/>
                <a:cs typeface="Times New Roman" pitchFamily="18" charset="0"/>
              </a:rPr>
              <a:t>的上三角阵，且满足</a:t>
            </a:r>
            <a:r>
              <a:rPr lang="en-US" altLang="zh-CN" sz="2400" b="1" dirty="0">
                <a:latin typeface="Times New Roman" pitchFamily="18" charset="0"/>
                <a:ea typeface="宋体" pitchFamily="2" charset="-122"/>
                <a:cs typeface="Times New Roman" pitchFamily="18" charset="0"/>
              </a:rPr>
              <a:t>R‘R=X(1:q,1:q)</a:t>
            </a:r>
            <a:r>
              <a:rPr lang="zh-CN" altLang="en-US" sz="2400" b="1" dirty="0">
                <a:latin typeface="Times New Roman" pitchFamily="18" charset="0"/>
                <a:ea typeface="宋体" pitchFamily="2" charset="-122"/>
                <a:cs typeface="Times New Roman" pitchFamily="18" charset="0"/>
              </a:rPr>
              <a:t>。 </a:t>
            </a:r>
          </a:p>
          <a:p>
            <a:pPr>
              <a:buFontTx/>
              <a:buNone/>
            </a:pPr>
            <a:endParaRPr lang="zh-CN" altLang="en-US" sz="2800" b="1" dirty="0">
              <a:latin typeface="Times New Roman" pitchFamily="18" charset="0"/>
              <a:ea typeface="宋体" pitchFamily="2" charset="-122"/>
              <a:cs typeface="Times New Roman" pitchFamily="18" charset="0"/>
            </a:endParaRPr>
          </a:p>
        </p:txBody>
      </p:sp>
      <p:sp>
        <p:nvSpPr>
          <p:cNvPr id="11674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395288" y="836613"/>
            <a:ext cx="8291512" cy="5289550"/>
          </a:xfrm>
        </p:spPr>
        <p:txBody>
          <a:bodyPr/>
          <a:lstStyle/>
          <a:p>
            <a:pPr marL="0" indent="0">
              <a:lnSpc>
                <a:spcPct val="80000"/>
              </a:lnSpc>
              <a:buNone/>
            </a:pPr>
            <a:r>
              <a:rPr lang="zh-CN" altLang="en-US" sz="2800" b="1" dirty="0">
                <a:latin typeface="Times New Roman" pitchFamily="18" charset="0"/>
                <a:ea typeface="宋体" pitchFamily="2" charset="-122"/>
                <a:cs typeface="Times New Roman" pitchFamily="18" charset="0"/>
              </a:rPr>
              <a:t>设：</a:t>
            </a:r>
          </a:p>
          <a:p>
            <a:pPr>
              <a:lnSpc>
                <a:spcPct val="80000"/>
              </a:lnSpc>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zh-CN" altLang="en-US" sz="2400" b="1" dirty="0" smtClean="0">
                <a:latin typeface="Times New Roman" pitchFamily="18" charset="0"/>
                <a:ea typeface="宋体" pitchFamily="2" charset="-122"/>
                <a:cs typeface="Times New Roman" pitchFamily="18" charset="0"/>
              </a:rPr>
              <a:t>则</a:t>
            </a:r>
            <a:r>
              <a:rPr lang="zh-CN" altLang="en-US" sz="2400" b="1" dirty="0">
                <a:latin typeface="Times New Roman" pitchFamily="18" charset="0"/>
                <a:ea typeface="宋体" pitchFamily="2" charset="-122"/>
                <a:cs typeface="Times New Roman" pitchFamily="18" charset="0"/>
              </a:rPr>
              <a:t>对矩阵</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进行</a:t>
            </a:r>
            <a:r>
              <a:rPr lang="en-US" altLang="zh-CN" sz="2400" b="1" dirty="0" err="1">
                <a:latin typeface="Times New Roman" pitchFamily="18" charset="0"/>
                <a:ea typeface="宋体" pitchFamily="2" charset="-122"/>
                <a:cs typeface="Times New Roman" pitchFamily="18" charset="0"/>
              </a:rPr>
              <a:t>Cholesky</a:t>
            </a:r>
            <a:r>
              <a:rPr lang="zh-CN" altLang="en-US" sz="2400" b="1" dirty="0">
                <a:latin typeface="Times New Roman" pitchFamily="18" charset="0"/>
                <a:ea typeface="宋体" pitchFamily="2" charset="-122"/>
                <a:cs typeface="Times New Roman" pitchFamily="18" charset="0"/>
              </a:rPr>
              <a:t>分解的命令如下：</a:t>
            </a:r>
            <a:endParaRPr lang="zh-CN" altLang="pt-BR" sz="2400" b="1" dirty="0">
              <a:latin typeface="Times New Roman" pitchFamily="18" charset="0"/>
              <a:ea typeface="宋体" pitchFamily="2" charset="-122"/>
              <a:cs typeface="Times New Roman" pitchFamily="18" charset="0"/>
            </a:endParaRPr>
          </a:p>
          <a:p>
            <a:pPr marL="0" indent="0">
              <a:lnSpc>
                <a:spcPct val="80000"/>
              </a:lnSpc>
              <a:buNone/>
            </a:pPr>
            <a:r>
              <a:rPr lang="pt-BR" altLang="zh-CN" sz="2400" b="1" dirty="0">
                <a:latin typeface="Times New Roman" pitchFamily="18" charset="0"/>
                <a:ea typeface="宋体" pitchFamily="2" charset="-122"/>
                <a:cs typeface="Times New Roman" pitchFamily="18" charset="0"/>
              </a:rPr>
              <a:t>&gt;&gt; A=[2,1,1;1,2,-1;1,-1,3];</a:t>
            </a:r>
          </a:p>
          <a:p>
            <a:pPr marL="0" indent="0">
              <a:lnSpc>
                <a:spcPct val="80000"/>
              </a:lnSpc>
              <a:buNone/>
            </a:pPr>
            <a:r>
              <a:rPr lang="pt-BR" altLang="zh-CN" sz="2400" b="1" dirty="0">
                <a:latin typeface="Times New Roman" pitchFamily="18" charset="0"/>
                <a:ea typeface="宋体" pitchFamily="2" charset="-122"/>
                <a:cs typeface="Times New Roman" pitchFamily="18" charset="0"/>
              </a:rPr>
              <a:t>&gt;&gt; R=chol(A)</a:t>
            </a:r>
          </a:p>
          <a:p>
            <a:pPr marL="0" indent="0">
              <a:lnSpc>
                <a:spcPct val="80000"/>
              </a:lnSpc>
              <a:buNone/>
            </a:pPr>
            <a:r>
              <a:rPr lang="pt-BR" altLang="zh-CN" sz="2400" b="1" dirty="0">
                <a:latin typeface="Times New Roman" pitchFamily="18" charset="0"/>
                <a:ea typeface="宋体" pitchFamily="2" charset="-122"/>
                <a:cs typeface="Times New Roman" pitchFamily="18" charset="0"/>
              </a:rPr>
              <a:t>R =</a:t>
            </a:r>
          </a:p>
          <a:p>
            <a:pPr marL="0" indent="0">
              <a:lnSpc>
                <a:spcPct val="80000"/>
              </a:lnSpc>
              <a:buNone/>
            </a:pPr>
            <a:r>
              <a:rPr lang="pt-BR" altLang="zh-CN" sz="2400" b="1" dirty="0">
                <a:latin typeface="Times New Roman" pitchFamily="18" charset="0"/>
                <a:ea typeface="宋体" pitchFamily="2" charset="-122"/>
                <a:cs typeface="Times New Roman" pitchFamily="18" charset="0"/>
              </a:rPr>
              <a:t>    1.4142    0.7071    0.7071</a:t>
            </a:r>
          </a:p>
          <a:p>
            <a:pPr marL="0" indent="0">
              <a:lnSpc>
                <a:spcPct val="80000"/>
              </a:lnSpc>
              <a:buNone/>
            </a:pPr>
            <a:r>
              <a:rPr lang="pt-BR" altLang="zh-CN" sz="2400" b="1" dirty="0">
                <a:latin typeface="Times New Roman" pitchFamily="18" charset="0"/>
                <a:ea typeface="宋体" pitchFamily="2" charset="-122"/>
                <a:cs typeface="Times New Roman" pitchFamily="18" charset="0"/>
              </a:rPr>
              <a:t>          0    1.2247   -1.2247</a:t>
            </a:r>
          </a:p>
          <a:p>
            <a:pPr marL="0" indent="0">
              <a:lnSpc>
                <a:spcPct val="80000"/>
              </a:lnSpc>
              <a:buNone/>
            </a:pPr>
            <a:r>
              <a:rPr lang="pt-BR" altLang="zh-CN" sz="2400" b="1" dirty="0">
                <a:latin typeface="Times New Roman" pitchFamily="18" charset="0"/>
                <a:ea typeface="宋体" pitchFamily="2" charset="-122"/>
                <a:cs typeface="Times New Roman" pitchFamily="18" charset="0"/>
              </a:rPr>
              <a:t>          0          0    1.0000</a:t>
            </a:r>
          </a:p>
          <a:p>
            <a:pPr marL="0" indent="0">
              <a:lnSpc>
                <a:spcPct val="80000"/>
              </a:lnSpc>
              <a:buNone/>
            </a:pPr>
            <a:r>
              <a:rPr lang="zh-CN" altLang="pt-BR" sz="2400" b="1" dirty="0">
                <a:latin typeface="Times New Roman" pitchFamily="18" charset="0"/>
                <a:ea typeface="宋体" pitchFamily="2" charset="-122"/>
                <a:cs typeface="Times New Roman" pitchFamily="18" charset="0"/>
              </a:rPr>
              <a:t>可以验证</a:t>
            </a:r>
            <a:r>
              <a:rPr lang="en-US" altLang="zh-CN" sz="2400" b="1" dirty="0">
                <a:latin typeface="Times New Roman" pitchFamily="18" charset="0"/>
                <a:ea typeface="宋体" pitchFamily="2" charset="-122"/>
                <a:cs typeface="Times New Roman" pitchFamily="18" charset="0"/>
              </a:rPr>
              <a:t>R'R=A</a:t>
            </a:r>
            <a:r>
              <a:rPr lang="zh-CN" altLang="en-US" sz="2400" b="1" dirty="0">
                <a:latin typeface="Times New Roman" pitchFamily="18" charset="0"/>
                <a:ea typeface="宋体" pitchFamily="2" charset="-122"/>
                <a:cs typeface="Times New Roman" pitchFamily="18" charset="0"/>
              </a:rPr>
              <a:t>，命令如下：</a:t>
            </a:r>
            <a:endParaRPr lang="zh-CN" altLang="pt-BR" sz="2400" b="1" dirty="0">
              <a:latin typeface="Times New Roman" pitchFamily="18" charset="0"/>
              <a:ea typeface="宋体" pitchFamily="2" charset="-122"/>
              <a:cs typeface="Times New Roman" pitchFamily="18" charset="0"/>
            </a:endParaRPr>
          </a:p>
          <a:p>
            <a:pPr marL="0" indent="0">
              <a:lnSpc>
                <a:spcPct val="80000"/>
              </a:lnSpc>
              <a:buNone/>
            </a:pPr>
            <a:r>
              <a:rPr lang="pt-BR" altLang="zh-CN" sz="2400" b="1" dirty="0">
                <a:latin typeface="Times New Roman" pitchFamily="18" charset="0"/>
                <a:ea typeface="宋体" pitchFamily="2" charset="-122"/>
                <a:cs typeface="Times New Roman" pitchFamily="18" charset="0"/>
              </a:rPr>
              <a:t>&gt;&gt; R'*R</a:t>
            </a:r>
          </a:p>
          <a:p>
            <a:pPr marL="0" indent="0">
              <a:lnSpc>
                <a:spcPct val="80000"/>
              </a:lnSpc>
              <a:buNone/>
            </a:pPr>
            <a:r>
              <a:rPr lang="pt-BR" altLang="zh-CN" sz="2400" b="1" dirty="0">
                <a:latin typeface="Times New Roman" pitchFamily="18" charset="0"/>
                <a:ea typeface="宋体" pitchFamily="2" charset="-122"/>
                <a:cs typeface="Times New Roman" pitchFamily="18" charset="0"/>
              </a:rPr>
              <a:t>ans =</a:t>
            </a:r>
          </a:p>
          <a:p>
            <a:pPr marL="0" indent="0">
              <a:lnSpc>
                <a:spcPct val="80000"/>
              </a:lnSpc>
              <a:buNone/>
            </a:pPr>
            <a:r>
              <a:rPr lang="pt-BR" altLang="zh-CN" sz="2400" b="1" dirty="0">
                <a:latin typeface="Times New Roman" pitchFamily="18" charset="0"/>
                <a:ea typeface="宋体" pitchFamily="2" charset="-122"/>
                <a:cs typeface="Times New Roman" pitchFamily="18" charset="0"/>
              </a:rPr>
              <a:t>    2.0000    1.0000    1.0000</a:t>
            </a:r>
          </a:p>
          <a:p>
            <a:pPr marL="0" indent="0">
              <a:lnSpc>
                <a:spcPct val="80000"/>
              </a:lnSpc>
              <a:buNone/>
            </a:pPr>
            <a:r>
              <a:rPr lang="pt-BR" altLang="zh-CN" sz="2400" b="1" dirty="0">
                <a:latin typeface="Times New Roman" pitchFamily="18" charset="0"/>
                <a:ea typeface="宋体" pitchFamily="2" charset="-122"/>
                <a:cs typeface="Times New Roman" pitchFamily="18" charset="0"/>
              </a:rPr>
              <a:t>    1.0000    2.0000   -1.0000</a:t>
            </a:r>
          </a:p>
          <a:p>
            <a:pPr marL="0" indent="0">
              <a:lnSpc>
                <a:spcPct val="80000"/>
              </a:lnSpc>
              <a:buNone/>
            </a:pPr>
            <a:r>
              <a:rPr lang="pt-BR" altLang="zh-CN" sz="2400" b="1" dirty="0">
                <a:latin typeface="Times New Roman" pitchFamily="18" charset="0"/>
                <a:ea typeface="宋体" pitchFamily="2" charset="-122"/>
                <a:cs typeface="Times New Roman" pitchFamily="18" charset="0"/>
              </a:rPr>
              <a:t>    1.0000   -1.0000    3.0000</a:t>
            </a:r>
            <a:endParaRPr lang="zh-CN" altLang="en-US" sz="2400" b="1" dirty="0">
              <a:latin typeface="Times New Roman" pitchFamily="18" charset="0"/>
              <a:ea typeface="宋体" pitchFamily="2" charset="-122"/>
              <a:cs typeface="Times New Roman" pitchFamily="18" charset="0"/>
            </a:endParaRPr>
          </a:p>
        </p:txBody>
      </p:sp>
      <p:sp>
        <p:nvSpPr>
          <p:cNvPr id="1177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7764" name="Object 4"/>
          <p:cNvGraphicFramePr>
            <a:graphicFrameLocks noChangeAspect="1"/>
          </p:cNvGraphicFramePr>
          <p:nvPr>
            <p:extLst>
              <p:ext uri="{D42A27DB-BD31-4B8C-83A1-F6EECF244321}">
                <p14:modId xmlns:p14="http://schemas.microsoft.com/office/powerpoint/2010/main" val="1316072055"/>
              </p:ext>
            </p:extLst>
          </p:nvPr>
        </p:nvGraphicFramePr>
        <p:xfrm>
          <a:off x="1619672" y="764704"/>
          <a:ext cx="1512888" cy="946150"/>
        </p:xfrm>
        <a:graphic>
          <a:graphicData uri="http://schemas.openxmlformats.org/presentationml/2006/ole">
            <mc:AlternateContent xmlns:mc="http://schemas.openxmlformats.org/markup-compatibility/2006">
              <mc:Choice xmlns:v="urn:schemas-microsoft-com:vml" Requires="v">
                <p:oleObj spid="_x0000_s117776" name="公式" r:id="rId3" imgW="990170" imgH="622030" progId="Equation.3">
                  <p:embed/>
                </p:oleObj>
              </mc:Choice>
              <mc:Fallback>
                <p:oleObj name="公式" r:id="rId3" imgW="990170" imgH="62203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764704"/>
                        <a:ext cx="1512888"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68313" y="836613"/>
            <a:ext cx="8218487" cy="5289550"/>
          </a:xfrm>
        </p:spPr>
        <p:txBody>
          <a:bodyPr/>
          <a:lstStyle/>
          <a:p>
            <a:pPr marL="0" indent="0">
              <a:lnSpc>
                <a:spcPct val="90000"/>
              </a:lnSpc>
              <a:buNone/>
            </a:pPr>
            <a:r>
              <a:rPr lang="zh-CN" altLang="en-US" sz="2400" b="1" dirty="0">
                <a:latin typeface="Times New Roman" pitchFamily="18" charset="0"/>
                <a:ea typeface="宋体" pitchFamily="2" charset="-122"/>
                <a:cs typeface="Times New Roman" pitchFamily="18" charset="0"/>
              </a:rPr>
              <a:t>利用第二种格式对矩阵</a:t>
            </a:r>
            <a:r>
              <a:rPr lang="pt-BR" altLang="zh-CN" sz="2400" b="1" dirty="0">
                <a:latin typeface="Times New Roman" pitchFamily="18" charset="0"/>
                <a:ea typeface="宋体" pitchFamily="2" charset="-122"/>
                <a:cs typeface="Times New Roman" pitchFamily="18" charset="0"/>
              </a:rPr>
              <a:t>A</a:t>
            </a:r>
            <a:r>
              <a:rPr lang="zh-CN" altLang="pt-BR" sz="2400" b="1" dirty="0">
                <a:latin typeface="Times New Roman" pitchFamily="18" charset="0"/>
                <a:ea typeface="宋体" pitchFamily="2" charset="-122"/>
                <a:cs typeface="Times New Roman" pitchFamily="18" charset="0"/>
              </a:rPr>
              <a:t>进行</a:t>
            </a:r>
            <a:r>
              <a:rPr lang="pt-BR" altLang="zh-CN" sz="2400" b="1" dirty="0">
                <a:latin typeface="Times New Roman" pitchFamily="18" charset="0"/>
                <a:ea typeface="宋体" pitchFamily="2" charset="-122"/>
                <a:cs typeface="Times New Roman" pitchFamily="18" charset="0"/>
              </a:rPr>
              <a:t>Cholesky</a:t>
            </a:r>
            <a:r>
              <a:rPr lang="zh-CN" altLang="pt-BR" sz="2400" b="1" dirty="0">
                <a:latin typeface="Times New Roman" pitchFamily="18" charset="0"/>
                <a:ea typeface="宋体" pitchFamily="2" charset="-122"/>
                <a:cs typeface="Times New Roman" pitchFamily="18" charset="0"/>
              </a:rPr>
              <a:t>分解：</a:t>
            </a:r>
          </a:p>
          <a:p>
            <a:pPr marL="0" indent="0">
              <a:lnSpc>
                <a:spcPct val="90000"/>
              </a:lnSpc>
              <a:buNone/>
            </a:pPr>
            <a:r>
              <a:rPr lang="pt-BR" altLang="zh-CN" sz="2400" b="1" dirty="0">
                <a:latin typeface="Times New Roman" pitchFamily="18" charset="0"/>
                <a:ea typeface="宋体" pitchFamily="2" charset="-122"/>
                <a:cs typeface="Times New Roman" pitchFamily="18" charset="0"/>
              </a:rPr>
              <a:t>&gt;&gt; [R,p]=chol(A)</a:t>
            </a:r>
          </a:p>
          <a:p>
            <a:pPr marL="0" indent="0">
              <a:lnSpc>
                <a:spcPct val="90000"/>
              </a:lnSpc>
              <a:buNone/>
            </a:pPr>
            <a:r>
              <a:rPr lang="pt-BR" altLang="zh-CN" sz="2400" b="1" dirty="0">
                <a:latin typeface="Times New Roman" pitchFamily="18" charset="0"/>
                <a:ea typeface="宋体" pitchFamily="2" charset="-122"/>
                <a:cs typeface="Times New Roman" pitchFamily="18" charset="0"/>
              </a:rPr>
              <a:t>R =</a:t>
            </a:r>
          </a:p>
          <a:p>
            <a:pPr marL="0" indent="0">
              <a:lnSpc>
                <a:spcPct val="90000"/>
              </a:lnSpc>
              <a:buNone/>
            </a:pPr>
            <a:r>
              <a:rPr lang="pt-BR" altLang="zh-CN" sz="2400" b="1" dirty="0">
                <a:latin typeface="Times New Roman" pitchFamily="18" charset="0"/>
                <a:ea typeface="宋体" pitchFamily="2" charset="-122"/>
                <a:cs typeface="Times New Roman" pitchFamily="18" charset="0"/>
              </a:rPr>
              <a:t>    1.4142    0.7071    0.7071</a:t>
            </a:r>
          </a:p>
          <a:p>
            <a:pPr marL="0" indent="0">
              <a:lnSpc>
                <a:spcPct val="90000"/>
              </a:lnSpc>
              <a:buNone/>
            </a:pPr>
            <a:r>
              <a:rPr lang="pt-BR" altLang="zh-CN" sz="2400" b="1" dirty="0">
                <a:latin typeface="Times New Roman" pitchFamily="18" charset="0"/>
                <a:ea typeface="宋体" pitchFamily="2" charset="-122"/>
                <a:cs typeface="Times New Roman" pitchFamily="18" charset="0"/>
              </a:rPr>
              <a:t>          0    1.2247   -1.2247</a:t>
            </a:r>
          </a:p>
          <a:p>
            <a:pPr marL="0" indent="0">
              <a:lnSpc>
                <a:spcPct val="90000"/>
              </a:lnSpc>
              <a:buNone/>
            </a:pPr>
            <a:r>
              <a:rPr lang="pt-BR" altLang="zh-CN" sz="2400" b="1" dirty="0">
                <a:latin typeface="Times New Roman" pitchFamily="18" charset="0"/>
                <a:ea typeface="宋体" pitchFamily="2" charset="-122"/>
                <a:cs typeface="Times New Roman" pitchFamily="18" charset="0"/>
              </a:rPr>
              <a:t>          0          0    1.0000</a:t>
            </a:r>
          </a:p>
          <a:p>
            <a:pPr marL="0" indent="0">
              <a:lnSpc>
                <a:spcPct val="90000"/>
              </a:lnSpc>
              <a:buNone/>
            </a:pPr>
            <a:r>
              <a:rPr lang="pt-BR" altLang="zh-CN" sz="2400" b="1" dirty="0">
                <a:latin typeface="Times New Roman" pitchFamily="18" charset="0"/>
                <a:ea typeface="宋体" pitchFamily="2" charset="-122"/>
                <a:cs typeface="Times New Roman" pitchFamily="18" charset="0"/>
              </a:rPr>
              <a:t>p =</a:t>
            </a:r>
          </a:p>
          <a:p>
            <a:pPr marL="0" indent="0">
              <a:lnSpc>
                <a:spcPct val="90000"/>
              </a:lnSpc>
              <a:buNone/>
            </a:pPr>
            <a:r>
              <a:rPr lang="pt-BR" altLang="zh-CN" sz="2400" b="1" dirty="0">
                <a:latin typeface="Times New Roman" pitchFamily="18" charset="0"/>
                <a:ea typeface="宋体" pitchFamily="2" charset="-122"/>
                <a:cs typeface="Times New Roman" pitchFamily="18" charset="0"/>
              </a:rPr>
              <a:t>     0</a:t>
            </a:r>
          </a:p>
          <a:p>
            <a:pPr marL="0" indent="0">
              <a:lnSpc>
                <a:spcPct val="90000"/>
              </a:lnSpc>
              <a:buNone/>
            </a:pPr>
            <a:r>
              <a:rPr lang="zh-CN" altLang="pt-BR" sz="2400" b="1" dirty="0">
                <a:latin typeface="Times New Roman" pitchFamily="18" charset="0"/>
                <a:ea typeface="宋体" pitchFamily="2" charset="-122"/>
                <a:cs typeface="Times New Roman" pitchFamily="18" charset="0"/>
              </a:rPr>
              <a:t>结果中</a:t>
            </a:r>
            <a:r>
              <a:rPr lang="en-US" altLang="zh-CN" sz="2400" b="1" dirty="0">
                <a:latin typeface="Times New Roman" pitchFamily="18" charset="0"/>
                <a:ea typeface="宋体" pitchFamily="2" charset="-122"/>
                <a:cs typeface="Times New Roman" pitchFamily="18" charset="0"/>
              </a:rPr>
              <a:t>p=0</a:t>
            </a:r>
            <a:r>
              <a:rPr lang="zh-CN" altLang="en-US" sz="2400" b="1" dirty="0">
                <a:latin typeface="Times New Roman" pitchFamily="18" charset="0"/>
                <a:ea typeface="宋体" pitchFamily="2" charset="-122"/>
                <a:cs typeface="Times New Roman" pitchFamily="18" charset="0"/>
              </a:rPr>
              <a:t>，这表示矩阵</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是一个正定矩阵。如果试图对一个非正定矩阵进行</a:t>
            </a:r>
            <a:r>
              <a:rPr lang="en-US" altLang="zh-CN" sz="2400" b="1" dirty="0" err="1">
                <a:latin typeface="Times New Roman" pitchFamily="18" charset="0"/>
                <a:ea typeface="宋体" pitchFamily="2" charset="-122"/>
                <a:cs typeface="Times New Roman" pitchFamily="18" charset="0"/>
              </a:rPr>
              <a:t>Cholesky</a:t>
            </a:r>
            <a:r>
              <a:rPr lang="zh-CN" altLang="en-US" sz="2400" b="1" dirty="0">
                <a:latin typeface="Times New Roman" pitchFamily="18" charset="0"/>
                <a:ea typeface="宋体" pitchFamily="2" charset="-122"/>
                <a:cs typeface="Times New Roman" pitchFamily="18" charset="0"/>
              </a:rPr>
              <a:t>分解，则将得出错误信息，所以，</a:t>
            </a:r>
            <a:r>
              <a:rPr lang="en-US" altLang="zh-CN" sz="2400" b="1" dirty="0" err="1">
                <a:latin typeface="Times New Roman" pitchFamily="18" charset="0"/>
                <a:ea typeface="宋体" pitchFamily="2" charset="-122"/>
                <a:cs typeface="Times New Roman" pitchFamily="18" charset="0"/>
              </a:rPr>
              <a:t>chol</a:t>
            </a:r>
            <a:r>
              <a:rPr lang="zh-CN" altLang="en-US" sz="2400" b="1" dirty="0">
                <a:latin typeface="Times New Roman" pitchFamily="18" charset="0"/>
                <a:ea typeface="宋体" pitchFamily="2" charset="-122"/>
                <a:cs typeface="Times New Roman" pitchFamily="18" charset="0"/>
              </a:rPr>
              <a:t>函数还可以用来判定矩阵是否为正定矩阵。</a:t>
            </a:r>
          </a:p>
          <a:p>
            <a:pPr marL="0" indent="0">
              <a:lnSpc>
                <a:spcPct val="90000"/>
              </a:lnSpc>
              <a:buNone/>
            </a:pPr>
            <a:r>
              <a:rPr lang="zh-CN" altLang="en-US" sz="2400" b="1" dirty="0">
                <a:latin typeface="Times New Roman" pitchFamily="18" charset="0"/>
                <a:ea typeface="宋体" pitchFamily="2" charset="-122"/>
                <a:cs typeface="Times New Roman" pitchFamily="18" charset="0"/>
              </a:rPr>
              <a:t>实现</a:t>
            </a:r>
            <a:r>
              <a:rPr lang="en-US" altLang="zh-CN" sz="2400" b="1" dirty="0" err="1">
                <a:latin typeface="Times New Roman" pitchFamily="18" charset="0"/>
                <a:ea typeface="宋体" pitchFamily="2" charset="-122"/>
                <a:cs typeface="Times New Roman" pitchFamily="18" charset="0"/>
              </a:rPr>
              <a:t>Cholesky</a:t>
            </a:r>
            <a:r>
              <a:rPr lang="zh-CN" altLang="en-US" sz="2400" b="1" dirty="0">
                <a:latin typeface="Times New Roman" pitchFamily="18" charset="0"/>
                <a:ea typeface="宋体" pitchFamily="2" charset="-122"/>
                <a:cs typeface="Times New Roman" pitchFamily="18" charset="0"/>
              </a:rPr>
              <a:t>分解后，线性方程组</a:t>
            </a:r>
            <a:r>
              <a:rPr lang="en-US" altLang="zh-CN" sz="2400" b="1" dirty="0">
                <a:latin typeface="Times New Roman" pitchFamily="18" charset="0"/>
                <a:ea typeface="宋体" pitchFamily="2" charset="-122"/>
                <a:cs typeface="Times New Roman" pitchFamily="18" charset="0"/>
              </a:rPr>
              <a:t>Ax=b</a:t>
            </a:r>
            <a:r>
              <a:rPr lang="zh-CN" altLang="en-US" sz="2400" b="1" dirty="0">
                <a:latin typeface="Times New Roman" pitchFamily="18" charset="0"/>
                <a:ea typeface="宋体" pitchFamily="2" charset="-122"/>
                <a:cs typeface="Times New Roman" pitchFamily="18" charset="0"/>
              </a:rPr>
              <a:t>变成</a:t>
            </a:r>
            <a:r>
              <a:rPr lang="en-US" altLang="zh-CN" sz="2400" b="1" dirty="0" err="1">
                <a:latin typeface="Times New Roman" pitchFamily="18" charset="0"/>
                <a:ea typeface="宋体" pitchFamily="2" charset="-122"/>
                <a:cs typeface="Times New Roman" pitchFamily="18" charset="0"/>
              </a:rPr>
              <a:t>R'Rx</a:t>
            </a:r>
            <a:r>
              <a:rPr lang="en-US" altLang="zh-CN" sz="2400" b="1" dirty="0">
                <a:latin typeface="Times New Roman" pitchFamily="18" charset="0"/>
                <a:ea typeface="宋体" pitchFamily="2" charset="-122"/>
                <a:cs typeface="Times New Roman" pitchFamily="18" charset="0"/>
              </a:rPr>
              <a:t>=b</a:t>
            </a:r>
            <a:r>
              <a:rPr lang="zh-CN" altLang="en-US" sz="2400" b="1" dirty="0">
                <a:latin typeface="Times New Roman" pitchFamily="18" charset="0"/>
                <a:ea typeface="宋体" pitchFamily="2" charset="-122"/>
                <a:cs typeface="Times New Roman" pitchFamily="18" charset="0"/>
              </a:rPr>
              <a:t>，所以</a:t>
            </a:r>
            <a:r>
              <a:rPr lang="en-US" altLang="zh-CN" sz="2400" b="1" dirty="0">
                <a:latin typeface="Times New Roman" pitchFamily="18" charset="0"/>
                <a:ea typeface="宋体" pitchFamily="2" charset="-122"/>
                <a:cs typeface="Times New Roman" pitchFamily="18" charset="0"/>
              </a:rPr>
              <a:t>x=R\(R'\b)</a:t>
            </a:r>
            <a:r>
              <a:rPr lang="zh-CN" altLang="en-US" sz="2400" b="1" dirty="0">
                <a:latin typeface="Times New Roman" pitchFamily="18" charset="0"/>
                <a:ea typeface="宋体" pitchFamily="2" charset="-122"/>
                <a:cs typeface="Times New Roman" pitchFamily="18" charset="0"/>
              </a:rPr>
              <a:t>。</a:t>
            </a:r>
          </a:p>
        </p:txBody>
      </p:sp>
      <p:sp>
        <p:nvSpPr>
          <p:cNvPr id="11878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395288" y="836613"/>
            <a:ext cx="8291512" cy="5289550"/>
          </a:xfrm>
        </p:spPr>
        <p:txBody>
          <a:bodyPr/>
          <a:lstStyle/>
          <a:p>
            <a:pPr marL="0" indent="0">
              <a:lnSpc>
                <a:spcPct val="90000"/>
              </a:lnSpc>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8-4  </a:t>
            </a:r>
            <a:r>
              <a:rPr lang="zh-CN" altLang="en-US" sz="2800" b="1" dirty="0">
                <a:latin typeface="Times New Roman" pitchFamily="18" charset="0"/>
                <a:ea typeface="宋体" pitchFamily="2" charset="-122"/>
                <a:cs typeface="Times New Roman" pitchFamily="18" charset="0"/>
              </a:rPr>
              <a:t>用</a:t>
            </a:r>
            <a:r>
              <a:rPr lang="en-US" altLang="zh-CN" sz="2800" b="1" dirty="0" err="1">
                <a:latin typeface="Times New Roman" pitchFamily="18" charset="0"/>
                <a:ea typeface="宋体" pitchFamily="2" charset="-122"/>
                <a:cs typeface="Times New Roman" pitchFamily="18" charset="0"/>
              </a:rPr>
              <a:t>Cholesky</a:t>
            </a:r>
            <a:r>
              <a:rPr lang="zh-CN" altLang="en-US" sz="2800" b="1" dirty="0">
                <a:latin typeface="Times New Roman" pitchFamily="18" charset="0"/>
                <a:ea typeface="宋体" pitchFamily="2" charset="-122"/>
                <a:cs typeface="Times New Roman" pitchFamily="18" charset="0"/>
              </a:rPr>
              <a:t>分解求解例</a:t>
            </a:r>
            <a:r>
              <a:rPr lang="en-US" altLang="zh-CN" sz="2800" b="1" dirty="0">
                <a:latin typeface="Times New Roman" pitchFamily="18" charset="0"/>
                <a:ea typeface="宋体" pitchFamily="2" charset="-122"/>
                <a:cs typeface="Times New Roman" pitchFamily="18" charset="0"/>
              </a:rPr>
              <a:t>8-1</a:t>
            </a:r>
            <a:r>
              <a:rPr lang="zh-CN" altLang="en-US" sz="2800" b="1" dirty="0">
                <a:latin typeface="Times New Roman" pitchFamily="18" charset="0"/>
                <a:ea typeface="宋体" pitchFamily="2" charset="-122"/>
                <a:cs typeface="Times New Roman" pitchFamily="18" charset="0"/>
              </a:rPr>
              <a:t>中的线性方程组。</a:t>
            </a:r>
          </a:p>
          <a:p>
            <a:pPr marL="0" indent="0">
              <a:lnSpc>
                <a:spcPct val="90000"/>
              </a:lnSpc>
              <a:buNone/>
            </a:pPr>
            <a:r>
              <a:rPr lang="zh-CN" altLang="en-US" sz="2800" b="1" dirty="0">
                <a:latin typeface="Times New Roman" pitchFamily="18" charset="0"/>
                <a:ea typeface="宋体" pitchFamily="2" charset="-122"/>
                <a:cs typeface="Times New Roman" pitchFamily="18" charset="0"/>
              </a:rPr>
              <a:t>命令如下</a:t>
            </a:r>
            <a:r>
              <a:rPr lang="zh-CN" altLang="pt-BR" sz="2800" b="1" dirty="0">
                <a:latin typeface="Times New Roman" pitchFamily="18" charset="0"/>
                <a:ea typeface="宋体" pitchFamily="2" charset="-122"/>
                <a:cs typeface="Times New Roman" pitchFamily="18" charset="0"/>
              </a:rPr>
              <a:t>：</a:t>
            </a:r>
          </a:p>
          <a:p>
            <a:pPr marL="0" indent="0">
              <a:lnSpc>
                <a:spcPct val="90000"/>
              </a:lnSpc>
              <a:buNone/>
            </a:pPr>
            <a:r>
              <a:rPr lang="pt-BR" altLang="zh-CN" sz="2800" b="1" dirty="0">
                <a:latin typeface="Times New Roman" pitchFamily="18" charset="0"/>
                <a:ea typeface="宋体" pitchFamily="2" charset="-122"/>
                <a:cs typeface="Times New Roman" pitchFamily="18" charset="0"/>
              </a:rPr>
              <a:t>&gt;&gt; A=[2,1,-5,1;1,-5,0,7;0,2,1,-1;1,6,-1,-4];</a:t>
            </a:r>
          </a:p>
          <a:p>
            <a:pPr marL="0" indent="0">
              <a:lnSpc>
                <a:spcPct val="90000"/>
              </a:lnSpc>
              <a:buNone/>
            </a:pPr>
            <a:r>
              <a:rPr lang="pt-BR" altLang="zh-CN" sz="2800" b="1" dirty="0">
                <a:latin typeface="Times New Roman" pitchFamily="18" charset="0"/>
                <a:ea typeface="宋体" pitchFamily="2" charset="-122"/>
                <a:cs typeface="Times New Roman" pitchFamily="18" charset="0"/>
              </a:rPr>
              <a:t>&gt;&gt; b=[13,-9,6,0]';</a:t>
            </a:r>
          </a:p>
          <a:p>
            <a:pPr marL="0" indent="0">
              <a:lnSpc>
                <a:spcPct val="90000"/>
              </a:lnSpc>
              <a:buNone/>
            </a:pPr>
            <a:r>
              <a:rPr lang="pt-BR" altLang="zh-CN" sz="2800" b="1" dirty="0">
                <a:latin typeface="Times New Roman" pitchFamily="18" charset="0"/>
                <a:ea typeface="宋体" pitchFamily="2" charset="-122"/>
                <a:cs typeface="Times New Roman" pitchFamily="18" charset="0"/>
              </a:rPr>
              <a:t>&gt;&gt; R=chol(A)</a:t>
            </a:r>
          </a:p>
          <a:p>
            <a:pPr marL="0" indent="0">
              <a:lnSpc>
                <a:spcPct val="90000"/>
              </a:lnSpc>
              <a:buNone/>
            </a:pPr>
            <a:r>
              <a:rPr lang="zh-CN" altLang="pt-BR" sz="2800" b="1" dirty="0">
                <a:latin typeface="Times New Roman" pitchFamily="18" charset="0"/>
                <a:ea typeface="宋体" pitchFamily="2" charset="-122"/>
                <a:cs typeface="Times New Roman" pitchFamily="18" charset="0"/>
              </a:rPr>
              <a:t>错误使用 </a:t>
            </a:r>
            <a:r>
              <a:rPr lang="pt-BR" altLang="zh-CN" sz="2800" b="1" dirty="0">
                <a:latin typeface="Times New Roman" pitchFamily="18" charset="0"/>
                <a:ea typeface="宋体" pitchFamily="2" charset="-122"/>
                <a:cs typeface="Times New Roman" pitchFamily="18" charset="0"/>
              </a:rPr>
              <a:t>chol</a:t>
            </a:r>
          </a:p>
          <a:p>
            <a:pPr marL="0" indent="0">
              <a:lnSpc>
                <a:spcPct val="90000"/>
              </a:lnSpc>
              <a:buNone/>
            </a:pPr>
            <a:r>
              <a:rPr lang="zh-CN" altLang="pt-BR" sz="2800" b="1" dirty="0">
                <a:latin typeface="Times New Roman" pitchFamily="18" charset="0"/>
                <a:ea typeface="宋体" pitchFamily="2" charset="-122"/>
                <a:cs typeface="Times New Roman" pitchFamily="18" charset="0"/>
              </a:rPr>
              <a:t>矩阵必须为正定矩阵。</a:t>
            </a:r>
          </a:p>
          <a:p>
            <a:pPr marL="0" indent="0">
              <a:lnSpc>
                <a:spcPct val="90000"/>
              </a:lnSpc>
              <a:buNone/>
            </a:pPr>
            <a:r>
              <a:rPr lang="zh-CN" altLang="pt-BR" sz="2800" b="1" dirty="0">
                <a:latin typeface="Times New Roman" pitchFamily="18" charset="0"/>
                <a:ea typeface="宋体" pitchFamily="2" charset="-122"/>
                <a:cs typeface="Times New Roman" pitchFamily="18" charset="0"/>
              </a:rPr>
              <a:t>命令执行时，出现错误信息，说明</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为非正定矩阵。</a:t>
            </a:r>
          </a:p>
        </p:txBody>
      </p:sp>
      <p:sp>
        <p:nvSpPr>
          <p:cNvPr id="11981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11560" y="557213"/>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8.1.2  </a:t>
            </a:r>
            <a:r>
              <a:rPr lang="zh-CN" altLang="en-US" sz="2800" b="1" dirty="0">
                <a:latin typeface="Times New Roman" pitchFamily="18" charset="0"/>
                <a:ea typeface="宋体" pitchFamily="2" charset="-122"/>
                <a:cs typeface="Times New Roman" pitchFamily="18" charset="0"/>
              </a:rPr>
              <a:t>线性方程组的迭代解法</a:t>
            </a:r>
          </a:p>
        </p:txBody>
      </p:sp>
      <p:sp>
        <p:nvSpPr>
          <p:cNvPr id="120835" name="Rectangle 3"/>
          <p:cNvSpPr>
            <a:spLocks noGrp="1" noChangeArrowheads="1"/>
          </p:cNvSpPr>
          <p:nvPr>
            <p:ph type="body" idx="1"/>
          </p:nvPr>
        </p:nvSpPr>
        <p:spPr/>
        <p:txBody>
          <a:bodyPr/>
          <a:lstStyle/>
          <a:p>
            <a:pPr marL="0" indent="0">
              <a:buNone/>
            </a:pPr>
            <a:r>
              <a:rPr lang="zh-CN" altLang="en-US" sz="2800" b="1" dirty="0">
                <a:latin typeface="Times New Roman" pitchFamily="18" charset="0"/>
                <a:ea typeface="宋体" pitchFamily="2" charset="-122"/>
                <a:cs typeface="Times New Roman" pitchFamily="18" charset="0"/>
              </a:rPr>
              <a:t>迭代法是一种不断用变量的旧值递推新值的过程，是用计算机解决问题的一种基本方法。它利用计算机运算速度快、适合做重复性操作的特点，让一组指令重复执行，在每次执行这组指令时，都从变量的原值推出它的新值。</a:t>
            </a:r>
          </a:p>
          <a:p>
            <a:pPr marL="0" indent="0">
              <a:buNone/>
            </a:pPr>
            <a:r>
              <a:rPr lang="zh-CN" altLang="en-US" sz="2800" b="1" dirty="0">
                <a:latin typeface="Times New Roman" pitchFamily="18" charset="0"/>
                <a:ea typeface="宋体" pitchFamily="2" charset="-122"/>
                <a:cs typeface="Times New Roman" pitchFamily="18" charset="0"/>
              </a:rPr>
              <a:t>迭代解法非常适合求解大型稀疏矩阵的方程组。在数值分析中，迭代解法主要包括 </a:t>
            </a:r>
            <a:r>
              <a:rPr lang="en-US" altLang="zh-CN" sz="2800" b="1" dirty="0">
                <a:latin typeface="Times New Roman" pitchFamily="18" charset="0"/>
                <a:ea typeface="宋体" pitchFamily="2" charset="-122"/>
                <a:cs typeface="Times New Roman" pitchFamily="18" charset="0"/>
              </a:rPr>
              <a:t>Jacobi</a:t>
            </a:r>
            <a:r>
              <a:rPr lang="zh-CN" altLang="en-US" sz="2800" b="1" dirty="0">
                <a:latin typeface="Times New Roman" pitchFamily="18" charset="0"/>
                <a:ea typeface="宋体" pitchFamily="2" charset="-122"/>
                <a:cs typeface="Times New Roman" pitchFamily="18" charset="0"/>
              </a:rPr>
              <a:t>迭代法、</a:t>
            </a:r>
            <a:r>
              <a:rPr lang="en-US" altLang="zh-CN" sz="2800" b="1" dirty="0">
                <a:latin typeface="Times New Roman" pitchFamily="18" charset="0"/>
                <a:ea typeface="宋体" pitchFamily="2" charset="-122"/>
                <a:cs typeface="Times New Roman" pitchFamily="18" charset="0"/>
              </a:rPr>
              <a:t>Gauss-</a:t>
            </a:r>
            <a:r>
              <a:rPr lang="en-US" altLang="zh-CN" sz="2800" b="1" dirty="0" err="1">
                <a:latin typeface="Times New Roman" pitchFamily="18" charset="0"/>
                <a:ea typeface="宋体" pitchFamily="2" charset="-122"/>
                <a:cs typeface="Times New Roman" pitchFamily="18" charset="0"/>
              </a:rPr>
              <a:t>Serdel</a:t>
            </a:r>
            <a:r>
              <a:rPr lang="zh-CN" altLang="en-US" sz="2800" b="1" dirty="0">
                <a:latin typeface="Times New Roman" pitchFamily="18" charset="0"/>
                <a:ea typeface="宋体" pitchFamily="2" charset="-122"/>
                <a:cs typeface="Times New Roman" pitchFamily="18" charset="0"/>
              </a:rPr>
              <a:t>迭代法、超松弛迭代法和两步迭代法。 </a:t>
            </a:r>
          </a:p>
        </p:txBody>
      </p:sp>
      <p:sp>
        <p:nvSpPr>
          <p:cNvPr id="12083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68313" y="981075"/>
            <a:ext cx="7920037" cy="863600"/>
          </a:xfrm>
        </p:spPr>
        <p:txBody>
          <a:bodyPr/>
          <a:lstStyle/>
          <a:p>
            <a:pPr>
              <a:lnSpc>
                <a:spcPct val="90000"/>
              </a:lnSpc>
              <a:buFontTx/>
              <a:buNone/>
            </a:pPr>
            <a:r>
              <a:rPr lang="zh-CN" altLang="en-US" sz="2400" b="1" dirty="0">
                <a:latin typeface="Times New Roman" pitchFamily="18" charset="0"/>
                <a:ea typeface="宋体" pitchFamily="2" charset="-122"/>
                <a:cs typeface="Times New Roman" pitchFamily="18" charset="0"/>
              </a:rPr>
              <a:t>迭代法的思想 </a:t>
            </a:r>
            <a:r>
              <a:rPr lang="en-US" altLang="zh-CN" sz="2400" b="1" dirty="0" smtClean="0">
                <a:latin typeface="Times New Roman" pitchFamily="18" charset="0"/>
                <a:ea typeface="宋体" pitchFamily="2" charset="-122"/>
                <a:cs typeface="Times New Roman" pitchFamily="18" charset="0"/>
              </a:rPr>
              <a:t>:</a:t>
            </a:r>
            <a:endParaRPr lang="en-US" altLang="zh-CN" sz="2400" b="1" dirty="0">
              <a:latin typeface="Times New Roman" pitchFamily="18" charset="0"/>
              <a:ea typeface="宋体" pitchFamily="2" charset="-122"/>
              <a:cs typeface="Times New Roman" pitchFamily="18" charset="0"/>
            </a:endParaRPr>
          </a:p>
        </p:txBody>
      </p:sp>
      <p:sp>
        <p:nvSpPr>
          <p:cNvPr id="121861" name="Rectangle 5"/>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0" name="Object 4"/>
          <p:cNvGraphicFramePr>
            <a:graphicFrameLocks noChangeAspect="1"/>
          </p:cNvGraphicFramePr>
          <p:nvPr>
            <p:extLst>
              <p:ext uri="{D42A27DB-BD31-4B8C-83A1-F6EECF244321}">
                <p14:modId xmlns:p14="http://schemas.microsoft.com/office/powerpoint/2010/main" val="19023256"/>
              </p:ext>
            </p:extLst>
          </p:nvPr>
        </p:nvGraphicFramePr>
        <p:xfrm>
          <a:off x="2915816" y="1340768"/>
          <a:ext cx="1871662" cy="928687"/>
        </p:xfrm>
        <a:graphic>
          <a:graphicData uri="http://schemas.openxmlformats.org/presentationml/2006/ole">
            <mc:AlternateContent xmlns:mc="http://schemas.openxmlformats.org/markup-compatibility/2006">
              <mc:Choice xmlns:v="urn:schemas-microsoft-com:vml" Requires="v">
                <p:oleObj spid="_x0000_s121896" name="公式" r:id="rId3" imgW="1244600" imgH="622300" progId="Equation.3">
                  <p:embed/>
                </p:oleObj>
              </mc:Choice>
              <mc:Fallback>
                <p:oleObj name="公式" r:id="rId3" imgW="1244600" imgH="622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340768"/>
                        <a:ext cx="18716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2" name="Rectangle 6"/>
          <p:cNvSpPr>
            <a:spLocks noChangeArrowheads="1"/>
          </p:cNvSpPr>
          <p:nvPr/>
        </p:nvSpPr>
        <p:spPr bwMode="auto">
          <a:xfrm>
            <a:off x="432793" y="2276872"/>
            <a:ext cx="79200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buSzPct val="50000"/>
              <a:buFont typeface="Wingdings" pitchFamily="2" charset="2"/>
              <a:buNone/>
            </a:pPr>
            <a:r>
              <a:rPr lang="zh-CN" altLang="zh-CN" b="1" dirty="0">
                <a:latin typeface="宋体" pitchFamily="2" charset="-122"/>
                <a:ea typeface="宋体" pitchFamily="2" charset="-122"/>
              </a:rPr>
              <a:t>将方程改写为：</a:t>
            </a:r>
            <a:endParaRPr lang="en-US" altLang="zh-CN" b="1" dirty="0">
              <a:latin typeface="宋体" pitchFamily="2" charset="-122"/>
              <a:ea typeface="宋体" pitchFamily="2" charset="-122"/>
            </a:endParaRPr>
          </a:p>
        </p:txBody>
      </p:sp>
      <p:sp>
        <p:nvSpPr>
          <p:cNvPr id="121864" name="Rectangle 8"/>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3" name="Object 7"/>
          <p:cNvGraphicFramePr>
            <a:graphicFrameLocks noChangeAspect="1"/>
          </p:cNvGraphicFramePr>
          <p:nvPr>
            <p:extLst>
              <p:ext uri="{D42A27DB-BD31-4B8C-83A1-F6EECF244321}">
                <p14:modId xmlns:p14="http://schemas.microsoft.com/office/powerpoint/2010/main" val="3915554384"/>
              </p:ext>
            </p:extLst>
          </p:nvPr>
        </p:nvGraphicFramePr>
        <p:xfrm>
          <a:off x="2865264" y="2529284"/>
          <a:ext cx="1727200" cy="1281113"/>
        </p:xfrm>
        <a:graphic>
          <a:graphicData uri="http://schemas.openxmlformats.org/presentationml/2006/ole">
            <mc:AlternateContent xmlns:mc="http://schemas.openxmlformats.org/markup-compatibility/2006">
              <mc:Choice xmlns:v="urn:schemas-microsoft-com:vml" Requires="v">
                <p:oleObj spid="_x0000_s121897" name="公式" r:id="rId5" imgW="1143000" imgH="850900" progId="Equation.3">
                  <p:embed/>
                </p:oleObj>
              </mc:Choice>
              <mc:Fallback>
                <p:oleObj name="公式" r:id="rId5" imgW="1143000" imgH="850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264" y="2529284"/>
                        <a:ext cx="1727200"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5" name="Rectangle 9"/>
          <p:cNvSpPr>
            <a:spLocks noChangeArrowheads="1"/>
          </p:cNvSpPr>
          <p:nvPr/>
        </p:nvSpPr>
        <p:spPr bwMode="auto">
          <a:xfrm>
            <a:off x="302022" y="3968750"/>
            <a:ext cx="8302426" cy="1188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buSzPct val="50000"/>
            </a:pPr>
            <a:r>
              <a:rPr lang="zh-CN" altLang="en-US" b="1" dirty="0">
                <a:latin typeface="宋体" pitchFamily="2" charset="-122"/>
                <a:ea typeface="宋体" pitchFamily="2" charset="-122"/>
              </a:rPr>
              <a:t> 这种形式的好处是将一组</a:t>
            </a:r>
            <a:r>
              <a:rPr lang="en-US" altLang="zh-CN" b="1" dirty="0">
                <a:latin typeface="宋体" pitchFamily="2" charset="-122"/>
                <a:ea typeface="宋体" pitchFamily="2" charset="-122"/>
              </a:rPr>
              <a:t>x</a:t>
            </a:r>
            <a:r>
              <a:rPr lang="zh-CN" altLang="en-US" b="1" dirty="0">
                <a:latin typeface="宋体" pitchFamily="2" charset="-122"/>
                <a:ea typeface="宋体" pitchFamily="2" charset="-122"/>
              </a:rPr>
              <a:t>代入右端，可以立即得到另一组</a:t>
            </a:r>
            <a:r>
              <a:rPr lang="en-US" altLang="zh-CN" b="1" dirty="0">
                <a:latin typeface="宋体" pitchFamily="2" charset="-122"/>
                <a:ea typeface="宋体" pitchFamily="2" charset="-122"/>
              </a:rPr>
              <a:t>x</a:t>
            </a:r>
            <a:r>
              <a:rPr lang="zh-CN" altLang="en-US" b="1" dirty="0">
                <a:latin typeface="宋体" pitchFamily="2" charset="-122"/>
                <a:ea typeface="宋体" pitchFamily="2" charset="-122"/>
              </a:rPr>
              <a:t>。如果两组</a:t>
            </a:r>
            <a:r>
              <a:rPr lang="en-US" altLang="zh-CN" b="1" dirty="0">
                <a:latin typeface="宋体" pitchFamily="2" charset="-122"/>
                <a:ea typeface="宋体" pitchFamily="2" charset="-122"/>
              </a:rPr>
              <a:t>x</a:t>
            </a:r>
            <a:r>
              <a:rPr lang="zh-CN" altLang="en-US" b="1" dirty="0">
                <a:latin typeface="宋体" pitchFamily="2" charset="-122"/>
                <a:ea typeface="宋体" pitchFamily="2" charset="-122"/>
              </a:rPr>
              <a:t>相等，那么它就是方程组的解，不等时可以继续迭代。可以构造方程的迭代公式为：</a:t>
            </a:r>
            <a:endParaRPr lang="en-US" altLang="zh-CN" b="1" dirty="0">
              <a:latin typeface="宋体" pitchFamily="2" charset="-122"/>
              <a:ea typeface="宋体" pitchFamily="2" charset="-122"/>
            </a:endParaRPr>
          </a:p>
        </p:txBody>
      </p:sp>
      <p:sp>
        <p:nvSpPr>
          <p:cNvPr id="121867" name="Rectangle 11"/>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6" name="Object 10"/>
          <p:cNvGraphicFramePr>
            <a:graphicFrameLocks noChangeAspect="1"/>
          </p:cNvGraphicFramePr>
          <p:nvPr>
            <p:extLst>
              <p:ext uri="{D42A27DB-BD31-4B8C-83A1-F6EECF244321}">
                <p14:modId xmlns:p14="http://schemas.microsoft.com/office/powerpoint/2010/main" val="3635962131"/>
              </p:ext>
            </p:extLst>
          </p:nvPr>
        </p:nvGraphicFramePr>
        <p:xfrm>
          <a:off x="2771800" y="5157192"/>
          <a:ext cx="2376487" cy="1074737"/>
        </p:xfrm>
        <a:graphic>
          <a:graphicData uri="http://schemas.openxmlformats.org/presentationml/2006/ole">
            <mc:AlternateContent xmlns:mc="http://schemas.openxmlformats.org/markup-compatibility/2006">
              <mc:Choice xmlns:v="urn:schemas-microsoft-com:vml" Requires="v">
                <p:oleObj spid="_x0000_s121898" name="公式" r:id="rId7" imgW="1497950" imgH="672808" progId="Equation.3">
                  <p:embed/>
                </p:oleObj>
              </mc:Choice>
              <mc:Fallback>
                <p:oleObj name="公式" r:id="rId7" imgW="1497950" imgH="67280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5157192"/>
                        <a:ext cx="2376487"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395288" y="836613"/>
            <a:ext cx="8280400" cy="1584325"/>
          </a:xfrm>
        </p:spPr>
        <p:txBody>
          <a:bodyPr/>
          <a:lstStyle/>
          <a:p>
            <a:pPr>
              <a:lnSpc>
                <a:spcPct val="80000"/>
              </a:lnSpc>
              <a:buFontTx/>
              <a:buNone/>
            </a:pP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Jacobi</a:t>
            </a:r>
            <a:r>
              <a:rPr lang="zh-CN" altLang="en-US" sz="2400" b="1" dirty="0">
                <a:latin typeface="Times New Roman" pitchFamily="18" charset="0"/>
                <a:ea typeface="宋体" pitchFamily="2" charset="-122"/>
                <a:cs typeface="Times New Roman" pitchFamily="18" charset="0"/>
              </a:rPr>
              <a:t>迭代法</a:t>
            </a:r>
          </a:p>
          <a:p>
            <a:pPr marL="0" indent="0">
              <a:lnSpc>
                <a:spcPct val="80000"/>
              </a:lnSpc>
              <a:buNone/>
            </a:pPr>
            <a:r>
              <a:rPr lang="zh-CN" altLang="en-US" sz="2400" b="1" dirty="0">
                <a:latin typeface="Times New Roman" pitchFamily="18" charset="0"/>
                <a:ea typeface="宋体" pitchFamily="2" charset="-122"/>
                <a:cs typeface="Times New Roman" pitchFamily="18" charset="0"/>
              </a:rPr>
              <a:t>对于线性方程组</a:t>
            </a:r>
            <a:r>
              <a:rPr lang="en-US" altLang="zh-CN" sz="2400" b="1" dirty="0">
                <a:latin typeface="Times New Roman" pitchFamily="18" charset="0"/>
                <a:ea typeface="宋体" pitchFamily="2" charset="-122"/>
                <a:cs typeface="Times New Roman" pitchFamily="18" charset="0"/>
              </a:rPr>
              <a:t>Ax=b</a:t>
            </a:r>
            <a:r>
              <a:rPr lang="zh-CN" altLang="en-US" sz="2400" b="1" dirty="0">
                <a:latin typeface="Times New Roman" pitchFamily="18" charset="0"/>
                <a:ea typeface="宋体" pitchFamily="2" charset="-122"/>
                <a:cs typeface="Times New Roman" pitchFamily="18" charset="0"/>
              </a:rPr>
              <a:t>，如果</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为非奇异方阵</a:t>
            </a:r>
            <a:r>
              <a:rPr lang="zh-CN" altLang="en-US" sz="2400" b="1" dirty="0" smtClean="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且</a:t>
            </a:r>
            <a:r>
              <a:rPr lang="en-US" altLang="zh-CN" sz="2400" b="1" dirty="0" smtClean="0">
                <a:latin typeface="Times New Roman" pitchFamily="18" charset="0"/>
                <a:ea typeface="宋体" pitchFamily="2" charset="-122"/>
                <a:cs typeface="Times New Roman" pitchFamily="18" charset="0"/>
              </a:rPr>
              <a:t>a</a:t>
            </a:r>
            <a:r>
              <a:rPr lang="en-US" altLang="zh-CN" sz="2400" b="1" baseline="-25000" dirty="0" smtClean="0">
                <a:latin typeface="Times New Roman" pitchFamily="18" charset="0"/>
                <a:ea typeface="宋体" pitchFamily="2" charset="-122"/>
                <a:cs typeface="Times New Roman" pitchFamily="18" charset="0"/>
              </a:rPr>
              <a:t>ii</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i=1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2</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n</a:t>
            </a:r>
            <a:r>
              <a:rPr lang="zh-CN" altLang="en-US" sz="2400" b="1" dirty="0">
                <a:latin typeface="Times New Roman" pitchFamily="18" charset="0"/>
                <a:ea typeface="宋体" pitchFamily="2" charset="-122"/>
                <a:cs typeface="Times New Roman" pitchFamily="18" charset="0"/>
              </a:rPr>
              <a:t>），则可将</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分解为</a:t>
            </a:r>
            <a:r>
              <a:rPr lang="en-US" altLang="zh-CN" sz="2400" b="1" dirty="0">
                <a:latin typeface="Times New Roman" pitchFamily="18" charset="0"/>
                <a:ea typeface="宋体" pitchFamily="2" charset="-122"/>
                <a:cs typeface="Times New Roman" pitchFamily="18" charset="0"/>
              </a:rPr>
              <a:t>A=D-L-U</a:t>
            </a:r>
            <a:r>
              <a:rPr lang="zh-CN" altLang="en-US" sz="2400" b="1" dirty="0">
                <a:latin typeface="Times New Roman" pitchFamily="18" charset="0"/>
                <a:ea typeface="宋体" pitchFamily="2" charset="-122"/>
                <a:cs typeface="Times New Roman" pitchFamily="18" charset="0"/>
              </a:rPr>
              <a:t>，其中</a:t>
            </a:r>
            <a:r>
              <a:rPr lang="en-US" altLang="zh-CN" sz="2400" b="1" dirty="0">
                <a:latin typeface="Times New Roman" pitchFamily="18" charset="0"/>
                <a:ea typeface="宋体" pitchFamily="2" charset="-122"/>
                <a:cs typeface="Times New Roman" pitchFamily="18" charset="0"/>
              </a:rPr>
              <a:t>D</a:t>
            </a:r>
            <a:r>
              <a:rPr lang="zh-CN" altLang="en-US" sz="2400" b="1" dirty="0">
                <a:latin typeface="Times New Roman" pitchFamily="18" charset="0"/>
                <a:ea typeface="宋体" pitchFamily="2" charset="-122"/>
                <a:cs typeface="Times New Roman" pitchFamily="18" charset="0"/>
              </a:rPr>
              <a:t>为对角阵，其元素为</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的对角元素，</a:t>
            </a:r>
            <a:r>
              <a:rPr lang="en-US" altLang="zh-CN" sz="2400" b="1" dirty="0">
                <a:latin typeface="Times New Roman" pitchFamily="18" charset="0"/>
                <a:ea typeface="宋体" pitchFamily="2" charset="-122"/>
                <a:cs typeface="Times New Roman" pitchFamily="18" charset="0"/>
              </a:rPr>
              <a:t>L</a:t>
            </a:r>
            <a:r>
              <a:rPr lang="zh-CN" altLang="en-US" sz="2400" b="1" dirty="0">
                <a:latin typeface="Times New Roman" pitchFamily="18" charset="0"/>
                <a:ea typeface="宋体" pitchFamily="2" charset="-122"/>
                <a:cs typeface="Times New Roman" pitchFamily="18" charset="0"/>
              </a:rPr>
              <a:t>与</a:t>
            </a:r>
            <a:r>
              <a:rPr lang="en-US" altLang="zh-CN" sz="2400" b="1" dirty="0">
                <a:latin typeface="Times New Roman" pitchFamily="18" charset="0"/>
                <a:ea typeface="宋体" pitchFamily="2" charset="-122"/>
                <a:cs typeface="Times New Roman" pitchFamily="18" charset="0"/>
              </a:rPr>
              <a:t>U</a:t>
            </a:r>
            <a:r>
              <a:rPr lang="zh-CN" altLang="en-US" sz="2400" b="1" dirty="0">
                <a:latin typeface="Times New Roman" pitchFamily="18" charset="0"/>
                <a:ea typeface="宋体" pitchFamily="2" charset="-122"/>
                <a:cs typeface="Times New Roman" pitchFamily="18" charset="0"/>
              </a:rPr>
              <a:t>为</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的下三角</a:t>
            </a:r>
            <a:r>
              <a:rPr lang="zh-CN" altLang="en-US" sz="2400" b="1" dirty="0" smtClean="0">
                <a:latin typeface="Times New Roman" pitchFamily="18" charset="0"/>
                <a:ea typeface="宋体" pitchFamily="2" charset="-122"/>
                <a:cs typeface="Times New Roman" pitchFamily="18" charset="0"/>
              </a:rPr>
              <a:t>阵取反和</a:t>
            </a:r>
            <a:r>
              <a:rPr lang="zh-CN" altLang="en-US" sz="2400" b="1" dirty="0">
                <a:latin typeface="Times New Roman" pitchFamily="18" charset="0"/>
                <a:ea typeface="宋体" pitchFamily="2" charset="-122"/>
                <a:cs typeface="Times New Roman" pitchFamily="18" charset="0"/>
              </a:rPr>
              <a:t>上三角</a:t>
            </a:r>
            <a:r>
              <a:rPr lang="zh-CN" altLang="en-US" sz="2400" b="1" dirty="0" smtClean="0">
                <a:latin typeface="Times New Roman" pitchFamily="18" charset="0"/>
                <a:ea typeface="宋体" pitchFamily="2" charset="-122"/>
                <a:cs typeface="Times New Roman" pitchFamily="18" charset="0"/>
              </a:rPr>
              <a:t>阵取反： </a:t>
            </a:r>
            <a:endParaRPr lang="zh-CN" altLang="en-US" sz="2400" b="1" dirty="0">
              <a:latin typeface="Times New Roman" pitchFamily="18" charset="0"/>
              <a:ea typeface="宋体" pitchFamily="2" charset="-122"/>
              <a:cs typeface="Times New Roman" pitchFamily="18" charset="0"/>
            </a:endParaRPr>
          </a:p>
        </p:txBody>
      </p:sp>
      <p:sp>
        <p:nvSpPr>
          <p:cNvPr id="122885" name="Rectangle 5"/>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4" name="Object 4"/>
          <p:cNvGraphicFramePr>
            <a:graphicFrameLocks noChangeAspect="1"/>
          </p:cNvGraphicFramePr>
          <p:nvPr>
            <p:extLst>
              <p:ext uri="{D42A27DB-BD31-4B8C-83A1-F6EECF244321}">
                <p14:modId xmlns:p14="http://schemas.microsoft.com/office/powerpoint/2010/main" val="2975743865"/>
              </p:ext>
            </p:extLst>
          </p:nvPr>
        </p:nvGraphicFramePr>
        <p:xfrm>
          <a:off x="3347864" y="2287589"/>
          <a:ext cx="4752975" cy="1290637"/>
        </p:xfrm>
        <a:graphic>
          <a:graphicData uri="http://schemas.openxmlformats.org/presentationml/2006/ole">
            <mc:AlternateContent xmlns:mc="http://schemas.openxmlformats.org/markup-compatibility/2006">
              <mc:Choice xmlns:v="urn:schemas-microsoft-com:vml" Requires="v">
                <p:oleObj spid="_x0000_s122899" name="公式" r:id="rId3" imgW="3086100" imgH="838200" progId="Equation.3">
                  <p:embed/>
                </p:oleObj>
              </mc:Choice>
              <mc:Fallback>
                <p:oleObj name="公式" r:id="rId3" imgW="30861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287589"/>
                        <a:ext cx="4752975"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6" name="Rectangle 6"/>
          <p:cNvSpPr>
            <a:spLocks noChangeArrowheads="1"/>
          </p:cNvSpPr>
          <p:nvPr/>
        </p:nvSpPr>
        <p:spPr bwMode="auto">
          <a:xfrm>
            <a:off x="342950" y="3362326"/>
            <a:ext cx="828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pPr>
            <a:r>
              <a:rPr lang="zh-CN" altLang="en-US" b="1" dirty="0">
                <a:latin typeface="Times New Roman" pitchFamily="18" charset="0"/>
                <a:ea typeface="宋体" pitchFamily="2" charset="-122"/>
                <a:cs typeface="Times New Roman" pitchFamily="18" charset="0"/>
              </a:rPr>
              <a:t>于是</a:t>
            </a:r>
            <a:r>
              <a:rPr lang="en-US" altLang="zh-CN" b="1" dirty="0">
                <a:latin typeface="Times New Roman" pitchFamily="18" charset="0"/>
                <a:ea typeface="宋体" pitchFamily="2" charset="-122"/>
                <a:cs typeface="Times New Roman" pitchFamily="18" charset="0"/>
              </a:rPr>
              <a:t>Ax=b</a:t>
            </a:r>
            <a:r>
              <a:rPr lang="zh-CN" altLang="en-US" b="1" dirty="0">
                <a:latin typeface="Times New Roman" pitchFamily="18" charset="0"/>
                <a:ea typeface="宋体" pitchFamily="2" charset="-122"/>
                <a:cs typeface="Times New Roman" pitchFamily="18" charset="0"/>
              </a:rPr>
              <a:t>转化为：</a:t>
            </a:r>
          </a:p>
          <a:p>
            <a:pPr marL="342900" indent="-342900" algn="ctr">
              <a:lnSpc>
                <a:spcPct val="100000"/>
              </a:lnSpc>
            </a:pPr>
            <a:r>
              <a:rPr lang="en-US" altLang="zh-CN" sz="2000" dirty="0">
                <a:latin typeface="Times New Roman" pitchFamily="18" charset="0"/>
                <a:cs typeface="Times New Roman" pitchFamily="18" charset="0"/>
              </a:rPr>
              <a:t>x=D</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(L+U)x+D</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b</a:t>
            </a:r>
          </a:p>
          <a:p>
            <a:pPr>
              <a:lnSpc>
                <a:spcPct val="80000"/>
              </a:lnSpc>
            </a:pPr>
            <a:r>
              <a:rPr lang="zh-CN" altLang="en-US" b="1" dirty="0">
                <a:latin typeface="Times New Roman" pitchFamily="18" charset="0"/>
                <a:ea typeface="宋体" pitchFamily="2" charset="-122"/>
                <a:cs typeface="Times New Roman" pitchFamily="18" charset="0"/>
              </a:rPr>
              <a:t>与之对应的迭代公式为：</a:t>
            </a:r>
          </a:p>
          <a:p>
            <a:pPr algn="ctr">
              <a:lnSpc>
                <a:spcPct val="100000"/>
              </a:lnSpc>
            </a:pPr>
            <a:r>
              <a:rPr lang="en-US" altLang="zh-CN" sz="2000" dirty="0">
                <a:latin typeface="Times New Roman" pitchFamily="18" charset="0"/>
                <a:cs typeface="Times New Roman" pitchFamily="18" charset="0"/>
              </a:rPr>
              <a:t>x</a:t>
            </a:r>
            <a:r>
              <a:rPr lang="en-US" altLang="zh-CN" sz="2000" baseline="30000" dirty="0">
                <a:latin typeface="Times New Roman" pitchFamily="18" charset="0"/>
                <a:cs typeface="Times New Roman" pitchFamily="18" charset="0"/>
              </a:rPr>
              <a:t>(k+1)</a:t>
            </a:r>
            <a:r>
              <a:rPr lang="en-US" altLang="zh-CN" sz="2000" dirty="0">
                <a:latin typeface="Times New Roman" pitchFamily="18" charset="0"/>
                <a:cs typeface="Times New Roman" pitchFamily="18" charset="0"/>
              </a:rPr>
              <a:t>=D</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(L+U)x</a:t>
            </a:r>
            <a:r>
              <a:rPr lang="en-US" altLang="zh-CN" sz="2000" baseline="30000" dirty="0">
                <a:latin typeface="Times New Roman" pitchFamily="18" charset="0"/>
                <a:cs typeface="Times New Roman" pitchFamily="18" charset="0"/>
              </a:rPr>
              <a:t>(k)</a:t>
            </a:r>
            <a:r>
              <a:rPr lang="en-US" altLang="zh-CN" sz="2000" dirty="0">
                <a:latin typeface="Times New Roman" pitchFamily="18" charset="0"/>
                <a:cs typeface="Times New Roman" pitchFamily="18" charset="0"/>
              </a:rPr>
              <a:t>+D</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b</a:t>
            </a:r>
          </a:p>
          <a:p>
            <a:pPr>
              <a:lnSpc>
                <a:spcPct val="80000"/>
              </a:lnSpc>
            </a:pPr>
            <a:r>
              <a:rPr lang="zh-CN" altLang="en-US" b="1" dirty="0">
                <a:latin typeface="Times New Roman" pitchFamily="18" charset="0"/>
                <a:ea typeface="宋体" pitchFamily="2" charset="-122"/>
                <a:cs typeface="Times New Roman" pitchFamily="18" charset="0"/>
              </a:rPr>
              <a:t>这就是</a:t>
            </a:r>
            <a:r>
              <a:rPr lang="en-US" altLang="zh-CN" b="1" dirty="0">
                <a:latin typeface="Times New Roman" pitchFamily="18" charset="0"/>
                <a:ea typeface="宋体" pitchFamily="2" charset="-122"/>
                <a:cs typeface="Times New Roman" pitchFamily="18" charset="0"/>
              </a:rPr>
              <a:t>Jacobi</a:t>
            </a:r>
            <a:r>
              <a:rPr lang="zh-CN" altLang="en-US" b="1" dirty="0">
                <a:latin typeface="Times New Roman" pitchFamily="18" charset="0"/>
                <a:ea typeface="宋体" pitchFamily="2" charset="-122"/>
                <a:cs typeface="Times New Roman" pitchFamily="18" charset="0"/>
              </a:rPr>
              <a:t>迭代公式。</a:t>
            </a:r>
          </a:p>
          <a:p>
            <a:pPr>
              <a:lnSpc>
                <a:spcPct val="100000"/>
              </a:lnSpc>
            </a:pPr>
            <a:r>
              <a:rPr lang="zh-CN" altLang="en-US" b="1" dirty="0">
                <a:latin typeface="Times New Roman" pitchFamily="18" charset="0"/>
                <a:ea typeface="宋体" pitchFamily="2" charset="-122"/>
                <a:cs typeface="Times New Roman" pitchFamily="18" charset="0"/>
              </a:rPr>
              <a:t>如果序列</a:t>
            </a:r>
            <a:r>
              <a:rPr lang="en-US" altLang="zh-CN" b="1" dirty="0">
                <a:latin typeface="Times New Roman" pitchFamily="18" charset="0"/>
                <a:ea typeface="宋体" pitchFamily="2" charset="-122"/>
                <a:cs typeface="Times New Roman" pitchFamily="18" charset="0"/>
              </a:rPr>
              <a:t>{x</a:t>
            </a:r>
            <a:r>
              <a:rPr lang="en-US" altLang="zh-CN" b="1" baseline="30000" dirty="0">
                <a:latin typeface="Times New Roman" pitchFamily="18" charset="0"/>
                <a:ea typeface="宋体" pitchFamily="2" charset="-122"/>
                <a:cs typeface="Times New Roman" pitchFamily="18" charset="0"/>
              </a:rPr>
              <a:t>(k+1)</a:t>
            </a:r>
            <a:r>
              <a:rPr lang="en-US" altLang="zh-CN" b="1" dirty="0">
                <a:latin typeface="Times New Roman" pitchFamily="18" charset="0"/>
                <a:ea typeface="宋体" pitchFamily="2" charset="-122"/>
                <a:cs typeface="Times New Roman" pitchFamily="18" charset="0"/>
              </a:rPr>
              <a:t>}</a:t>
            </a:r>
            <a:r>
              <a:rPr lang="zh-CN" altLang="en-US" b="1" dirty="0">
                <a:latin typeface="Times New Roman" pitchFamily="18" charset="0"/>
                <a:ea typeface="宋体" pitchFamily="2" charset="-122"/>
                <a:cs typeface="Times New Roman" pitchFamily="18" charset="0"/>
              </a:rPr>
              <a:t>收敛于</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，则</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必是方程</a:t>
            </a:r>
            <a:r>
              <a:rPr lang="en-US" altLang="zh-CN" b="1" dirty="0">
                <a:latin typeface="Times New Roman" pitchFamily="18" charset="0"/>
                <a:ea typeface="宋体" pitchFamily="2" charset="-122"/>
                <a:cs typeface="Times New Roman" pitchFamily="18" charset="0"/>
              </a:rPr>
              <a:t>Ax=b</a:t>
            </a:r>
            <a:r>
              <a:rPr lang="zh-CN" altLang="en-US" b="1" dirty="0">
                <a:latin typeface="Times New Roman" pitchFamily="18" charset="0"/>
                <a:ea typeface="宋体" pitchFamily="2" charset="-122"/>
                <a:cs typeface="Times New Roman" pitchFamily="18" charset="0"/>
              </a:rPr>
              <a:t>的解。</a:t>
            </a:r>
          </a:p>
        </p:txBody>
      </p:sp>
      <p:sp>
        <p:nvSpPr>
          <p:cNvPr id="122887"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95536" y="557213"/>
            <a:ext cx="8229600" cy="1143000"/>
          </a:xfrm>
        </p:spPr>
        <p:txBody>
          <a:bodyPr/>
          <a:lstStyle/>
          <a:p>
            <a:pPr algn="l">
              <a:lnSpc>
                <a:spcPct val="90000"/>
              </a:lnSpc>
              <a:defRPr/>
            </a:pPr>
            <a:r>
              <a:rPr lang="en-US" altLang="zh-CN" sz="3600" b="1" kern="1200" dirty="0">
                <a:latin typeface="Times New Roman" pitchFamily="18" charset="0"/>
                <a:ea typeface="华文新魏" pitchFamily="2" charset="-122"/>
                <a:cs typeface="Times New Roman" pitchFamily="18" charset="0"/>
              </a:rPr>
              <a:t>8.1  </a:t>
            </a:r>
            <a:r>
              <a:rPr lang="zh-CN" altLang="en-US" sz="3600" b="1" kern="1200" dirty="0">
                <a:latin typeface="Times New Roman" pitchFamily="18" charset="0"/>
                <a:ea typeface="华文新魏" pitchFamily="2" charset="-122"/>
                <a:cs typeface="Times New Roman" pitchFamily="18" charset="0"/>
              </a:rPr>
              <a:t>线性方程组求解</a:t>
            </a:r>
          </a:p>
        </p:txBody>
      </p:sp>
      <p:sp>
        <p:nvSpPr>
          <p:cNvPr id="105475" name="Rectangle 3"/>
          <p:cNvSpPr>
            <a:spLocks noGrp="1" noChangeArrowheads="1"/>
          </p:cNvSpPr>
          <p:nvPr>
            <p:ph type="body" idx="1"/>
          </p:nvPr>
        </p:nvSpPr>
        <p:spPr>
          <a:xfrm>
            <a:off x="395536" y="1600200"/>
            <a:ext cx="8568952" cy="4525963"/>
          </a:xfrm>
        </p:spPr>
        <p:txBody>
          <a:bodyPr/>
          <a:lstStyle/>
          <a:p>
            <a:pPr marL="0" indent="0">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中，关于线性方程组的解法一般分为两类：</a:t>
            </a:r>
          </a:p>
          <a:p>
            <a:pPr marL="0" indent="0">
              <a:buNone/>
            </a:pPr>
            <a:r>
              <a:rPr lang="zh-CN" altLang="en-US" sz="2800" b="1" dirty="0">
                <a:latin typeface="Times New Roman" pitchFamily="18" charset="0"/>
                <a:ea typeface="宋体" pitchFamily="2" charset="-122"/>
                <a:cs typeface="Times New Roman" pitchFamily="18" charset="0"/>
              </a:rPr>
              <a:t>一类是直接法，就是在没有舍入误差的情况下，通过有限步的矩阵初等运算来求得方程组的解；</a:t>
            </a:r>
          </a:p>
          <a:p>
            <a:pPr marL="0" indent="0">
              <a:buNone/>
            </a:pPr>
            <a:r>
              <a:rPr lang="zh-CN" altLang="en-US" sz="2800" b="1" dirty="0">
                <a:latin typeface="Times New Roman" pitchFamily="18" charset="0"/>
                <a:ea typeface="宋体" pitchFamily="2" charset="-122"/>
                <a:cs typeface="Times New Roman" pitchFamily="18" charset="0"/>
              </a:rPr>
              <a:t>另一类是迭代法，就是先给定一个解的初始值，然后按照一定的迭代算法进行逐步逼近，求出更精确的近似解。</a:t>
            </a:r>
          </a:p>
        </p:txBody>
      </p:sp>
      <p:sp>
        <p:nvSpPr>
          <p:cNvPr id="10547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467544" y="836712"/>
            <a:ext cx="8218487" cy="5218113"/>
          </a:xfrm>
        </p:spPr>
        <p:txBody>
          <a:bodyPr/>
          <a:lstStyle/>
          <a:p>
            <a:pPr marL="0" indent="0">
              <a:lnSpc>
                <a:spcPct val="80000"/>
              </a:lnSpc>
              <a:buNone/>
            </a:pPr>
            <a:r>
              <a:rPr lang="en-US" altLang="zh-CN" sz="2400" b="1" dirty="0">
                <a:latin typeface="Times New Roman" pitchFamily="18" charset="0"/>
                <a:ea typeface="宋体" pitchFamily="2" charset="-122"/>
                <a:cs typeface="Times New Roman" pitchFamily="18" charset="0"/>
              </a:rPr>
              <a:t>Jacobi</a:t>
            </a:r>
            <a:r>
              <a:rPr lang="zh-CN" altLang="en-US" sz="2400" b="1" dirty="0">
                <a:latin typeface="Times New Roman" pitchFamily="18" charset="0"/>
                <a:ea typeface="宋体" pitchFamily="2" charset="-122"/>
                <a:cs typeface="Times New Roman" pitchFamily="18" charset="0"/>
              </a:rPr>
              <a:t>迭代法的</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函数文件</a:t>
            </a:r>
            <a:r>
              <a:rPr lang="en-US" altLang="zh-CN" sz="2400" b="1" dirty="0" err="1">
                <a:latin typeface="Times New Roman" pitchFamily="18" charset="0"/>
                <a:ea typeface="宋体" pitchFamily="2" charset="-122"/>
                <a:cs typeface="Times New Roman" pitchFamily="18" charset="0"/>
              </a:rPr>
              <a:t>jacobi.m</a:t>
            </a:r>
            <a:r>
              <a:rPr lang="zh-CN" altLang="en-US" sz="2400" b="1" dirty="0">
                <a:latin typeface="Times New Roman" pitchFamily="18" charset="0"/>
                <a:ea typeface="宋体" pitchFamily="2" charset="-122"/>
                <a:cs typeface="Times New Roman" pitchFamily="18" charset="0"/>
              </a:rPr>
              <a:t>如下：</a:t>
            </a:r>
            <a:endParaRPr lang="zh-CN" altLang="pt-BR" sz="2400" b="1" dirty="0">
              <a:latin typeface="Times New Roman" pitchFamily="18" charset="0"/>
              <a:ea typeface="宋体" pitchFamily="2" charset="-122"/>
              <a:cs typeface="Times New Roman" pitchFamily="18" charset="0"/>
            </a:endParaRPr>
          </a:p>
          <a:p>
            <a:pPr marL="0" indent="0">
              <a:lnSpc>
                <a:spcPct val="80000"/>
              </a:lnSpc>
              <a:buNone/>
            </a:pPr>
            <a:r>
              <a:rPr lang="pt-BR" altLang="zh-CN" sz="1800" b="1" dirty="0">
                <a:latin typeface="Times New Roman" pitchFamily="18" charset="0"/>
                <a:ea typeface="宋体" pitchFamily="2" charset="-122"/>
                <a:cs typeface="Times New Roman" pitchFamily="18" charset="0"/>
              </a:rPr>
              <a:t>function [y,n]=jacobi(A,b,x0,ep)</a:t>
            </a:r>
          </a:p>
          <a:p>
            <a:pPr marL="0" indent="0">
              <a:lnSpc>
                <a:spcPct val="80000"/>
              </a:lnSpc>
              <a:buNone/>
            </a:pPr>
            <a:r>
              <a:rPr lang="pt-BR" altLang="zh-CN" sz="1800" b="1" dirty="0">
                <a:latin typeface="Times New Roman" pitchFamily="18" charset="0"/>
                <a:ea typeface="宋体" pitchFamily="2" charset="-122"/>
                <a:cs typeface="Times New Roman" pitchFamily="18" charset="0"/>
              </a:rPr>
              <a:t>if nargin==3</a:t>
            </a:r>
          </a:p>
          <a:p>
            <a:pPr marL="0" indent="0">
              <a:lnSpc>
                <a:spcPct val="80000"/>
              </a:lnSpc>
              <a:buNone/>
            </a:pPr>
            <a:r>
              <a:rPr lang="pt-BR" altLang="zh-CN" sz="1800" b="1" dirty="0">
                <a:latin typeface="Times New Roman" pitchFamily="18" charset="0"/>
                <a:ea typeface="宋体" pitchFamily="2" charset="-122"/>
                <a:cs typeface="Times New Roman" pitchFamily="18" charset="0"/>
              </a:rPr>
              <a:t>    ep=1.0e-6;</a:t>
            </a:r>
          </a:p>
          <a:p>
            <a:pPr marL="0" indent="0">
              <a:lnSpc>
                <a:spcPct val="80000"/>
              </a:lnSpc>
              <a:buNone/>
            </a:pPr>
            <a:r>
              <a:rPr lang="pt-BR" altLang="zh-CN" sz="1800" b="1" dirty="0">
                <a:latin typeface="Times New Roman" pitchFamily="18" charset="0"/>
                <a:ea typeface="宋体" pitchFamily="2" charset="-122"/>
                <a:cs typeface="Times New Roman" pitchFamily="18" charset="0"/>
              </a:rPr>
              <a:t>elseif nargin&lt;3</a:t>
            </a:r>
          </a:p>
          <a:p>
            <a:pPr marL="0" indent="0">
              <a:lnSpc>
                <a:spcPct val="80000"/>
              </a:lnSpc>
              <a:buNone/>
            </a:pPr>
            <a:r>
              <a:rPr lang="pt-BR" altLang="zh-CN" sz="1800" b="1" dirty="0">
                <a:latin typeface="Times New Roman" pitchFamily="18" charset="0"/>
                <a:ea typeface="宋体" pitchFamily="2" charset="-122"/>
                <a:cs typeface="Times New Roman" pitchFamily="18" charset="0"/>
              </a:rPr>
              <a:t>    error</a:t>
            </a:r>
          </a:p>
          <a:p>
            <a:pPr marL="0" indent="0">
              <a:lnSpc>
                <a:spcPct val="80000"/>
              </a:lnSpc>
              <a:buNone/>
            </a:pPr>
            <a:r>
              <a:rPr lang="pt-BR" altLang="zh-CN" sz="1800" b="1" dirty="0">
                <a:latin typeface="Times New Roman" pitchFamily="18" charset="0"/>
                <a:ea typeface="宋体" pitchFamily="2" charset="-122"/>
                <a:cs typeface="Times New Roman" pitchFamily="18" charset="0"/>
              </a:rPr>
              <a:t>    return</a:t>
            </a:r>
          </a:p>
          <a:p>
            <a:pPr marL="0" indent="0">
              <a:lnSpc>
                <a:spcPct val="80000"/>
              </a:lnSpc>
              <a:buNone/>
            </a:pPr>
            <a:r>
              <a:rPr lang="pt-BR" altLang="zh-CN" sz="1800" b="1" dirty="0">
                <a:latin typeface="Times New Roman" pitchFamily="18" charset="0"/>
                <a:ea typeface="宋体" pitchFamily="2" charset="-122"/>
                <a:cs typeface="Times New Roman" pitchFamily="18" charset="0"/>
              </a:rPr>
              <a:t>end</a:t>
            </a:r>
          </a:p>
          <a:p>
            <a:pPr marL="0" indent="0">
              <a:lnSpc>
                <a:spcPct val="80000"/>
              </a:lnSpc>
              <a:buNone/>
            </a:pPr>
            <a:r>
              <a:rPr lang="pt-BR" altLang="zh-CN" sz="1800" b="1" dirty="0">
                <a:latin typeface="Times New Roman" pitchFamily="18" charset="0"/>
                <a:ea typeface="宋体" pitchFamily="2" charset="-122"/>
                <a:cs typeface="Times New Roman" pitchFamily="18" charset="0"/>
              </a:rPr>
              <a:t>D=diag(diag(A));    	%</a:t>
            </a:r>
            <a:r>
              <a:rPr lang="zh-CN" altLang="pt-BR" sz="1800" b="1" dirty="0">
                <a:latin typeface="Times New Roman" pitchFamily="18" charset="0"/>
                <a:ea typeface="宋体" pitchFamily="2" charset="-122"/>
                <a:cs typeface="Times New Roman" pitchFamily="18" charset="0"/>
              </a:rPr>
              <a:t>求</a:t>
            </a:r>
            <a:r>
              <a:rPr lang="pt-BR" altLang="zh-CN" sz="1800" b="1" dirty="0">
                <a:latin typeface="Times New Roman" pitchFamily="18" charset="0"/>
                <a:ea typeface="宋体" pitchFamily="2" charset="-122"/>
                <a:cs typeface="Times New Roman" pitchFamily="18" charset="0"/>
              </a:rPr>
              <a:t>A</a:t>
            </a:r>
            <a:r>
              <a:rPr lang="zh-CN" altLang="pt-BR" sz="1800" b="1" dirty="0">
                <a:latin typeface="Times New Roman" pitchFamily="18" charset="0"/>
                <a:ea typeface="宋体" pitchFamily="2" charset="-122"/>
                <a:cs typeface="Times New Roman" pitchFamily="18" charset="0"/>
              </a:rPr>
              <a:t>的对角矩阵</a:t>
            </a:r>
          </a:p>
          <a:p>
            <a:pPr marL="0" indent="0">
              <a:lnSpc>
                <a:spcPct val="80000"/>
              </a:lnSpc>
              <a:buNone/>
            </a:pPr>
            <a:r>
              <a:rPr lang="pt-BR" altLang="zh-CN" sz="1800" b="1" dirty="0">
                <a:latin typeface="Times New Roman" pitchFamily="18" charset="0"/>
                <a:ea typeface="宋体" pitchFamily="2" charset="-122"/>
                <a:cs typeface="Times New Roman" pitchFamily="18" charset="0"/>
              </a:rPr>
              <a:t>L=-tril(A,-1);      	%</a:t>
            </a:r>
            <a:r>
              <a:rPr lang="zh-CN" altLang="pt-BR" sz="1800" b="1" dirty="0">
                <a:latin typeface="Times New Roman" pitchFamily="18" charset="0"/>
                <a:ea typeface="宋体" pitchFamily="2" charset="-122"/>
                <a:cs typeface="Times New Roman" pitchFamily="18" charset="0"/>
              </a:rPr>
              <a:t>求</a:t>
            </a:r>
            <a:r>
              <a:rPr lang="pt-BR" altLang="zh-CN" sz="1800" b="1" dirty="0">
                <a:latin typeface="Times New Roman" pitchFamily="18" charset="0"/>
                <a:ea typeface="宋体" pitchFamily="2" charset="-122"/>
                <a:cs typeface="Times New Roman" pitchFamily="18" charset="0"/>
              </a:rPr>
              <a:t>A</a:t>
            </a:r>
            <a:r>
              <a:rPr lang="zh-CN" altLang="pt-BR" sz="1800" b="1" dirty="0">
                <a:latin typeface="Times New Roman" pitchFamily="18" charset="0"/>
                <a:ea typeface="宋体" pitchFamily="2" charset="-122"/>
                <a:cs typeface="Times New Roman" pitchFamily="18" charset="0"/>
              </a:rPr>
              <a:t>的下三角阵</a:t>
            </a:r>
          </a:p>
          <a:p>
            <a:pPr marL="0" indent="0">
              <a:lnSpc>
                <a:spcPct val="80000"/>
              </a:lnSpc>
              <a:buNone/>
            </a:pPr>
            <a:r>
              <a:rPr lang="pt-BR" altLang="zh-CN" sz="1800" b="1" dirty="0">
                <a:latin typeface="Times New Roman" pitchFamily="18" charset="0"/>
                <a:ea typeface="宋体" pitchFamily="2" charset="-122"/>
                <a:cs typeface="Times New Roman" pitchFamily="18" charset="0"/>
              </a:rPr>
              <a:t>U=-triu(A,1);       	%</a:t>
            </a:r>
            <a:r>
              <a:rPr lang="zh-CN" altLang="pt-BR" sz="1800" b="1" dirty="0">
                <a:latin typeface="Times New Roman" pitchFamily="18" charset="0"/>
                <a:ea typeface="宋体" pitchFamily="2" charset="-122"/>
                <a:cs typeface="Times New Roman" pitchFamily="18" charset="0"/>
              </a:rPr>
              <a:t>求</a:t>
            </a:r>
            <a:r>
              <a:rPr lang="pt-BR" altLang="zh-CN" sz="1800" b="1" dirty="0">
                <a:latin typeface="Times New Roman" pitchFamily="18" charset="0"/>
                <a:ea typeface="宋体" pitchFamily="2" charset="-122"/>
                <a:cs typeface="Times New Roman" pitchFamily="18" charset="0"/>
              </a:rPr>
              <a:t>A</a:t>
            </a:r>
            <a:r>
              <a:rPr lang="zh-CN" altLang="pt-BR" sz="1800" b="1" dirty="0">
                <a:latin typeface="Times New Roman" pitchFamily="18" charset="0"/>
                <a:ea typeface="宋体" pitchFamily="2" charset="-122"/>
                <a:cs typeface="Times New Roman" pitchFamily="18" charset="0"/>
              </a:rPr>
              <a:t>的上三角阵</a:t>
            </a:r>
          </a:p>
          <a:p>
            <a:pPr marL="0" indent="0">
              <a:lnSpc>
                <a:spcPct val="80000"/>
              </a:lnSpc>
              <a:buNone/>
            </a:pPr>
            <a:r>
              <a:rPr lang="pt-BR" altLang="zh-CN" sz="1800" b="1" dirty="0">
                <a:latin typeface="Times New Roman" pitchFamily="18" charset="0"/>
                <a:ea typeface="宋体" pitchFamily="2" charset="-122"/>
                <a:cs typeface="Times New Roman" pitchFamily="18" charset="0"/>
              </a:rPr>
              <a:t>B=D\(L+U);</a:t>
            </a:r>
          </a:p>
          <a:p>
            <a:pPr marL="0" indent="0">
              <a:lnSpc>
                <a:spcPct val="80000"/>
              </a:lnSpc>
              <a:buNone/>
            </a:pPr>
            <a:r>
              <a:rPr lang="pt-BR" altLang="zh-CN" sz="1800" b="1" dirty="0">
                <a:latin typeface="Times New Roman" pitchFamily="18" charset="0"/>
                <a:ea typeface="宋体" pitchFamily="2" charset="-122"/>
                <a:cs typeface="Times New Roman" pitchFamily="18" charset="0"/>
              </a:rPr>
              <a:t>f=D\b;</a:t>
            </a:r>
          </a:p>
          <a:p>
            <a:pPr marL="0" indent="0">
              <a:lnSpc>
                <a:spcPct val="80000"/>
              </a:lnSpc>
              <a:buNone/>
            </a:pPr>
            <a:r>
              <a:rPr lang="pt-BR" altLang="zh-CN" sz="1800" b="1" dirty="0">
                <a:latin typeface="Times New Roman" pitchFamily="18" charset="0"/>
                <a:ea typeface="宋体" pitchFamily="2" charset="-122"/>
                <a:cs typeface="Times New Roman" pitchFamily="18" charset="0"/>
              </a:rPr>
              <a:t>y=B*x0+f;</a:t>
            </a:r>
          </a:p>
          <a:p>
            <a:pPr marL="0" indent="0">
              <a:lnSpc>
                <a:spcPct val="80000"/>
              </a:lnSpc>
              <a:buNone/>
            </a:pPr>
            <a:r>
              <a:rPr lang="pt-BR" altLang="zh-CN" sz="1800" b="1" dirty="0">
                <a:latin typeface="Times New Roman" pitchFamily="18" charset="0"/>
                <a:ea typeface="宋体" pitchFamily="2" charset="-122"/>
                <a:cs typeface="Times New Roman" pitchFamily="18" charset="0"/>
              </a:rPr>
              <a:t>n=1;                  	%</a:t>
            </a:r>
            <a:r>
              <a:rPr lang="zh-CN" altLang="pt-BR" sz="1800" b="1" dirty="0">
                <a:latin typeface="Times New Roman" pitchFamily="18" charset="0"/>
                <a:ea typeface="宋体" pitchFamily="2" charset="-122"/>
                <a:cs typeface="Times New Roman" pitchFamily="18" charset="0"/>
              </a:rPr>
              <a:t>迭代次数</a:t>
            </a:r>
          </a:p>
          <a:p>
            <a:pPr marL="0" indent="0">
              <a:lnSpc>
                <a:spcPct val="80000"/>
              </a:lnSpc>
              <a:buNone/>
            </a:pPr>
            <a:r>
              <a:rPr lang="pt-BR" altLang="zh-CN" sz="1800" b="1" dirty="0">
                <a:latin typeface="Times New Roman" pitchFamily="18" charset="0"/>
                <a:ea typeface="宋体" pitchFamily="2" charset="-122"/>
                <a:cs typeface="Times New Roman" pitchFamily="18" charset="0"/>
              </a:rPr>
              <a:t>while norm(y-x0)&gt;=ep</a:t>
            </a:r>
          </a:p>
          <a:p>
            <a:pPr marL="0" indent="0">
              <a:lnSpc>
                <a:spcPct val="80000"/>
              </a:lnSpc>
              <a:buNone/>
            </a:pPr>
            <a:r>
              <a:rPr lang="pt-BR" altLang="zh-CN" sz="1800" b="1" dirty="0">
                <a:latin typeface="Times New Roman" pitchFamily="18" charset="0"/>
                <a:ea typeface="宋体" pitchFamily="2" charset="-122"/>
                <a:cs typeface="Times New Roman" pitchFamily="18" charset="0"/>
              </a:rPr>
              <a:t>    x0=y;</a:t>
            </a:r>
          </a:p>
          <a:p>
            <a:pPr marL="0" indent="0">
              <a:lnSpc>
                <a:spcPct val="80000"/>
              </a:lnSpc>
              <a:buNone/>
            </a:pPr>
            <a:r>
              <a:rPr lang="pt-BR" altLang="zh-CN" sz="1800" b="1" dirty="0">
                <a:latin typeface="Times New Roman" pitchFamily="18" charset="0"/>
                <a:ea typeface="宋体" pitchFamily="2" charset="-122"/>
                <a:cs typeface="Times New Roman" pitchFamily="18" charset="0"/>
              </a:rPr>
              <a:t>    y=B*x0+f;</a:t>
            </a:r>
          </a:p>
          <a:p>
            <a:pPr marL="0" indent="0">
              <a:lnSpc>
                <a:spcPct val="80000"/>
              </a:lnSpc>
              <a:buNone/>
            </a:pPr>
            <a:r>
              <a:rPr lang="pt-BR" altLang="zh-CN" sz="1800" b="1" dirty="0">
                <a:latin typeface="Times New Roman" pitchFamily="18" charset="0"/>
                <a:ea typeface="宋体" pitchFamily="2" charset="-122"/>
                <a:cs typeface="Times New Roman" pitchFamily="18" charset="0"/>
              </a:rPr>
              <a:t>    n=n+1;</a:t>
            </a:r>
          </a:p>
          <a:p>
            <a:pPr marL="0" indent="0">
              <a:lnSpc>
                <a:spcPct val="80000"/>
              </a:lnSpc>
              <a:buNone/>
            </a:pPr>
            <a:r>
              <a:rPr lang="pt-BR" altLang="zh-CN" sz="1800" b="1" dirty="0">
                <a:latin typeface="Times New Roman" pitchFamily="18" charset="0"/>
                <a:ea typeface="宋体" pitchFamily="2" charset="-122"/>
                <a:cs typeface="Times New Roman" pitchFamily="18" charset="0"/>
              </a:rPr>
              <a:t>end</a:t>
            </a:r>
            <a:endParaRPr lang="zh-CN" altLang="en-US" sz="1800" b="1" dirty="0">
              <a:latin typeface="Times New Roman" pitchFamily="18" charset="0"/>
              <a:ea typeface="宋体" pitchFamily="2" charset="-122"/>
              <a:cs typeface="Times New Roman" pitchFamily="18" charset="0"/>
            </a:endParaRPr>
          </a:p>
        </p:txBody>
      </p:sp>
      <p:sp>
        <p:nvSpPr>
          <p:cNvPr id="12390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323850" y="836613"/>
            <a:ext cx="8362950" cy="5289550"/>
          </a:xfrm>
        </p:spPr>
        <p:txBody>
          <a:bodyPr/>
          <a:lstStyle/>
          <a:p>
            <a:pPr marL="0" indent="0">
              <a:lnSpc>
                <a:spcPct val="80000"/>
              </a:lnSpc>
              <a:buNone/>
            </a:pPr>
            <a:r>
              <a:rPr lang="zh-CN" altLang="en-US" sz="2400" b="1" dirty="0">
                <a:latin typeface="Times New Roman" pitchFamily="18" charset="0"/>
                <a:ea typeface="宋体" pitchFamily="2" charset="-122"/>
                <a:cs typeface="Times New Roman" pitchFamily="18" charset="0"/>
              </a:rPr>
              <a:t>例</a:t>
            </a:r>
            <a:r>
              <a:rPr lang="en-US" altLang="zh-CN" sz="2400" b="1" dirty="0">
                <a:latin typeface="Times New Roman" pitchFamily="18" charset="0"/>
                <a:ea typeface="宋体" pitchFamily="2" charset="-122"/>
                <a:cs typeface="Times New Roman" pitchFamily="18" charset="0"/>
              </a:rPr>
              <a:t>8-</a:t>
            </a:r>
            <a:r>
              <a:rPr lang="es-ES" altLang="zh-CN" sz="2400" b="1" dirty="0">
                <a:latin typeface="Times New Roman" pitchFamily="18" charset="0"/>
                <a:ea typeface="宋体" pitchFamily="2" charset="-122"/>
                <a:cs typeface="Times New Roman" pitchFamily="18" charset="0"/>
              </a:rPr>
              <a:t>5  </a:t>
            </a:r>
            <a:r>
              <a:rPr lang="zh-CN" altLang="es-ES" sz="2400" b="1" dirty="0">
                <a:latin typeface="Times New Roman" pitchFamily="18" charset="0"/>
                <a:ea typeface="宋体" pitchFamily="2" charset="-122"/>
                <a:cs typeface="Times New Roman" pitchFamily="18" charset="0"/>
              </a:rPr>
              <a:t>用</a:t>
            </a:r>
            <a:r>
              <a:rPr lang="es-ES" altLang="zh-CN" sz="2400" b="1" dirty="0">
                <a:latin typeface="Times New Roman" pitchFamily="18" charset="0"/>
                <a:ea typeface="宋体" pitchFamily="2" charset="-122"/>
                <a:cs typeface="Times New Roman" pitchFamily="18" charset="0"/>
              </a:rPr>
              <a:t>Jacobi</a:t>
            </a:r>
            <a:r>
              <a:rPr lang="zh-CN" altLang="es-ES" sz="2400" b="1" dirty="0">
                <a:latin typeface="Times New Roman" pitchFamily="18" charset="0"/>
                <a:ea typeface="宋体" pitchFamily="2" charset="-122"/>
                <a:cs typeface="Times New Roman" pitchFamily="18" charset="0"/>
              </a:rPr>
              <a:t>迭代法求解下列线性方程组。设迭代初值为</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，迭代精度为</a:t>
            </a:r>
            <a:r>
              <a:rPr lang="en-US" altLang="zh-CN" sz="2400" b="1" dirty="0">
                <a:latin typeface="Times New Roman" pitchFamily="18" charset="0"/>
                <a:ea typeface="宋体" pitchFamily="2" charset="-122"/>
                <a:cs typeface="Times New Roman" pitchFamily="18" charset="0"/>
              </a:rPr>
              <a:t>10</a:t>
            </a:r>
            <a:r>
              <a:rPr lang="en-US" altLang="zh-CN" sz="2400" b="1" baseline="30000" dirty="0">
                <a:latin typeface="Times New Roman" pitchFamily="18" charset="0"/>
                <a:ea typeface="宋体" pitchFamily="2" charset="-122"/>
                <a:cs typeface="Times New Roman" pitchFamily="18" charset="0"/>
              </a:rPr>
              <a:t>-6</a:t>
            </a:r>
            <a:r>
              <a:rPr lang="zh-CN" altLang="en-US" sz="2400" b="1" dirty="0">
                <a:latin typeface="Times New Roman" pitchFamily="18" charset="0"/>
                <a:ea typeface="宋体" pitchFamily="2" charset="-122"/>
                <a:cs typeface="Times New Roman" pitchFamily="18" charset="0"/>
              </a:rPr>
              <a:t>。</a:t>
            </a:r>
          </a:p>
          <a:p>
            <a:pPr marL="0" indent="0">
              <a:lnSpc>
                <a:spcPct val="80000"/>
              </a:lnSpc>
              <a:buNone/>
            </a:pPr>
            <a:endParaRPr lang="zh-CN" altLang="en-US" sz="2400" b="1" dirty="0">
              <a:latin typeface="Times New Roman" pitchFamily="18" charset="0"/>
              <a:ea typeface="宋体" pitchFamily="2" charset="-122"/>
              <a:cs typeface="Times New Roman" pitchFamily="18" charset="0"/>
            </a:endParaRPr>
          </a:p>
          <a:p>
            <a:pPr marL="0" indent="0">
              <a:lnSpc>
                <a:spcPct val="80000"/>
              </a:lnSpc>
              <a:buNone/>
            </a:pPr>
            <a:endParaRPr lang="zh-CN" altLang="en-US" sz="2400" b="1" dirty="0">
              <a:latin typeface="Times New Roman" pitchFamily="18" charset="0"/>
              <a:ea typeface="宋体" pitchFamily="2" charset="-122"/>
              <a:cs typeface="Times New Roman" pitchFamily="18" charset="0"/>
            </a:endParaRPr>
          </a:p>
          <a:p>
            <a:pPr marL="0" indent="0">
              <a:lnSpc>
                <a:spcPct val="80000"/>
              </a:lnSpc>
              <a:buNone/>
            </a:pPr>
            <a:endParaRPr lang="zh-CN" altLang="en-US" sz="2400" b="1" dirty="0">
              <a:latin typeface="Times New Roman" pitchFamily="18" charset="0"/>
              <a:ea typeface="宋体" pitchFamily="2" charset="-122"/>
              <a:cs typeface="Times New Roman" pitchFamily="18" charset="0"/>
            </a:endParaRPr>
          </a:p>
          <a:p>
            <a:pPr marL="0" indent="0">
              <a:lnSpc>
                <a:spcPct val="80000"/>
              </a:lnSpc>
              <a:buNone/>
            </a:pPr>
            <a:r>
              <a:rPr lang="zh-CN" altLang="en-US" sz="2400" b="1" dirty="0">
                <a:latin typeface="Times New Roman" pitchFamily="18" charset="0"/>
                <a:ea typeface="宋体" pitchFamily="2" charset="-122"/>
                <a:cs typeface="Times New Roman" pitchFamily="18" charset="0"/>
              </a:rPr>
              <a:t>在程序中调用函数文件</a:t>
            </a:r>
            <a:r>
              <a:rPr lang="en-US" altLang="zh-CN" sz="2400" b="1" dirty="0" err="1">
                <a:latin typeface="Times New Roman" pitchFamily="18" charset="0"/>
                <a:ea typeface="宋体" pitchFamily="2" charset="-122"/>
                <a:cs typeface="Times New Roman" pitchFamily="18" charset="0"/>
              </a:rPr>
              <a:t>jacobi.m</a:t>
            </a:r>
            <a:r>
              <a:rPr lang="zh-CN" altLang="en-US" sz="2400" b="1" dirty="0">
                <a:latin typeface="Times New Roman" pitchFamily="18" charset="0"/>
                <a:ea typeface="宋体" pitchFamily="2" charset="-122"/>
                <a:cs typeface="Times New Roman" pitchFamily="18" charset="0"/>
              </a:rPr>
              <a:t>，程序如下：</a:t>
            </a:r>
            <a:endParaRPr lang="zh-CN" altLang="pt-BR" sz="2400" b="1" dirty="0">
              <a:latin typeface="Times New Roman" pitchFamily="18" charset="0"/>
              <a:ea typeface="宋体" pitchFamily="2" charset="-122"/>
              <a:cs typeface="Times New Roman" pitchFamily="18" charset="0"/>
            </a:endParaRPr>
          </a:p>
          <a:p>
            <a:pPr marL="0" indent="0">
              <a:lnSpc>
                <a:spcPct val="80000"/>
              </a:lnSpc>
              <a:buNone/>
            </a:pPr>
            <a:r>
              <a:rPr lang="pt-BR" altLang="zh-CN" sz="2400" b="1" dirty="0">
                <a:latin typeface="Times New Roman" pitchFamily="18" charset="0"/>
                <a:ea typeface="宋体" pitchFamily="2" charset="-122"/>
                <a:cs typeface="Times New Roman" pitchFamily="18" charset="0"/>
              </a:rPr>
              <a:t>A=[10,-1,0;-1,10,-2;0,-2,10];</a:t>
            </a:r>
          </a:p>
          <a:p>
            <a:pPr marL="0" indent="0">
              <a:lnSpc>
                <a:spcPct val="80000"/>
              </a:lnSpc>
              <a:buNone/>
            </a:pPr>
            <a:r>
              <a:rPr lang="pt-BR" altLang="zh-CN" sz="2400" b="1" dirty="0">
                <a:latin typeface="Times New Roman" pitchFamily="18" charset="0"/>
                <a:ea typeface="宋体" pitchFamily="2" charset="-122"/>
                <a:cs typeface="Times New Roman" pitchFamily="18" charset="0"/>
              </a:rPr>
              <a:t>b=[9,7,6]';</a:t>
            </a:r>
          </a:p>
          <a:p>
            <a:pPr marL="0" indent="0">
              <a:lnSpc>
                <a:spcPct val="80000"/>
              </a:lnSpc>
              <a:buNone/>
            </a:pPr>
            <a:r>
              <a:rPr lang="pt-BR" altLang="zh-CN" sz="2400" b="1" dirty="0">
                <a:latin typeface="Times New Roman" pitchFamily="18" charset="0"/>
                <a:ea typeface="宋体" pitchFamily="2" charset="-122"/>
                <a:cs typeface="Times New Roman" pitchFamily="18" charset="0"/>
              </a:rPr>
              <a:t>[x,n]=jacobi(A,b,[0,0,0]',1.0e-6)</a:t>
            </a:r>
          </a:p>
          <a:p>
            <a:pPr marL="0" indent="0">
              <a:lnSpc>
                <a:spcPct val="80000"/>
              </a:lnSpc>
              <a:buNone/>
            </a:pPr>
            <a:r>
              <a:rPr lang="zh-CN" altLang="pt-BR" sz="2400" b="1" dirty="0">
                <a:latin typeface="Times New Roman" pitchFamily="18" charset="0"/>
                <a:ea typeface="宋体" pitchFamily="2" charset="-122"/>
                <a:cs typeface="Times New Roman" pitchFamily="18" charset="0"/>
              </a:rPr>
              <a:t>程序运行结果为：</a:t>
            </a:r>
          </a:p>
          <a:p>
            <a:pPr marL="0" indent="0">
              <a:lnSpc>
                <a:spcPct val="80000"/>
              </a:lnSpc>
              <a:buNone/>
            </a:pPr>
            <a:r>
              <a:rPr lang="pt-BR" altLang="zh-CN" sz="2000" b="1" dirty="0">
                <a:latin typeface="Times New Roman" pitchFamily="18" charset="0"/>
                <a:ea typeface="宋体" pitchFamily="2" charset="-122"/>
                <a:cs typeface="Times New Roman" pitchFamily="18" charset="0"/>
              </a:rPr>
              <a:t>x =</a:t>
            </a:r>
          </a:p>
          <a:p>
            <a:pPr marL="0" indent="0">
              <a:lnSpc>
                <a:spcPct val="80000"/>
              </a:lnSpc>
              <a:buNone/>
            </a:pPr>
            <a:r>
              <a:rPr lang="pt-BR" altLang="zh-CN" sz="2000" b="1" dirty="0">
                <a:latin typeface="Times New Roman" pitchFamily="18" charset="0"/>
                <a:ea typeface="宋体" pitchFamily="2" charset="-122"/>
                <a:cs typeface="Times New Roman" pitchFamily="18" charset="0"/>
              </a:rPr>
              <a:t>    0.9958</a:t>
            </a:r>
          </a:p>
          <a:p>
            <a:pPr marL="0" indent="0">
              <a:lnSpc>
                <a:spcPct val="80000"/>
              </a:lnSpc>
              <a:buNone/>
            </a:pPr>
            <a:r>
              <a:rPr lang="pt-BR" altLang="zh-CN" sz="2000" b="1" dirty="0">
                <a:latin typeface="Times New Roman" pitchFamily="18" charset="0"/>
                <a:ea typeface="宋体" pitchFamily="2" charset="-122"/>
                <a:cs typeface="Times New Roman" pitchFamily="18" charset="0"/>
              </a:rPr>
              <a:t>    0.9579</a:t>
            </a:r>
          </a:p>
          <a:p>
            <a:pPr marL="0" indent="0">
              <a:lnSpc>
                <a:spcPct val="80000"/>
              </a:lnSpc>
              <a:buNone/>
            </a:pPr>
            <a:r>
              <a:rPr lang="pt-BR" altLang="zh-CN" sz="2000" b="1" dirty="0">
                <a:latin typeface="Times New Roman" pitchFamily="18" charset="0"/>
                <a:ea typeface="宋体" pitchFamily="2" charset="-122"/>
                <a:cs typeface="Times New Roman" pitchFamily="18" charset="0"/>
              </a:rPr>
              <a:t>    0.7916</a:t>
            </a:r>
          </a:p>
          <a:p>
            <a:pPr marL="0" indent="0">
              <a:lnSpc>
                <a:spcPct val="80000"/>
              </a:lnSpc>
              <a:buNone/>
            </a:pPr>
            <a:r>
              <a:rPr lang="pt-BR" altLang="zh-CN" sz="2000" b="1" dirty="0">
                <a:latin typeface="Times New Roman" pitchFamily="18" charset="0"/>
                <a:ea typeface="宋体" pitchFamily="2" charset="-122"/>
                <a:cs typeface="Times New Roman" pitchFamily="18" charset="0"/>
              </a:rPr>
              <a:t>n =</a:t>
            </a:r>
          </a:p>
          <a:p>
            <a:pPr marL="0" indent="0">
              <a:lnSpc>
                <a:spcPct val="80000"/>
              </a:lnSpc>
              <a:buNone/>
            </a:pPr>
            <a:r>
              <a:rPr lang="pt-BR" altLang="zh-CN" sz="2000" b="1" dirty="0">
                <a:latin typeface="Times New Roman" pitchFamily="18" charset="0"/>
                <a:ea typeface="宋体" pitchFamily="2" charset="-122"/>
                <a:cs typeface="Times New Roman" pitchFamily="18" charset="0"/>
              </a:rPr>
              <a:t>    11</a:t>
            </a:r>
            <a:endParaRPr lang="zh-CN" altLang="en-US" sz="2000" b="1" dirty="0">
              <a:latin typeface="Times New Roman" pitchFamily="18" charset="0"/>
              <a:ea typeface="宋体" pitchFamily="2" charset="-122"/>
              <a:cs typeface="Times New Roman" pitchFamily="18" charset="0"/>
            </a:endParaRPr>
          </a:p>
        </p:txBody>
      </p:sp>
      <p:sp>
        <p:nvSpPr>
          <p:cNvPr id="1249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2" name="Object 4"/>
          <p:cNvGraphicFramePr>
            <a:graphicFrameLocks noChangeAspect="1"/>
          </p:cNvGraphicFramePr>
          <p:nvPr>
            <p:extLst>
              <p:ext uri="{D42A27DB-BD31-4B8C-83A1-F6EECF244321}">
                <p14:modId xmlns:p14="http://schemas.microsoft.com/office/powerpoint/2010/main" val="838559863"/>
              </p:ext>
            </p:extLst>
          </p:nvPr>
        </p:nvGraphicFramePr>
        <p:xfrm>
          <a:off x="3295601" y="1700808"/>
          <a:ext cx="2089150" cy="1036637"/>
        </p:xfrm>
        <a:graphic>
          <a:graphicData uri="http://schemas.openxmlformats.org/presentationml/2006/ole">
            <mc:AlternateContent xmlns:mc="http://schemas.openxmlformats.org/markup-compatibility/2006">
              <mc:Choice xmlns:v="urn:schemas-microsoft-com:vml" Requires="v">
                <p:oleObj spid="_x0000_s124945" name="公式" r:id="rId3" imgW="1244600" imgH="622300" progId="Equation.3">
                  <p:embed/>
                </p:oleObj>
              </mc:Choice>
              <mc:Fallback>
                <p:oleObj name="公式" r:id="rId3" imgW="1244600" imgH="622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01" y="1700808"/>
                        <a:ext cx="208915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395288" y="836613"/>
            <a:ext cx="8569200" cy="5289550"/>
          </a:xfrm>
        </p:spPr>
        <p:txBody>
          <a:bodyPr/>
          <a:lstStyle/>
          <a:p>
            <a:pPr>
              <a:lnSpc>
                <a:spcPct val="90000"/>
              </a:lnSpc>
              <a:buFontTx/>
              <a:buNone/>
            </a:pPr>
            <a:r>
              <a:rPr lang="pt-BR" altLang="zh-CN" sz="2800" b="1" dirty="0">
                <a:latin typeface="Times New Roman" pitchFamily="18" charset="0"/>
                <a:ea typeface="宋体" pitchFamily="2" charset="-122"/>
                <a:cs typeface="Times New Roman" pitchFamily="18" charset="0"/>
              </a:rPr>
              <a:t>2</a:t>
            </a:r>
            <a:r>
              <a:rPr lang="zh-CN" altLang="pt-BR" sz="2800" b="1" dirty="0">
                <a:latin typeface="Times New Roman" pitchFamily="18" charset="0"/>
                <a:ea typeface="宋体" pitchFamily="2" charset="-122"/>
                <a:cs typeface="Times New Roman" pitchFamily="18" charset="0"/>
              </a:rPr>
              <a:t>．</a:t>
            </a:r>
            <a:r>
              <a:rPr lang="pt-BR" altLang="zh-CN" sz="2800" b="1" dirty="0">
                <a:latin typeface="Times New Roman" pitchFamily="18" charset="0"/>
                <a:ea typeface="宋体" pitchFamily="2" charset="-122"/>
                <a:cs typeface="Times New Roman" pitchFamily="18" charset="0"/>
              </a:rPr>
              <a:t>Gauss-Serdel</a:t>
            </a:r>
            <a:r>
              <a:rPr lang="zh-CN" altLang="pt-BR" sz="2800" b="1" dirty="0">
                <a:latin typeface="Times New Roman" pitchFamily="18" charset="0"/>
                <a:ea typeface="宋体" pitchFamily="2" charset="-122"/>
                <a:cs typeface="Times New Roman" pitchFamily="18" charset="0"/>
              </a:rPr>
              <a:t>迭代法</a:t>
            </a:r>
          </a:p>
          <a:p>
            <a:pPr marL="0" indent="0">
              <a:lnSpc>
                <a:spcPct val="90000"/>
              </a:lnSpc>
              <a:buNone/>
            </a:pPr>
            <a:r>
              <a:rPr lang="zh-CN" altLang="pt-BR" sz="2800" b="1" dirty="0">
                <a:latin typeface="Times New Roman" pitchFamily="18" charset="0"/>
                <a:ea typeface="宋体" pitchFamily="2" charset="-122"/>
                <a:cs typeface="Times New Roman" pitchFamily="18" charset="0"/>
              </a:rPr>
              <a:t>在</a:t>
            </a:r>
            <a:r>
              <a:rPr lang="pt-BR" altLang="zh-CN" sz="2800" b="1" dirty="0">
                <a:latin typeface="Times New Roman" pitchFamily="18" charset="0"/>
                <a:ea typeface="宋体" pitchFamily="2" charset="-122"/>
                <a:cs typeface="Times New Roman" pitchFamily="18" charset="0"/>
              </a:rPr>
              <a:t>Jacobi</a:t>
            </a:r>
            <a:r>
              <a:rPr lang="zh-CN" altLang="pt-BR" sz="2800" b="1" dirty="0">
                <a:latin typeface="Times New Roman" pitchFamily="18" charset="0"/>
                <a:ea typeface="宋体" pitchFamily="2" charset="-122"/>
                <a:cs typeface="Times New Roman" pitchFamily="18" charset="0"/>
              </a:rPr>
              <a:t>迭代过程中，计算 </a:t>
            </a:r>
            <a:r>
              <a:rPr lang="zh-CN" altLang="pt-BR"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时</a:t>
            </a:r>
            <a:r>
              <a:rPr lang="zh-CN" altLang="pt-BR" sz="2800" b="1" dirty="0" smtClean="0">
                <a:latin typeface="Times New Roman" pitchFamily="18" charset="0"/>
                <a:ea typeface="宋体" pitchFamily="2" charset="-122"/>
                <a:cs typeface="Times New Roman" pitchFamily="18" charset="0"/>
              </a:rPr>
              <a:t>，      </a:t>
            </a:r>
            <a:r>
              <a:rPr lang="pt-BR" altLang="zh-CN" sz="2800" b="1" dirty="0" smtClean="0">
                <a:latin typeface="Times New Roman" pitchFamily="18" charset="0"/>
                <a:ea typeface="宋体" pitchFamily="2" charset="-122"/>
                <a:cs typeface="Times New Roman" pitchFamily="18" charset="0"/>
              </a:rPr>
              <a:t>~         </a:t>
            </a:r>
            <a:r>
              <a:rPr lang="zh-CN" altLang="pt-BR" sz="2800" b="1" dirty="0" smtClean="0">
                <a:latin typeface="Times New Roman" pitchFamily="18" charset="0"/>
                <a:ea typeface="宋体" pitchFamily="2" charset="-122"/>
                <a:cs typeface="Times New Roman" pitchFamily="18" charset="0"/>
              </a:rPr>
              <a:t>已经</a:t>
            </a:r>
            <a:r>
              <a:rPr lang="zh-CN" altLang="pt-BR" sz="2800" b="1" dirty="0">
                <a:latin typeface="Times New Roman" pitchFamily="18" charset="0"/>
                <a:ea typeface="宋体" pitchFamily="2" charset="-122"/>
                <a:cs typeface="Times New Roman" pitchFamily="18" charset="0"/>
              </a:rPr>
              <a:t>得到，不必再</a:t>
            </a:r>
            <a:r>
              <a:rPr lang="zh-CN" altLang="pt-BR" sz="2800" b="1" dirty="0" smtClean="0">
                <a:latin typeface="Times New Roman" pitchFamily="18" charset="0"/>
                <a:ea typeface="宋体" pitchFamily="2" charset="-122"/>
                <a:cs typeface="Times New Roman" pitchFamily="18" charset="0"/>
              </a:rPr>
              <a:t>用      </a:t>
            </a:r>
            <a:r>
              <a:rPr lang="pt-BR" altLang="zh-CN" sz="2800" b="1" dirty="0">
                <a:latin typeface="Times New Roman" pitchFamily="18" charset="0"/>
                <a:ea typeface="宋体" pitchFamily="2" charset="-122"/>
                <a:cs typeface="Times New Roman" pitchFamily="18" charset="0"/>
              </a:rPr>
              <a:t>~ </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，即原来的迭代公式</a:t>
            </a:r>
            <a:r>
              <a:rPr lang="pt-BR" altLang="zh-CN" sz="2800" b="1" dirty="0">
                <a:latin typeface="Times New Roman" pitchFamily="18" charset="0"/>
                <a:ea typeface="宋体" pitchFamily="2" charset="-122"/>
                <a:cs typeface="Times New Roman" pitchFamily="18" charset="0"/>
              </a:rPr>
              <a:t>Dx</a:t>
            </a:r>
            <a:r>
              <a:rPr lang="pt-BR" altLang="zh-CN" sz="2800" b="1" baseline="30000" dirty="0">
                <a:latin typeface="Times New Roman" pitchFamily="18" charset="0"/>
                <a:ea typeface="宋体" pitchFamily="2" charset="-122"/>
                <a:cs typeface="Times New Roman" pitchFamily="18" charset="0"/>
              </a:rPr>
              <a:t>(k+1)</a:t>
            </a:r>
            <a:r>
              <a:rPr lang="pt-BR" altLang="zh-CN" sz="2800" b="1" dirty="0">
                <a:latin typeface="Times New Roman" pitchFamily="18" charset="0"/>
                <a:ea typeface="宋体" pitchFamily="2" charset="-122"/>
                <a:cs typeface="Times New Roman" pitchFamily="18" charset="0"/>
              </a:rPr>
              <a:t>=(L+U)x</a:t>
            </a:r>
            <a:r>
              <a:rPr lang="pt-BR" altLang="zh-CN" sz="2800" b="1" baseline="30000" dirty="0">
                <a:latin typeface="Times New Roman" pitchFamily="18" charset="0"/>
                <a:ea typeface="宋体" pitchFamily="2" charset="-122"/>
                <a:cs typeface="Times New Roman" pitchFamily="18" charset="0"/>
              </a:rPr>
              <a:t>(k)</a:t>
            </a:r>
            <a:r>
              <a:rPr lang="pt-BR" altLang="zh-CN" sz="2800" b="1" dirty="0">
                <a:latin typeface="Times New Roman" pitchFamily="18" charset="0"/>
                <a:ea typeface="宋体" pitchFamily="2" charset="-122"/>
                <a:cs typeface="Times New Roman" pitchFamily="18" charset="0"/>
              </a:rPr>
              <a:t>+b</a:t>
            </a:r>
            <a:r>
              <a:rPr lang="zh-CN" altLang="pt-BR" sz="2800" b="1" dirty="0">
                <a:latin typeface="Times New Roman" pitchFamily="18" charset="0"/>
                <a:ea typeface="宋体" pitchFamily="2" charset="-122"/>
                <a:cs typeface="Times New Roman" pitchFamily="18" charset="0"/>
              </a:rPr>
              <a:t>可以改进为</a:t>
            </a:r>
          </a:p>
          <a:p>
            <a:pPr marL="0" indent="0" algn="ctr">
              <a:lnSpc>
                <a:spcPct val="90000"/>
              </a:lnSpc>
              <a:buNone/>
            </a:pPr>
            <a:r>
              <a:rPr lang="pt-BR" altLang="zh-CN" sz="2800" b="1" dirty="0">
                <a:latin typeface="Times New Roman" pitchFamily="18" charset="0"/>
                <a:ea typeface="宋体" pitchFamily="2" charset="-122"/>
                <a:cs typeface="Times New Roman" pitchFamily="18" charset="0"/>
              </a:rPr>
              <a:t>Dx</a:t>
            </a:r>
            <a:r>
              <a:rPr lang="pt-BR" altLang="zh-CN" sz="2800" b="1" baseline="30000" dirty="0">
                <a:latin typeface="Times New Roman" pitchFamily="18" charset="0"/>
                <a:ea typeface="宋体" pitchFamily="2" charset="-122"/>
                <a:cs typeface="Times New Roman" pitchFamily="18" charset="0"/>
              </a:rPr>
              <a:t>(k+1)</a:t>
            </a:r>
            <a:r>
              <a:rPr lang="pt-BR" altLang="zh-CN" sz="2800" b="1" dirty="0">
                <a:latin typeface="Times New Roman" pitchFamily="18" charset="0"/>
                <a:ea typeface="宋体" pitchFamily="2" charset="-122"/>
                <a:cs typeface="Times New Roman" pitchFamily="18" charset="0"/>
              </a:rPr>
              <a:t>=Lx</a:t>
            </a:r>
            <a:r>
              <a:rPr lang="pt-BR" altLang="zh-CN" sz="2800" b="1" baseline="30000" dirty="0">
                <a:latin typeface="Times New Roman" pitchFamily="18" charset="0"/>
                <a:ea typeface="宋体" pitchFamily="2" charset="-122"/>
                <a:cs typeface="Times New Roman" pitchFamily="18" charset="0"/>
              </a:rPr>
              <a:t>(k+1)</a:t>
            </a:r>
            <a:r>
              <a:rPr lang="pt-BR" altLang="zh-CN" sz="2800" b="1" dirty="0">
                <a:latin typeface="Times New Roman" pitchFamily="18" charset="0"/>
                <a:ea typeface="宋体" pitchFamily="2" charset="-122"/>
                <a:cs typeface="Times New Roman" pitchFamily="18" charset="0"/>
              </a:rPr>
              <a:t>+Ux</a:t>
            </a:r>
            <a:r>
              <a:rPr lang="pt-BR" altLang="zh-CN" sz="2800" b="1" baseline="30000" dirty="0">
                <a:latin typeface="Times New Roman" pitchFamily="18" charset="0"/>
                <a:ea typeface="宋体" pitchFamily="2" charset="-122"/>
                <a:cs typeface="Times New Roman" pitchFamily="18" charset="0"/>
              </a:rPr>
              <a:t>(k)</a:t>
            </a:r>
            <a:r>
              <a:rPr lang="pt-BR" altLang="zh-CN" sz="2800" b="1" dirty="0">
                <a:latin typeface="Times New Roman" pitchFamily="18" charset="0"/>
                <a:ea typeface="宋体" pitchFamily="2" charset="-122"/>
                <a:cs typeface="Times New Roman" pitchFamily="18" charset="0"/>
              </a:rPr>
              <a:t>+b</a:t>
            </a:r>
            <a:endParaRPr lang="zh-CN" altLang="pt-BR" sz="2800" b="1" dirty="0">
              <a:latin typeface="Times New Roman" pitchFamily="18" charset="0"/>
              <a:ea typeface="宋体" pitchFamily="2" charset="-122"/>
              <a:cs typeface="Times New Roman" pitchFamily="18" charset="0"/>
            </a:endParaRPr>
          </a:p>
          <a:p>
            <a:pPr marL="0" indent="0">
              <a:lnSpc>
                <a:spcPct val="90000"/>
              </a:lnSpc>
              <a:buNone/>
            </a:pPr>
            <a:r>
              <a:rPr lang="zh-CN" altLang="pt-BR" sz="2800" b="1" dirty="0">
                <a:latin typeface="Times New Roman" pitchFamily="18" charset="0"/>
                <a:ea typeface="宋体" pitchFamily="2" charset="-122"/>
                <a:cs typeface="Times New Roman" pitchFamily="18" charset="0"/>
              </a:rPr>
              <a:t>于是得到：</a:t>
            </a:r>
            <a:endParaRPr lang="zh-CN" altLang="en-US" sz="2800" b="1" dirty="0">
              <a:latin typeface="Times New Roman" pitchFamily="18" charset="0"/>
              <a:ea typeface="宋体" pitchFamily="2" charset="-122"/>
              <a:cs typeface="Times New Roman" pitchFamily="18" charset="0"/>
            </a:endParaRPr>
          </a:p>
          <a:p>
            <a:pPr marL="0" indent="0" algn="ctr">
              <a:lnSpc>
                <a:spcPct val="90000"/>
              </a:lnSpc>
              <a:buNone/>
            </a:pPr>
            <a:r>
              <a:rPr lang="en-US" altLang="zh-CN" sz="2800" b="1" dirty="0">
                <a:latin typeface="Times New Roman" pitchFamily="18" charset="0"/>
                <a:ea typeface="宋体" pitchFamily="2" charset="-122"/>
                <a:cs typeface="Times New Roman" pitchFamily="18" charset="0"/>
              </a:rPr>
              <a:t>x</a:t>
            </a:r>
            <a:r>
              <a:rPr lang="en-US" altLang="zh-CN" sz="2800" b="1" baseline="30000" dirty="0">
                <a:latin typeface="Times New Roman" pitchFamily="18" charset="0"/>
                <a:ea typeface="宋体" pitchFamily="2" charset="-122"/>
                <a:cs typeface="Times New Roman" pitchFamily="18" charset="0"/>
              </a:rPr>
              <a:t>(k+1)</a:t>
            </a:r>
            <a:r>
              <a:rPr lang="en-US" altLang="zh-CN" sz="2800" b="1" dirty="0">
                <a:latin typeface="Times New Roman" pitchFamily="18" charset="0"/>
                <a:ea typeface="宋体" pitchFamily="2" charset="-122"/>
                <a:cs typeface="Times New Roman" pitchFamily="18" charset="0"/>
              </a:rPr>
              <a:t>=(D-L)</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Ux</a:t>
            </a:r>
            <a:r>
              <a:rPr lang="en-US" altLang="zh-CN" sz="2800" b="1" baseline="30000" dirty="0">
                <a:latin typeface="Times New Roman" pitchFamily="18" charset="0"/>
                <a:ea typeface="宋体" pitchFamily="2" charset="-122"/>
                <a:cs typeface="Times New Roman" pitchFamily="18" charset="0"/>
              </a:rPr>
              <a:t>(k)</a:t>
            </a:r>
            <a:r>
              <a:rPr lang="en-US" altLang="zh-CN" sz="2800" b="1" dirty="0">
                <a:latin typeface="Times New Roman" pitchFamily="18" charset="0"/>
                <a:ea typeface="宋体" pitchFamily="2" charset="-122"/>
                <a:cs typeface="Times New Roman" pitchFamily="18" charset="0"/>
              </a:rPr>
              <a:t>+(D-L)</a:t>
            </a:r>
            <a:r>
              <a:rPr lang="en-US" altLang="zh-CN" sz="2800" b="1" baseline="30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b</a:t>
            </a:r>
          </a:p>
          <a:p>
            <a:pPr marL="0" indent="0">
              <a:lnSpc>
                <a:spcPct val="90000"/>
              </a:lnSpc>
              <a:buNone/>
            </a:pPr>
            <a:r>
              <a:rPr lang="zh-CN" altLang="en-US" sz="2800" b="1" dirty="0">
                <a:latin typeface="Times New Roman" pitchFamily="18" charset="0"/>
                <a:ea typeface="宋体" pitchFamily="2" charset="-122"/>
                <a:cs typeface="Times New Roman" pitchFamily="18" charset="0"/>
              </a:rPr>
              <a:t>该式即为</a:t>
            </a:r>
            <a:r>
              <a:rPr lang="en-US" altLang="zh-CN" sz="2800" b="1" dirty="0">
                <a:latin typeface="Times New Roman" pitchFamily="18" charset="0"/>
                <a:ea typeface="宋体" pitchFamily="2" charset="-122"/>
                <a:cs typeface="Times New Roman" pitchFamily="18" charset="0"/>
              </a:rPr>
              <a:t>Gauss-</a:t>
            </a:r>
            <a:r>
              <a:rPr lang="en-US" altLang="zh-CN" sz="2800" b="1" dirty="0" err="1">
                <a:latin typeface="Times New Roman" pitchFamily="18" charset="0"/>
                <a:ea typeface="宋体" pitchFamily="2" charset="-122"/>
                <a:cs typeface="Times New Roman" pitchFamily="18" charset="0"/>
              </a:rPr>
              <a:t>Serdel</a:t>
            </a:r>
            <a:r>
              <a:rPr lang="zh-CN" altLang="en-US" sz="2800" b="1" dirty="0">
                <a:latin typeface="Times New Roman" pitchFamily="18" charset="0"/>
                <a:ea typeface="宋体" pitchFamily="2" charset="-122"/>
                <a:cs typeface="Times New Roman" pitchFamily="18" charset="0"/>
              </a:rPr>
              <a:t>迭代公式。和</a:t>
            </a:r>
            <a:r>
              <a:rPr lang="en-US" altLang="zh-CN" sz="2800" b="1" dirty="0">
                <a:latin typeface="Times New Roman" pitchFamily="18" charset="0"/>
                <a:ea typeface="宋体" pitchFamily="2" charset="-122"/>
                <a:cs typeface="Times New Roman" pitchFamily="18" charset="0"/>
              </a:rPr>
              <a:t>Jacobi</a:t>
            </a:r>
            <a:r>
              <a:rPr lang="zh-CN" altLang="en-US" sz="2800" b="1" dirty="0">
                <a:latin typeface="Times New Roman" pitchFamily="18" charset="0"/>
                <a:ea typeface="宋体" pitchFamily="2" charset="-122"/>
                <a:cs typeface="Times New Roman" pitchFamily="18" charset="0"/>
              </a:rPr>
              <a:t>迭代相比，</a:t>
            </a:r>
            <a:r>
              <a:rPr lang="en-US" altLang="zh-CN" sz="2800" b="1" dirty="0">
                <a:latin typeface="Times New Roman" pitchFamily="18" charset="0"/>
                <a:ea typeface="宋体" pitchFamily="2" charset="-122"/>
                <a:cs typeface="Times New Roman" pitchFamily="18" charset="0"/>
              </a:rPr>
              <a:t>Gauss-</a:t>
            </a:r>
            <a:r>
              <a:rPr lang="en-US" altLang="zh-CN" sz="2800" b="1" dirty="0" err="1">
                <a:latin typeface="Times New Roman" pitchFamily="18" charset="0"/>
                <a:ea typeface="宋体" pitchFamily="2" charset="-122"/>
                <a:cs typeface="Times New Roman" pitchFamily="18" charset="0"/>
              </a:rPr>
              <a:t>Serdel</a:t>
            </a:r>
            <a:r>
              <a:rPr lang="zh-CN" altLang="en-US" sz="2800" b="1" dirty="0">
                <a:latin typeface="Times New Roman" pitchFamily="18" charset="0"/>
                <a:ea typeface="宋体" pitchFamily="2" charset="-122"/>
                <a:cs typeface="Times New Roman" pitchFamily="18" charset="0"/>
              </a:rPr>
              <a:t>迭代用新分量代替旧分量，精度会高些。 </a:t>
            </a:r>
          </a:p>
        </p:txBody>
      </p:sp>
      <p:sp>
        <p:nvSpPr>
          <p:cNvPr id="12595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extLst>
              <p:ext uri="{D42A27DB-BD31-4B8C-83A1-F6EECF244321}">
                <p14:modId xmlns:p14="http://schemas.microsoft.com/office/powerpoint/2010/main" val="986225097"/>
              </p:ext>
            </p:extLst>
          </p:nvPr>
        </p:nvGraphicFramePr>
        <p:xfrm>
          <a:off x="4724401" y="1196752"/>
          <a:ext cx="720725" cy="493712"/>
        </p:xfrm>
        <a:graphic>
          <a:graphicData uri="http://schemas.openxmlformats.org/presentationml/2006/ole">
            <mc:AlternateContent xmlns:mc="http://schemas.openxmlformats.org/markup-compatibility/2006">
              <mc:Choice xmlns:v="urn:schemas-microsoft-com:vml" Requires="v">
                <p:oleObj spid="_x0000_s126017" name="公式" r:id="rId3" imgW="330200" imgH="228600" progId="Equation.3">
                  <p:embed/>
                </p:oleObj>
              </mc:Choice>
              <mc:Fallback>
                <p:oleObj name="公式" r:id="rId3" imgW="330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1196752"/>
                        <a:ext cx="7207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9"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8" name="Object 6"/>
          <p:cNvGraphicFramePr>
            <a:graphicFrameLocks noChangeAspect="1"/>
          </p:cNvGraphicFramePr>
          <p:nvPr>
            <p:extLst>
              <p:ext uri="{D42A27DB-BD31-4B8C-83A1-F6EECF244321}">
                <p14:modId xmlns:p14="http://schemas.microsoft.com/office/powerpoint/2010/main" val="643246337"/>
              </p:ext>
            </p:extLst>
          </p:nvPr>
        </p:nvGraphicFramePr>
        <p:xfrm>
          <a:off x="6084168" y="1340768"/>
          <a:ext cx="647700" cy="431800"/>
        </p:xfrm>
        <a:graphic>
          <a:graphicData uri="http://schemas.openxmlformats.org/presentationml/2006/ole">
            <mc:AlternateContent xmlns:mc="http://schemas.openxmlformats.org/markup-compatibility/2006">
              <mc:Choice xmlns:v="urn:schemas-microsoft-com:vml" Requires="v">
                <p:oleObj spid="_x0000_s126018" name="公式" r:id="rId5" imgW="342751" imgH="228501" progId="Equation.3">
                  <p:embed/>
                </p:oleObj>
              </mc:Choice>
              <mc:Fallback>
                <p:oleObj name="公式" r:id="rId5" imgW="342751"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1340768"/>
                        <a:ext cx="647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60" name="Object 8"/>
          <p:cNvGraphicFramePr>
            <a:graphicFrameLocks noChangeAspect="1"/>
          </p:cNvGraphicFramePr>
          <p:nvPr>
            <p:extLst>
              <p:ext uri="{D42A27DB-BD31-4B8C-83A1-F6EECF244321}">
                <p14:modId xmlns:p14="http://schemas.microsoft.com/office/powerpoint/2010/main" val="880361748"/>
              </p:ext>
            </p:extLst>
          </p:nvPr>
        </p:nvGraphicFramePr>
        <p:xfrm>
          <a:off x="7020272" y="1340768"/>
          <a:ext cx="647700" cy="449263"/>
        </p:xfrm>
        <a:graphic>
          <a:graphicData uri="http://schemas.openxmlformats.org/presentationml/2006/ole">
            <mc:AlternateContent xmlns:mc="http://schemas.openxmlformats.org/markup-compatibility/2006">
              <mc:Choice xmlns:v="urn:schemas-microsoft-com:vml" Requires="v">
                <p:oleObj spid="_x0000_s126019" name="公式" r:id="rId7" imgW="342751" imgH="241195" progId="Equation.3">
                  <p:embed/>
                </p:oleObj>
              </mc:Choice>
              <mc:Fallback>
                <p:oleObj name="公式" r:id="rId7" imgW="342751" imgH="24119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272" y="1340768"/>
                        <a:ext cx="6477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3"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62" name="Object 10"/>
          <p:cNvGraphicFramePr>
            <a:graphicFrameLocks noChangeAspect="1"/>
          </p:cNvGraphicFramePr>
          <p:nvPr>
            <p:extLst>
              <p:ext uri="{D42A27DB-BD31-4B8C-83A1-F6EECF244321}">
                <p14:modId xmlns:p14="http://schemas.microsoft.com/office/powerpoint/2010/main" val="2282545815"/>
              </p:ext>
            </p:extLst>
          </p:nvPr>
        </p:nvGraphicFramePr>
        <p:xfrm>
          <a:off x="2627784" y="1700808"/>
          <a:ext cx="504825" cy="449263"/>
        </p:xfrm>
        <a:graphic>
          <a:graphicData uri="http://schemas.openxmlformats.org/presentationml/2006/ole">
            <mc:AlternateContent xmlns:mc="http://schemas.openxmlformats.org/markup-compatibility/2006">
              <mc:Choice xmlns:v="urn:schemas-microsoft-com:vml" Requires="v">
                <p:oleObj spid="_x0000_s126020" name="公式" r:id="rId9" imgW="253890" imgH="228501" progId="Equation.3">
                  <p:embed/>
                </p:oleObj>
              </mc:Choice>
              <mc:Fallback>
                <p:oleObj name="公式" r:id="rId9" imgW="253890"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784" y="1700808"/>
                        <a:ext cx="50482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5"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64" name="Object 12"/>
          <p:cNvGraphicFramePr>
            <a:graphicFrameLocks noChangeAspect="1"/>
          </p:cNvGraphicFramePr>
          <p:nvPr>
            <p:extLst>
              <p:ext uri="{D42A27DB-BD31-4B8C-83A1-F6EECF244321}">
                <p14:modId xmlns:p14="http://schemas.microsoft.com/office/powerpoint/2010/main" val="2407445009"/>
              </p:ext>
            </p:extLst>
          </p:nvPr>
        </p:nvGraphicFramePr>
        <p:xfrm>
          <a:off x="3347864" y="1700808"/>
          <a:ext cx="503237" cy="466725"/>
        </p:xfrm>
        <a:graphic>
          <a:graphicData uri="http://schemas.openxmlformats.org/presentationml/2006/ole">
            <mc:AlternateContent xmlns:mc="http://schemas.openxmlformats.org/markup-compatibility/2006">
              <mc:Choice xmlns:v="urn:schemas-microsoft-com:vml" Requires="v">
                <p:oleObj spid="_x0000_s126021" name="公式" r:id="rId11" imgW="253890" imgH="241195" progId="Equation.3">
                  <p:embed/>
                </p:oleObj>
              </mc:Choice>
              <mc:Fallback>
                <p:oleObj name="公式" r:id="rId11" imgW="253890" imgH="241195"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864" y="1700808"/>
                        <a:ext cx="5032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68313" y="836613"/>
            <a:ext cx="8229600" cy="5318125"/>
          </a:xfrm>
        </p:spPr>
        <p:txBody>
          <a:bodyPr/>
          <a:lstStyle/>
          <a:p>
            <a:pPr>
              <a:lnSpc>
                <a:spcPct val="80000"/>
              </a:lnSpc>
              <a:buFontTx/>
              <a:buNone/>
            </a:pPr>
            <a:r>
              <a:rPr lang="en-US" altLang="zh-CN" sz="2400" b="1" dirty="0">
                <a:latin typeface="Times New Roman" pitchFamily="18" charset="0"/>
                <a:ea typeface="宋体" pitchFamily="2" charset="-122"/>
                <a:cs typeface="Times New Roman" pitchFamily="18" charset="0"/>
              </a:rPr>
              <a:t>Gauss-</a:t>
            </a:r>
            <a:r>
              <a:rPr lang="en-US" altLang="zh-CN" sz="2400" b="1" dirty="0" err="1">
                <a:latin typeface="Times New Roman" pitchFamily="18" charset="0"/>
                <a:ea typeface="宋体" pitchFamily="2" charset="-122"/>
                <a:cs typeface="Times New Roman" pitchFamily="18" charset="0"/>
              </a:rPr>
              <a:t>Serdel</a:t>
            </a:r>
            <a:r>
              <a:rPr lang="zh-CN" altLang="en-US" sz="2400" b="1" dirty="0">
                <a:latin typeface="Times New Roman" pitchFamily="18" charset="0"/>
                <a:ea typeface="宋体" pitchFamily="2" charset="-122"/>
                <a:cs typeface="Times New Roman" pitchFamily="18" charset="0"/>
              </a:rPr>
              <a:t>迭代法的</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函数文件</a:t>
            </a:r>
            <a:r>
              <a:rPr lang="en-US" altLang="zh-CN" sz="2400" b="1" dirty="0" err="1">
                <a:latin typeface="Times New Roman" pitchFamily="18" charset="0"/>
                <a:ea typeface="宋体" pitchFamily="2" charset="-122"/>
                <a:cs typeface="Times New Roman" pitchFamily="18" charset="0"/>
              </a:rPr>
              <a:t>gauseidel.m</a:t>
            </a:r>
            <a:r>
              <a:rPr lang="zh-CN" altLang="en-US" sz="2400" b="1" dirty="0">
                <a:latin typeface="Times New Roman" pitchFamily="18" charset="0"/>
                <a:ea typeface="宋体" pitchFamily="2" charset="-122"/>
                <a:cs typeface="Times New Roman" pitchFamily="18" charset="0"/>
              </a:rPr>
              <a:t>如下：</a:t>
            </a:r>
            <a:endParaRPr lang="zh-CN" altLang="pt-BR" sz="2400" b="1" dirty="0">
              <a:latin typeface="Times New Roman" pitchFamily="18" charset="0"/>
              <a:ea typeface="宋体" pitchFamily="2" charset="-122"/>
              <a:cs typeface="Times New Roman" pitchFamily="18" charset="0"/>
            </a:endParaRPr>
          </a:p>
          <a:p>
            <a:pPr marL="0" indent="0">
              <a:lnSpc>
                <a:spcPct val="80000"/>
              </a:lnSpc>
              <a:buNone/>
            </a:pPr>
            <a:r>
              <a:rPr lang="pt-BR" altLang="zh-CN" sz="1800" b="1" dirty="0">
                <a:latin typeface="Times New Roman" pitchFamily="18" charset="0"/>
                <a:ea typeface="宋体" pitchFamily="2" charset="-122"/>
                <a:cs typeface="Times New Roman" pitchFamily="18" charset="0"/>
              </a:rPr>
              <a:t>function [y,n]=gauseidel(A,b,x0,ep)</a:t>
            </a:r>
          </a:p>
          <a:p>
            <a:pPr marL="0" indent="0">
              <a:lnSpc>
                <a:spcPct val="80000"/>
              </a:lnSpc>
              <a:buNone/>
            </a:pPr>
            <a:r>
              <a:rPr lang="pt-BR" altLang="zh-CN" sz="1800" b="1" dirty="0">
                <a:latin typeface="Times New Roman" pitchFamily="18" charset="0"/>
                <a:ea typeface="宋体" pitchFamily="2" charset="-122"/>
                <a:cs typeface="Times New Roman" pitchFamily="18" charset="0"/>
              </a:rPr>
              <a:t>if nargin==3</a:t>
            </a:r>
          </a:p>
          <a:p>
            <a:pPr marL="0" indent="0">
              <a:lnSpc>
                <a:spcPct val="80000"/>
              </a:lnSpc>
              <a:buNone/>
            </a:pPr>
            <a:r>
              <a:rPr lang="pt-BR" altLang="zh-CN" sz="1800" b="1" dirty="0">
                <a:latin typeface="Times New Roman" pitchFamily="18" charset="0"/>
                <a:ea typeface="宋体" pitchFamily="2" charset="-122"/>
                <a:cs typeface="Times New Roman" pitchFamily="18" charset="0"/>
              </a:rPr>
              <a:t>    ep=1.0e-6;</a:t>
            </a:r>
          </a:p>
          <a:p>
            <a:pPr marL="0" indent="0">
              <a:lnSpc>
                <a:spcPct val="80000"/>
              </a:lnSpc>
              <a:buNone/>
            </a:pPr>
            <a:r>
              <a:rPr lang="pt-BR" altLang="zh-CN" sz="1800" b="1" dirty="0">
                <a:latin typeface="Times New Roman" pitchFamily="18" charset="0"/>
                <a:ea typeface="宋体" pitchFamily="2" charset="-122"/>
                <a:cs typeface="Times New Roman" pitchFamily="18" charset="0"/>
              </a:rPr>
              <a:t>elseif nargin&lt;3</a:t>
            </a:r>
          </a:p>
          <a:p>
            <a:pPr marL="0" indent="0">
              <a:lnSpc>
                <a:spcPct val="80000"/>
              </a:lnSpc>
              <a:buNone/>
            </a:pPr>
            <a:r>
              <a:rPr lang="pt-BR" altLang="zh-CN" sz="1800" b="1" dirty="0">
                <a:latin typeface="Times New Roman" pitchFamily="18" charset="0"/>
                <a:ea typeface="宋体" pitchFamily="2" charset="-122"/>
                <a:cs typeface="Times New Roman" pitchFamily="18" charset="0"/>
              </a:rPr>
              <a:t>    error</a:t>
            </a:r>
          </a:p>
          <a:p>
            <a:pPr marL="0" indent="0">
              <a:lnSpc>
                <a:spcPct val="80000"/>
              </a:lnSpc>
              <a:buNone/>
            </a:pPr>
            <a:r>
              <a:rPr lang="pt-BR" altLang="zh-CN" sz="1800" b="1" dirty="0">
                <a:latin typeface="Times New Roman" pitchFamily="18" charset="0"/>
                <a:ea typeface="宋体" pitchFamily="2" charset="-122"/>
                <a:cs typeface="Times New Roman" pitchFamily="18" charset="0"/>
              </a:rPr>
              <a:t>    return</a:t>
            </a:r>
          </a:p>
          <a:p>
            <a:pPr marL="0" indent="0">
              <a:lnSpc>
                <a:spcPct val="80000"/>
              </a:lnSpc>
              <a:buNone/>
            </a:pPr>
            <a:r>
              <a:rPr lang="pt-BR" altLang="zh-CN" sz="1800" b="1" dirty="0">
                <a:latin typeface="Times New Roman" pitchFamily="18" charset="0"/>
                <a:ea typeface="宋体" pitchFamily="2" charset="-122"/>
                <a:cs typeface="Times New Roman" pitchFamily="18" charset="0"/>
              </a:rPr>
              <a:t>end      </a:t>
            </a:r>
          </a:p>
          <a:p>
            <a:pPr marL="0" indent="0">
              <a:lnSpc>
                <a:spcPct val="80000"/>
              </a:lnSpc>
              <a:buNone/>
            </a:pPr>
            <a:r>
              <a:rPr lang="pt-BR" altLang="zh-CN" sz="1800" b="1" dirty="0">
                <a:latin typeface="Times New Roman" pitchFamily="18" charset="0"/>
                <a:ea typeface="宋体" pitchFamily="2" charset="-122"/>
                <a:cs typeface="Times New Roman" pitchFamily="18" charset="0"/>
              </a:rPr>
              <a:t>D=diag(diag(A));    	%</a:t>
            </a:r>
            <a:r>
              <a:rPr lang="zh-CN" altLang="pt-BR" sz="1800" b="1" dirty="0">
                <a:latin typeface="Times New Roman" pitchFamily="18" charset="0"/>
                <a:ea typeface="宋体" pitchFamily="2" charset="-122"/>
                <a:cs typeface="Times New Roman" pitchFamily="18" charset="0"/>
              </a:rPr>
              <a:t>求</a:t>
            </a:r>
            <a:r>
              <a:rPr lang="pt-BR" altLang="zh-CN" sz="1800" b="1" dirty="0">
                <a:latin typeface="Times New Roman" pitchFamily="18" charset="0"/>
                <a:ea typeface="宋体" pitchFamily="2" charset="-122"/>
                <a:cs typeface="Times New Roman" pitchFamily="18" charset="0"/>
              </a:rPr>
              <a:t>A</a:t>
            </a:r>
            <a:r>
              <a:rPr lang="zh-CN" altLang="pt-BR" sz="1800" b="1" dirty="0">
                <a:latin typeface="Times New Roman" pitchFamily="18" charset="0"/>
                <a:ea typeface="宋体" pitchFamily="2" charset="-122"/>
                <a:cs typeface="Times New Roman" pitchFamily="18" charset="0"/>
              </a:rPr>
              <a:t>的对角矩阵</a:t>
            </a:r>
          </a:p>
          <a:p>
            <a:pPr marL="0" indent="0">
              <a:lnSpc>
                <a:spcPct val="80000"/>
              </a:lnSpc>
              <a:buNone/>
            </a:pPr>
            <a:r>
              <a:rPr lang="pt-BR" altLang="zh-CN" sz="1800" b="1" dirty="0">
                <a:latin typeface="Times New Roman" pitchFamily="18" charset="0"/>
                <a:ea typeface="宋体" pitchFamily="2" charset="-122"/>
                <a:cs typeface="Times New Roman" pitchFamily="18" charset="0"/>
              </a:rPr>
              <a:t>L=-tril(A,-1);      	%</a:t>
            </a:r>
            <a:r>
              <a:rPr lang="zh-CN" altLang="pt-BR" sz="1800" b="1" dirty="0">
                <a:latin typeface="Times New Roman" pitchFamily="18" charset="0"/>
                <a:ea typeface="宋体" pitchFamily="2" charset="-122"/>
                <a:cs typeface="Times New Roman" pitchFamily="18" charset="0"/>
              </a:rPr>
              <a:t>求</a:t>
            </a:r>
            <a:r>
              <a:rPr lang="pt-BR" altLang="zh-CN" sz="1800" b="1" dirty="0">
                <a:latin typeface="Times New Roman" pitchFamily="18" charset="0"/>
                <a:ea typeface="宋体" pitchFamily="2" charset="-122"/>
                <a:cs typeface="Times New Roman" pitchFamily="18" charset="0"/>
              </a:rPr>
              <a:t>A</a:t>
            </a:r>
            <a:r>
              <a:rPr lang="zh-CN" altLang="pt-BR" sz="1800" b="1" dirty="0">
                <a:latin typeface="Times New Roman" pitchFamily="18" charset="0"/>
                <a:ea typeface="宋体" pitchFamily="2" charset="-122"/>
                <a:cs typeface="Times New Roman" pitchFamily="18" charset="0"/>
              </a:rPr>
              <a:t>的下三角阵</a:t>
            </a:r>
          </a:p>
          <a:p>
            <a:pPr marL="0" indent="0">
              <a:lnSpc>
                <a:spcPct val="80000"/>
              </a:lnSpc>
              <a:buNone/>
            </a:pPr>
            <a:r>
              <a:rPr lang="pt-BR" altLang="zh-CN" sz="1800" b="1" dirty="0">
                <a:latin typeface="Times New Roman" pitchFamily="18" charset="0"/>
                <a:ea typeface="宋体" pitchFamily="2" charset="-122"/>
                <a:cs typeface="Times New Roman" pitchFamily="18" charset="0"/>
              </a:rPr>
              <a:t>U=-triu(A,1);       	%</a:t>
            </a:r>
            <a:r>
              <a:rPr lang="zh-CN" altLang="pt-BR" sz="1800" b="1" dirty="0">
                <a:latin typeface="Times New Roman" pitchFamily="18" charset="0"/>
                <a:ea typeface="宋体" pitchFamily="2" charset="-122"/>
                <a:cs typeface="Times New Roman" pitchFamily="18" charset="0"/>
              </a:rPr>
              <a:t>求</a:t>
            </a:r>
            <a:r>
              <a:rPr lang="pt-BR" altLang="zh-CN" sz="1800" b="1" dirty="0">
                <a:latin typeface="Times New Roman" pitchFamily="18" charset="0"/>
                <a:ea typeface="宋体" pitchFamily="2" charset="-122"/>
                <a:cs typeface="Times New Roman" pitchFamily="18" charset="0"/>
              </a:rPr>
              <a:t>A</a:t>
            </a:r>
            <a:r>
              <a:rPr lang="zh-CN" altLang="pt-BR" sz="1800" b="1" dirty="0">
                <a:latin typeface="Times New Roman" pitchFamily="18" charset="0"/>
                <a:ea typeface="宋体" pitchFamily="2" charset="-122"/>
                <a:cs typeface="Times New Roman" pitchFamily="18" charset="0"/>
              </a:rPr>
              <a:t>的上三角阵</a:t>
            </a:r>
          </a:p>
          <a:p>
            <a:pPr marL="0" indent="0">
              <a:lnSpc>
                <a:spcPct val="80000"/>
              </a:lnSpc>
              <a:buNone/>
            </a:pPr>
            <a:r>
              <a:rPr lang="pt-BR" altLang="zh-CN" sz="1800" b="1" dirty="0">
                <a:latin typeface="Times New Roman" pitchFamily="18" charset="0"/>
                <a:ea typeface="宋体" pitchFamily="2" charset="-122"/>
                <a:cs typeface="Times New Roman" pitchFamily="18" charset="0"/>
              </a:rPr>
              <a:t>G=(D-L)\U;</a:t>
            </a:r>
          </a:p>
          <a:p>
            <a:pPr marL="0" indent="0">
              <a:lnSpc>
                <a:spcPct val="80000"/>
              </a:lnSpc>
              <a:buNone/>
            </a:pPr>
            <a:r>
              <a:rPr lang="pt-BR" altLang="zh-CN" sz="1800" b="1" dirty="0">
                <a:latin typeface="Times New Roman" pitchFamily="18" charset="0"/>
                <a:ea typeface="宋体" pitchFamily="2" charset="-122"/>
                <a:cs typeface="Times New Roman" pitchFamily="18" charset="0"/>
              </a:rPr>
              <a:t>f=(D-L)\b;</a:t>
            </a:r>
          </a:p>
          <a:p>
            <a:pPr marL="0" indent="0">
              <a:lnSpc>
                <a:spcPct val="80000"/>
              </a:lnSpc>
              <a:buNone/>
            </a:pPr>
            <a:r>
              <a:rPr lang="pt-BR" altLang="zh-CN" sz="1800" b="1" dirty="0">
                <a:latin typeface="Times New Roman" pitchFamily="18" charset="0"/>
                <a:ea typeface="宋体" pitchFamily="2" charset="-122"/>
                <a:cs typeface="Times New Roman" pitchFamily="18" charset="0"/>
              </a:rPr>
              <a:t>y=G*x0+f;</a:t>
            </a:r>
          </a:p>
          <a:p>
            <a:pPr marL="0" indent="0">
              <a:lnSpc>
                <a:spcPct val="80000"/>
              </a:lnSpc>
              <a:buNone/>
            </a:pPr>
            <a:r>
              <a:rPr lang="pt-BR" altLang="zh-CN" sz="1800" b="1" dirty="0">
                <a:latin typeface="Times New Roman" pitchFamily="18" charset="0"/>
                <a:ea typeface="宋体" pitchFamily="2" charset="-122"/>
                <a:cs typeface="Times New Roman" pitchFamily="18" charset="0"/>
              </a:rPr>
              <a:t>n=1;                  %</a:t>
            </a:r>
            <a:r>
              <a:rPr lang="zh-CN" altLang="pt-BR" sz="1800" b="1" dirty="0">
                <a:latin typeface="Times New Roman" pitchFamily="18" charset="0"/>
                <a:ea typeface="宋体" pitchFamily="2" charset="-122"/>
                <a:cs typeface="Times New Roman" pitchFamily="18" charset="0"/>
              </a:rPr>
              <a:t>迭代次数</a:t>
            </a:r>
          </a:p>
          <a:p>
            <a:pPr marL="0" indent="0">
              <a:lnSpc>
                <a:spcPct val="80000"/>
              </a:lnSpc>
              <a:buNone/>
            </a:pPr>
            <a:r>
              <a:rPr lang="pt-BR" altLang="zh-CN" sz="1800" b="1" dirty="0">
                <a:latin typeface="Times New Roman" pitchFamily="18" charset="0"/>
                <a:ea typeface="宋体" pitchFamily="2" charset="-122"/>
                <a:cs typeface="Times New Roman" pitchFamily="18" charset="0"/>
              </a:rPr>
              <a:t>while norm(y-x0)&gt;=ep</a:t>
            </a:r>
          </a:p>
          <a:p>
            <a:pPr marL="0" indent="0">
              <a:lnSpc>
                <a:spcPct val="80000"/>
              </a:lnSpc>
              <a:buNone/>
            </a:pPr>
            <a:r>
              <a:rPr lang="pt-BR" altLang="zh-CN" sz="1800" b="1" dirty="0">
                <a:latin typeface="Times New Roman" pitchFamily="18" charset="0"/>
                <a:ea typeface="宋体" pitchFamily="2" charset="-122"/>
                <a:cs typeface="Times New Roman" pitchFamily="18" charset="0"/>
              </a:rPr>
              <a:t>    x0=y;</a:t>
            </a:r>
          </a:p>
          <a:p>
            <a:pPr marL="0" indent="0">
              <a:lnSpc>
                <a:spcPct val="80000"/>
              </a:lnSpc>
              <a:buNone/>
            </a:pPr>
            <a:r>
              <a:rPr lang="pt-BR" altLang="zh-CN" sz="1800" b="1" dirty="0">
                <a:latin typeface="Times New Roman" pitchFamily="18" charset="0"/>
                <a:ea typeface="宋体" pitchFamily="2" charset="-122"/>
                <a:cs typeface="Times New Roman" pitchFamily="18" charset="0"/>
              </a:rPr>
              <a:t>    y=G*x0+f;</a:t>
            </a:r>
          </a:p>
          <a:p>
            <a:pPr marL="0" indent="0">
              <a:lnSpc>
                <a:spcPct val="80000"/>
              </a:lnSpc>
              <a:buNone/>
            </a:pPr>
            <a:r>
              <a:rPr lang="pt-BR" altLang="zh-CN" sz="1800" b="1" dirty="0">
                <a:latin typeface="Times New Roman" pitchFamily="18" charset="0"/>
                <a:ea typeface="宋体" pitchFamily="2" charset="-122"/>
                <a:cs typeface="Times New Roman" pitchFamily="18" charset="0"/>
              </a:rPr>
              <a:t>    n=n+1;</a:t>
            </a:r>
          </a:p>
          <a:p>
            <a:pPr marL="0" indent="0">
              <a:lnSpc>
                <a:spcPct val="80000"/>
              </a:lnSpc>
              <a:buNone/>
            </a:pPr>
            <a:r>
              <a:rPr lang="pt-BR" altLang="zh-CN" sz="1800" b="1" dirty="0">
                <a:latin typeface="Times New Roman" pitchFamily="18" charset="0"/>
                <a:ea typeface="宋体" pitchFamily="2" charset="-122"/>
                <a:cs typeface="Times New Roman" pitchFamily="18" charset="0"/>
              </a:rPr>
              <a:t>end</a:t>
            </a:r>
            <a:endParaRPr lang="zh-CN" altLang="en-US" sz="1800" b="1" dirty="0">
              <a:latin typeface="Times New Roman" pitchFamily="18" charset="0"/>
              <a:ea typeface="宋体" pitchFamily="2" charset="-122"/>
              <a:cs typeface="Times New Roman" pitchFamily="18" charset="0"/>
            </a:endParaRPr>
          </a:p>
        </p:txBody>
      </p:sp>
      <p:sp>
        <p:nvSpPr>
          <p:cNvPr id="12698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a:xfrm>
            <a:off x="323850" y="836613"/>
            <a:ext cx="8362950" cy="5289550"/>
          </a:xfrm>
        </p:spPr>
        <p:txBody>
          <a:bodyPr/>
          <a:lstStyle/>
          <a:p>
            <a:pPr>
              <a:lnSpc>
                <a:spcPct val="80000"/>
              </a:lnSpc>
              <a:buFontTx/>
              <a:buNone/>
            </a:pPr>
            <a:r>
              <a:rPr lang="zh-CN" altLang="en-US" sz="2400" b="1" dirty="0">
                <a:latin typeface="Times New Roman" pitchFamily="18" charset="0"/>
                <a:ea typeface="宋体" pitchFamily="2" charset="-122"/>
                <a:cs typeface="Times New Roman" pitchFamily="18" charset="0"/>
              </a:rPr>
              <a:t>例</a:t>
            </a:r>
            <a:r>
              <a:rPr lang="en-US" altLang="zh-CN" sz="2400" b="1" dirty="0">
                <a:latin typeface="Times New Roman" pitchFamily="18" charset="0"/>
                <a:ea typeface="宋体" pitchFamily="2" charset="-122"/>
                <a:cs typeface="Times New Roman" pitchFamily="18" charset="0"/>
              </a:rPr>
              <a:t>8-</a:t>
            </a:r>
            <a:r>
              <a:rPr lang="es-ES" altLang="zh-CN" sz="2400" b="1" dirty="0">
                <a:latin typeface="Times New Roman" pitchFamily="18" charset="0"/>
                <a:ea typeface="宋体" pitchFamily="2" charset="-122"/>
                <a:cs typeface="Times New Roman" pitchFamily="18" charset="0"/>
              </a:rPr>
              <a:t>6  </a:t>
            </a:r>
            <a:r>
              <a:rPr lang="zh-CN" altLang="es-ES" sz="2400" b="1" dirty="0">
                <a:latin typeface="Times New Roman" pitchFamily="18" charset="0"/>
                <a:ea typeface="宋体" pitchFamily="2" charset="-122"/>
                <a:cs typeface="Times New Roman" pitchFamily="18" charset="0"/>
              </a:rPr>
              <a:t>用</a:t>
            </a:r>
            <a:r>
              <a:rPr lang="es-ES" altLang="zh-CN" sz="2400" b="1" dirty="0">
                <a:latin typeface="Times New Roman" pitchFamily="18" charset="0"/>
                <a:ea typeface="宋体" pitchFamily="2" charset="-122"/>
                <a:cs typeface="Times New Roman" pitchFamily="18" charset="0"/>
              </a:rPr>
              <a:t>Gauss-Serdel</a:t>
            </a:r>
            <a:r>
              <a:rPr lang="zh-CN" altLang="es-ES" sz="2400" b="1" dirty="0">
                <a:latin typeface="Times New Roman" pitchFamily="18" charset="0"/>
                <a:ea typeface="宋体" pitchFamily="2" charset="-122"/>
                <a:cs typeface="Times New Roman" pitchFamily="18" charset="0"/>
              </a:rPr>
              <a:t>迭代法求解例</a:t>
            </a:r>
            <a:r>
              <a:rPr lang="en-US" altLang="zh-CN" sz="2400" b="1" dirty="0">
                <a:latin typeface="Times New Roman" pitchFamily="18" charset="0"/>
                <a:ea typeface="宋体" pitchFamily="2" charset="-122"/>
                <a:cs typeface="Times New Roman" pitchFamily="18" charset="0"/>
              </a:rPr>
              <a:t>8-5</a:t>
            </a:r>
            <a:r>
              <a:rPr lang="zh-CN" altLang="en-US" sz="2400" b="1" dirty="0">
                <a:latin typeface="Times New Roman" pitchFamily="18" charset="0"/>
                <a:ea typeface="宋体" pitchFamily="2" charset="-122"/>
                <a:cs typeface="Times New Roman" pitchFamily="18" charset="0"/>
              </a:rPr>
              <a:t>中的线性方程组。</a:t>
            </a:r>
          </a:p>
          <a:p>
            <a:pPr marL="0" indent="0">
              <a:lnSpc>
                <a:spcPct val="80000"/>
              </a:lnSpc>
              <a:buNone/>
            </a:pPr>
            <a:r>
              <a:rPr lang="zh-CN" altLang="en-US" sz="2400" b="1" dirty="0">
                <a:latin typeface="Times New Roman" pitchFamily="18" charset="0"/>
                <a:ea typeface="宋体" pitchFamily="2" charset="-122"/>
                <a:cs typeface="Times New Roman" pitchFamily="18" charset="0"/>
              </a:rPr>
              <a:t>在程序中调用函数文件</a:t>
            </a:r>
            <a:r>
              <a:rPr lang="en-US" altLang="zh-CN" sz="2400" b="1" dirty="0" err="1">
                <a:latin typeface="Times New Roman" pitchFamily="18" charset="0"/>
                <a:ea typeface="宋体" pitchFamily="2" charset="-122"/>
                <a:cs typeface="Times New Roman" pitchFamily="18" charset="0"/>
              </a:rPr>
              <a:t>gauseidel.m</a:t>
            </a:r>
            <a:r>
              <a:rPr lang="zh-CN" altLang="en-US" sz="2400" b="1" dirty="0">
                <a:latin typeface="Times New Roman" pitchFamily="18" charset="0"/>
                <a:ea typeface="宋体" pitchFamily="2" charset="-122"/>
                <a:cs typeface="Times New Roman" pitchFamily="18" charset="0"/>
              </a:rPr>
              <a:t>，程序如下：</a:t>
            </a:r>
            <a:endParaRPr lang="zh-CN" altLang="pt-BR" sz="2400" b="1" dirty="0">
              <a:latin typeface="Times New Roman" pitchFamily="18" charset="0"/>
              <a:ea typeface="宋体" pitchFamily="2" charset="-122"/>
              <a:cs typeface="Times New Roman" pitchFamily="18" charset="0"/>
            </a:endParaRPr>
          </a:p>
          <a:p>
            <a:pPr marL="0" indent="0">
              <a:lnSpc>
                <a:spcPct val="80000"/>
              </a:lnSpc>
              <a:buNone/>
            </a:pPr>
            <a:r>
              <a:rPr lang="pt-BR" altLang="zh-CN" sz="2400" b="1" dirty="0">
                <a:latin typeface="Times New Roman" pitchFamily="18" charset="0"/>
                <a:ea typeface="宋体" pitchFamily="2" charset="-122"/>
                <a:cs typeface="Times New Roman" pitchFamily="18" charset="0"/>
              </a:rPr>
              <a:t>A=[10,-1,0;-1,10,-2;0,-2,10];</a:t>
            </a:r>
          </a:p>
          <a:p>
            <a:pPr marL="0" indent="0">
              <a:lnSpc>
                <a:spcPct val="80000"/>
              </a:lnSpc>
              <a:buNone/>
            </a:pPr>
            <a:r>
              <a:rPr lang="pt-BR" altLang="zh-CN" sz="2400" b="1" dirty="0">
                <a:latin typeface="Times New Roman" pitchFamily="18" charset="0"/>
                <a:ea typeface="宋体" pitchFamily="2" charset="-122"/>
                <a:cs typeface="Times New Roman" pitchFamily="18" charset="0"/>
              </a:rPr>
              <a:t>b=[9,7,6]';</a:t>
            </a:r>
          </a:p>
          <a:p>
            <a:pPr marL="0" indent="0">
              <a:lnSpc>
                <a:spcPct val="80000"/>
              </a:lnSpc>
              <a:buNone/>
            </a:pPr>
            <a:r>
              <a:rPr lang="pt-BR" altLang="zh-CN" sz="2400" b="1" dirty="0">
                <a:latin typeface="Times New Roman" pitchFamily="18" charset="0"/>
                <a:ea typeface="宋体" pitchFamily="2" charset="-122"/>
                <a:cs typeface="Times New Roman" pitchFamily="18" charset="0"/>
              </a:rPr>
              <a:t>[x,n]=gauseidel(A,b,[0,0,0]',1.0e-6)</a:t>
            </a:r>
          </a:p>
          <a:p>
            <a:pPr marL="0" indent="0">
              <a:lnSpc>
                <a:spcPct val="80000"/>
              </a:lnSpc>
              <a:buNone/>
            </a:pPr>
            <a:r>
              <a:rPr lang="zh-CN" altLang="pt-BR" sz="2400" b="1" dirty="0">
                <a:latin typeface="Times New Roman" pitchFamily="18" charset="0"/>
                <a:ea typeface="宋体" pitchFamily="2" charset="-122"/>
                <a:cs typeface="Times New Roman" pitchFamily="18" charset="0"/>
              </a:rPr>
              <a:t>程序运行结果为：</a:t>
            </a:r>
          </a:p>
          <a:p>
            <a:pPr marL="0" indent="0">
              <a:lnSpc>
                <a:spcPct val="80000"/>
              </a:lnSpc>
              <a:buNone/>
            </a:pPr>
            <a:r>
              <a:rPr lang="pt-BR" altLang="zh-CN" sz="2400" b="1" dirty="0">
                <a:latin typeface="Times New Roman" pitchFamily="18" charset="0"/>
                <a:ea typeface="宋体" pitchFamily="2" charset="-122"/>
                <a:cs typeface="Times New Roman" pitchFamily="18" charset="0"/>
              </a:rPr>
              <a:t>x =</a:t>
            </a:r>
          </a:p>
          <a:p>
            <a:pPr marL="0" indent="0">
              <a:lnSpc>
                <a:spcPct val="80000"/>
              </a:lnSpc>
              <a:buNone/>
            </a:pPr>
            <a:r>
              <a:rPr lang="pt-BR" altLang="zh-CN" sz="2400" b="1" dirty="0">
                <a:latin typeface="Times New Roman" pitchFamily="18" charset="0"/>
                <a:ea typeface="宋体" pitchFamily="2" charset="-122"/>
                <a:cs typeface="Times New Roman" pitchFamily="18" charset="0"/>
              </a:rPr>
              <a:t>    0.9958</a:t>
            </a:r>
          </a:p>
          <a:p>
            <a:pPr marL="0" indent="0">
              <a:lnSpc>
                <a:spcPct val="80000"/>
              </a:lnSpc>
              <a:buNone/>
            </a:pPr>
            <a:r>
              <a:rPr lang="pt-BR" altLang="zh-CN" sz="2400" b="1" dirty="0">
                <a:latin typeface="Times New Roman" pitchFamily="18" charset="0"/>
                <a:ea typeface="宋体" pitchFamily="2" charset="-122"/>
                <a:cs typeface="Times New Roman" pitchFamily="18" charset="0"/>
              </a:rPr>
              <a:t>    0.9579</a:t>
            </a:r>
          </a:p>
          <a:p>
            <a:pPr marL="0" indent="0">
              <a:lnSpc>
                <a:spcPct val="80000"/>
              </a:lnSpc>
              <a:buNone/>
            </a:pPr>
            <a:r>
              <a:rPr lang="pt-BR" altLang="zh-CN" sz="2400" b="1" dirty="0">
                <a:latin typeface="Times New Roman" pitchFamily="18" charset="0"/>
                <a:ea typeface="宋体" pitchFamily="2" charset="-122"/>
                <a:cs typeface="Times New Roman" pitchFamily="18" charset="0"/>
              </a:rPr>
              <a:t>    0.7916</a:t>
            </a:r>
          </a:p>
          <a:p>
            <a:pPr marL="0" indent="0">
              <a:lnSpc>
                <a:spcPct val="80000"/>
              </a:lnSpc>
              <a:buNone/>
            </a:pPr>
            <a:r>
              <a:rPr lang="pt-BR" altLang="zh-CN" sz="2400" b="1" dirty="0">
                <a:latin typeface="Times New Roman" pitchFamily="18" charset="0"/>
                <a:ea typeface="宋体" pitchFamily="2" charset="-122"/>
                <a:cs typeface="Times New Roman" pitchFamily="18" charset="0"/>
              </a:rPr>
              <a:t>n =</a:t>
            </a:r>
          </a:p>
          <a:p>
            <a:pPr marL="0" indent="0">
              <a:lnSpc>
                <a:spcPct val="80000"/>
              </a:lnSpc>
              <a:buNone/>
            </a:pPr>
            <a:r>
              <a:rPr lang="pt-BR" altLang="zh-CN" sz="2400" b="1" dirty="0">
                <a:latin typeface="Times New Roman" pitchFamily="18" charset="0"/>
                <a:ea typeface="宋体" pitchFamily="2" charset="-122"/>
                <a:cs typeface="Times New Roman" pitchFamily="18" charset="0"/>
              </a:rPr>
              <a:t>     7</a:t>
            </a:r>
            <a:endParaRPr lang="en-US" altLang="zh-CN" sz="2400" b="1" dirty="0">
              <a:latin typeface="Times New Roman" pitchFamily="18" charset="0"/>
              <a:ea typeface="宋体" pitchFamily="2" charset="-122"/>
              <a:cs typeface="Times New Roman" pitchFamily="18" charset="0"/>
            </a:endParaRPr>
          </a:p>
          <a:p>
            <a:pPr marL="0" indent="0">
              <a:lnSpc>
                <a:spcPct val="80000"/>
              </a:lnSpc>
              <a:buNone/>
            </a:pPr>
            <a:r>
              <a:rPr lang="zh-CN" altLang="en-US" sz="2400" b="1" dirty="0">
                <a:latin typeface="Times New Roman" pitchFamily="18" charset="0"/>
                <a:ea typeface="宋体" pitchFamily="2" charset="-122"/>
                <a:cs typeface="Times New Roman" pitchFamily="18" charset="0"/>
              </a:rPr>
              <a:t>由此可见，一般情况下</a:t>
            </a:r>
            <a:r>
              <a:rPr lang="en-US" altLang="zh-CN" sz="2400" b="1" dirty="0">
                <a:latin typeface="Times New Roman" pitchFamily="18" charset="0"/>
                <a:ea typeface="宋体" pitchFamily="2" charset="-122"/>
                <a:cs typeface="Times New Roman" pitchFamily="18" charset="0"/>
              </a:rPr>
              <a:t>Gauss-</a:t>
            </a:r>
            <a:r>
              <a:rPr lang="en-US" altLang="zh-CN" sz="2400" b="1" dirty="0" err="1">
                <a:latin typeface="Times New Roman" pitchFamily="18" charset="0"/>
                <a:ea typeface="宋体" pitchFamily="2" charset="-122"/>
                <a:cs typeface="Times New Roman" pitchFamily="18" charset="0"/>
              </a:rPr>
              <a:t>Serdel</a:t>
            </a:r>
            <a:r>
              <a:rPr lang="zh-CN" altLang="en-US" sz="2400" b="1" dirty="0">
                <a:latin typeface="Times New Roman" pitchFamily="18" charset="0"/>
                <a:ea typeface="宋体" pitchFamily="2" charset="-122"/>
                <a:cs typeface="Times New Roman" pitchFamily="18" charset="0"/>
              </a:rPr>
              <a:t>迭代比</a:t>
            </a:r>
            <a:r>
              <a:rPr lang="en-US" altLang="zh-CN" sz="2400" b="1" dirty="0">
                <a:latin typeface="Times New Roman" pitchFamily="18" charset="0"/>
                <a:ea typeface="宋体" pitchFamily="2" charset="-122"/>
                <a:cs typeface="Times New Roman" pitchFamily="18" charset="0"/>
              </a:rPr>
              <a:t>Jacobi</a:t>
            </a:r>
            <a:r>
              <a:rPr lang="zh-CN" altLang="en-US" sz="2400" b="1" dirty="0">
                <a:latin typeface="Times New Roman" pitchFamily="18" charset="0"/>
                <a:ea typeface="宋体" pitchFamily="2" charset="-122"/>
                <a:cs typeface="Times New Roman" pitchFamily="18" charset="0"/>
              </a:rPr>
              <a:t>迭代要收敛快一些。但这也不是绝对的，在某些情况下，</a:t>
            </a:r>
            <a:r>
              <a:rPr lang="en-US" altLang="zh-CN" sz="2400" b="1" dirty="0">
                <a:latin typeface="Times New Roman" pitchFamily="18" charset="0"/>
                <a:ea typeface="宋体" pitchFamily="2" charset="-122"/>
                <a:cs typeface="Times New Roman" pitchFamily="18" charset="0"/>
              </a:rPr>
              <a:t>Jacobi</a:t>
            </a:r>
            <a:r>
              <a:rPr lang="zh-CN" altLang="en-US" sz="2400" b="1" dirty="0">
                <a:latin typeface="Times New Roman" pitchFamily="18" charset="0"/>
                <a:ea typeface="宋体" pitchFamily="2" charset="-122"/>
                <a:cs typeface="Times New Roman" pitchFamily="18" charset="0"/>
              </a:rPr>
              <a:t>迭代收敛而</a:t>
            </a:r>
            <a:r>
              <a:rPr lang="en-US" altLang="zh-CN" sz="2400" b="1" dirty="0">
                <a:latin typeface="Times New Roman" pitchFamily="18" charset="0"/>
                <a:ea typeface="宋体" pitchFamily="2" charset="-122"/>
                <a:cs typeface="Times New Roman" pitchFamily="18" charset="0"/>
              </a:rPr>
              <a:t>Gauss-</a:t>
            </a:r>
            <a:r>
              <a:rPr lang="en-US" altLang="zh-CN" sz="2400" b="1" dirty="0" err="1">
                <a:latin typeface="Times New Roman" pitchFamily="18" charset="0"/>
                <a:ea typeface="宋体" pitchFamily="2" charset="-122"/>
                <a:cs typeface="Times New Roman" pitchFamily="18" charset="0"/>
              </a:rPr>
              <a:t>Serdel</a:t>
            </a:r>
            <a:r>
              <a:rPr lang="zh-CN" altLang="en-US" sz="2400" b="1" dirty="0">
                <a:latin typeface="Times New Roman" pitchFamily="18" charset="0"/>
                <a:ea typeface="宋体" pitchFamily="2" charset="-122"/>
                <a:cs typeface="Times New Roman" pitchFamily="18" charset="0"/>
              </a:rPr>
              <a:t>迭代却可能不收敛。</a:t>
            </a:r>
            <a:r>
              <a:rPr lang="en-US" altLang="zh-CN" sz="2400" b="1" dirty="0">
                <a:latin typeface="Times New Roman" pitchFamily="18" charset="0"/>
                <a:ea typeface="宋体" pitchFamily="2" charset="-122"/>
                <a:cs typeface="Times New Roman" pitchFamily="18" charset="0"/>
              </a:rPr>
              <a:t> </a:t>
            </a:r>
          </a:p>
        </p:txBody>
      </p:sp>
      <p:sp>
        <p:nvSpPr>
          <p:cNvPr id="12800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323850" y="836613"/>
            <a:ext cx="8569325" cy="5616575"/>
          </a:xfrm>
        </p:spPr>
        <p:txBody>
          <a:bodyPr/>
          <a:lstStyle/>
          <a:p>
            <a:pPr>
              <a:lnSpc>
                <a:spcPct val="80000"/>
              </a:lnSpc>
              <a:buFontTx/>
              <a:buNone/>
            </a:pPr>
            <a:r>
              <a:rPr lang="zh-CN" altLang="en-US" sz="2400" b="1" dirty="0">
                <a:latin typeface="Times New Roman" pitchFamily="18" charset="0"/>
                <a:ea typeface="宋体" pitchFamily="2" charset="-122"/>
                <a:cs typeface="Times New Roman" pitchFamily="18" charset="0"/>
              </a:rPr>
              <a:t>例</a:t>
            </a:r>
            <a:r>
              <a:rPr lang="en-US" altLang="zh-CN" sz="2400" b="1" dirty="0">
                <a:latin typeface="Times New Roman" pitchFamily="18" charset="0"/>
                <a:ea typeface="宋体" pitchFamily="2" charset="-122"/>
                <a:cs typeface="Times New Roman" pitchFamily="18" charset="0"/>
              </a:rPr>
              <a:t>8-7  </a:t>
            </a:r>
            <a:r>
              <a:rPr lang="zh-CN" altLang="en-US" sz="2400" b="1" dirty="0">
                <a:latin typeface="Times New Roman" pitchFamily="18" charset="0"/>
                <a:ea typeface="宋体" pitchFamily="2" charset="-122"/>
                <a:cs typeface="Times New Roman" pitchFamily="18" charset="0"/>
              </a:rPr>
              <a:t>分别用</a:t>
            </a:r>
            <a:r>
              <a:rPr lang="en-US" altLang="zh-CN" sz="2400" b="1" dirty="0">
                <a:latin typeface="Times New Roman" pitchFamily="18" charset="0"/>
                <a:ea typeface="宋体" pitchFamily="2" charset="-122"/>
                <a:cs typeface="Times New Roman" pitchFamily="18" charset="0"/>
              </a:rPr>
              <a:t>Jacobi</a:t>
            </a:r>
            <a:r>
              <a:rPr lang="zh-CN" altLang="en-US" sz="2400" b="1" dirty="0">
                <a:latin typeface="Times New Roman" pitchFamily="18" charset="0"/>
                <a:ea typeface="宋体" pitchFamily="2" charset="-122"/>
                <a:cs typeface="Times New Roman" pitchFamily="18" charset="0"/>
              </a:rPr>
              <a:t>迭代和</a:t>
            </a:r>
            <a:r>
              <a:rPr lang="en-US" altLang="zh-CN" sz="2400" b="1" dirty="0">
                <a:latin typeface="Times New Roman" pitchFamily="18" charset="0"/>
                <a:ea typeface="宋体" pitchFamily="2" charset="-122"/>
                <a:cs typeface="Times New Roman" pitchFamily="18" charset="0"/>
              </a:rPr>
              <a:t>Gauss-</a:t>
            </a:r>
            <a:r>
              <a:rPr lang="en-US" altLang="zh-CN" sz="2400" b="1" dirty="0" err="1">
                <a:latin typeface="Times New Roman" pitchFamily="18" charset="0"/>
                <a:ea typeface="宋体" pitchFamily="2" charset="-122"/>
                <a:cs typeface="Times New Roman" pitchFamily="18" charset="0"/>
              </a:rPr>
              <a:t>Serdel</a:t>
            </a:r>
            <a:r>
              <a:rPr lang="zh-CN" altLang="en-US" sz="2400" b="1" dirty="0">
                <a:latin typeface="Times New Roman" pitchFamily="18" charset="0"/>
                <a:ea typeface="宋体" pitchFamily="2" charset="-122"/>
                <a:cs typeface="Times New Roman" pitchFamily="18" charset="0"/>
              </a:rPr>
              <a:t>迭代法求解下列线性方程组，看是否收敛。</a:t>
            </a: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pt-BR" altLang="zh-CN" sz="1600" b="1" dirty="0" smtClean="0">
                <a:latin typeface="Times New Roman" pitchFamily="18" charset="0"/>
                <a:ea typeface="宋体" pitchFamily="2" charset="-122"/>
                <a:cs typeface="Times New Roman" pitchFamily="18" charset="0"/>
              </a:rPr>
              <a:t>&gt;&gt; </a:t>
            </a:r>
            <a:r>
              <a:rPr lang="pt-BR" altLang="zh-CN" sz="1600" b="1" dirty="0">
                <a:latin typeface="Times New Roman" pitchFamily="18" charset="0"/>
                <a:ea typeface="宋体" pitchFamily="2" charset="-122"/>
                <a:cs typeface="Times New Roman" pitchFamily="18" charset="0"/>
              </a:rPr>
              <a:t>a=[1,2,-2;1,1,1;2,2,1];</a:t>
            </a:r>
          </a:p>
          <a:p>
            <a:pPr marL="0" indent="0">
              <a:lnSpc>
                <a:spcPct val="80000"/>
              </a:lnSpc>
              <a:buNone/>
            </a:pPr>
            <a:r>
              <a:rPr lang="pt-BR" altLang="zh-CN" sz="1600" b="1" dirty="0">
                <a:latin typeface="Times New Roman" pitchFamily="18" charset="0"/>
                <a:ea typeface="宋体" pitchFamily="2" charset="-122"/>
                <a:cs typeface="Times New Roman" pitchFamily="18" charset="0"/>
              </a:rPr>
              <a:t>&gt;&gt; b=[9;7;6];</a:t>
            </a:r>
          </a:p>
          <a:p>
            <a:pPr marL="0" indent="0">
              <a:lnSpc>
                <a:spcPct val="80000"/>
              </a:lnSpc>
              <a:buNone/>
            </a:pPr>
            <a:r>
              <a:rPr lang="pt-BR" altLang="zh-CN" sz="1600" b="1" dirty="0">
                <a:latin typeface="Times New Roman" pitchFamily="18" charset="0"/>
                <a:ea typeface="宋体" pitchFamily="2" charset="-122"/>
                <a:cs typeface="Times New Roman" pitchFamily="18" charset="0"/>
              </a:rPr>
              <a:t>&gt;&gt; [x,n]=jacobi(a,b,[0;0;0])</a:t>
            </a:r>
          </a:p>
          <a:p>
            <a:pPr marL="0" indent="0">
              <a:lnSpc>
                <a:spcPct val="80000"/>
              </a:lnSpc>
              <a:buNone/>
            </a:pPr>
            <a:r>
              <a:rPr lang="pt-BR" altLang="zh-CN" sz="1600" b="1" dirty="0">
                <a:latin typeface="Times New Roman" pitchFamily="18" charset="0"/>
                <a:ea typeface="宋体" pitchFamily="2" charset="-122"/>
                <a:cs typeface="Times New Roman" pitchFamily="18" charset="0"/>
              </a:rPr>
              <a:t>x =</a:t>
            </a:r>
          </a:p>
          <a:p>
            <a:pPr marL="0" indent="0">
              <a:lnSpc>
                <a:spcPct val="80000"/>
              </a:lnSpc>
              <a:buNone/>
            </a:pPr>
            <a:r>
              <a:rPr lang="pt-BR" altLang="zh-CN" sz="1600" b="1" dirty="0">
                <a:latin typeface="Times New Roman" pitchFamily="18" charset="0"/>
                <a:ea typeface="宋体" pitchFamily="2" charset="-122"/>
                <a:cs typeface="Times New Roman" pitchFamily="18" charset="0"/>
              </a:rPr>
              <a:t>   -27</a:t>
            </a:r>
          </a:p>
          <a:p>
            <a:pPr marL="0" indent="0">
              <a:lnSpc>
                <a:spcPct val="80000"/>
              </a:lnSpc>
              <a:buNone/>
            </a:pPr>
            <a:r>
              <a:rPr lang="pt-BR" altLang="zh-CN" sz="1600" b="1" dirty="0">
                <a:latin typeface="Times New Roman" pitchFamily="18" charset="0"/>
                <a:ea typeface="宋体" pitchFamily="2" charset="-122"/>
                <a:cs typeface="Times New Roman" pitchFamily="18" charset="0"/>
              </a:rPr>
              <a:t>    26</a:t>
            </a:r>
          </a:p>
          <a:p>
            <a:pPr marL="0" indent="0">
              <a:lnSpc>
                <a:spcPct val="80000"/>
              </a:lnSpc>
              <a:buNone/>
            </a:pPr>
            <a:r>
              <a:rPr lang="pt-BR" altLang="zh-CN" sz="1600" b="1" dirty="0">
                <a:latin typeface="Times New Roman" pitchFamily="18" charset="0"/>
                <a:ea typeface="宋体" pitchFamily="2" charset="-122"/>
                <a:cs typeface="Times New Roman" pitchFamily="18" charset="0"/>
              </a:rPr>
              <a:t>     8</a:t>
            </a:r>
          </a:p>
          <a:p>
            <a:pPr marL="0" indent="0">
              <a:lnSpc>
                <a:spcPct val="80000"/>
              </a:lnSpc>
              <a:buNone/>
            </a:pPr>
            <a:r>
              <a:rPr lang="pt-BR" altLang="zh-CN" sz="1600" b="1" dirty="0">
                <a:latin typeface="Times New Roman" pitchFamily="18" charset="0"/>
                <a:ea typeface="宋体" pitchFamily="2" charset="-122"/>
                <a:cs typeface="Times New Roman" pitchFamily="18" charset="0"/>
              </a:rPr>
              <a:t>n =</a:t>
            </a:r>
          </a:p>
          <a:p>
            <a:pPr marL="0" indent="0">
              <a:lnSpc>
                <a:spcPct val="80000"/>
              </a:lnSpc>
              <a:buNone/>
            </a:pPr>
            <a:r>
              <a:rPr lang="pt-BR" altLang="zh-CN" sz="1600" b="1" dirty="0">
                <a:latin typeface="Times New Roman" pitchFamily="18" charset="0"/>
                <a:ea typeface="宋体" pitchFamily="2" charset="-122"/>
                <a:cs typeface="Times New Roman" pitchFamily="18" charset="0"/>
              </a:rPr>
              <a:t>     4</a:t>
            </a:r>
          </a:p>
          <a:p>
            <a:pPr marL="0" indent="0">
              <a:lnSpc>
                <a:spcPct val="80000"/>
              </a:lnSpc>
              <a:buNone/>
            </a:pPr>
            <a:r>
              <a:rPr lang="pt-BR" altLang="zh-CN" sz="1600" b="1" dirty="0">
                <a:latin typeface="Times New Roman" pitchFamily="18" charset="0"/>
                <a:ea typeface="宋体" pitchFamily="2" charset="-122"/>
                <a:cs typeface="Times New Roman" pitchFamily="18" charset="0"/>
              </a:rPr>
              <a:t>&gt;&gt; [x,n]=gauseidel(a,b,[0;0;0])</a:t>
            </a:r>
            <a:endParaRPr lang="sv-SE" altLang="zh-CN" sz="1600" b="1" dirty="0">
              <a:latin typeface="Times New Roman" pitchFamily="18" charset="0"/>
              <a:ea typeface="宋体" pitchFamily="2" charset="-122"/>
              <a:cs typeface="Times New Roman" pitchFamily="18" charset="0"/>
            </a:endParaRPr>
          </a:p>
          <a:p>
            <a:pPr marL="0" indent="0">
              <a:lnSpc>
                <a:spcPct val="80000"/>
              </a:lnSpc>
              <a:buNone/>
            </a:pPr>
            <a:r>
              <a:rPr lang="sv-SE" altLang="zh-CN" sz="1600" b="1" dirty="0">
                <a:latin typeface="Times New Roman" pitchFamily="18" charset="0"/>
                <a:ea typeface="宋体" pitchFamily="2" charset="-122"/>
                <a:cs typeface="Times New Roman" pitchFamily="18" charset="0"/>
              </a:rPr>
              <a:t>x =</a:t>
            </a:r>
          </a:p>
          <a:p>
            <a:pPr marL="0" indent="0">
              <a:lnSpc>
                <a:spcPct val="80000"/>
              </a:lnSpc>
              <a:buNone/>
            </a:pPr>
            <a:r>
              <a:rPr lang="sv-SE" altLang="zh-CN" sz="1600" b="1" dirty="0">
                <a:latin typeface="Times New Roman" pitchFamily="18" charset="0"/>
                <a:ea typeface="宋体" pitchFamily="2" charset="-122"/>
                <a:cs typeface="Times New Roman" pitchFamily="18" charset="0"/>
              </a:rPr>
              <a:t>   NaN</a:t>
            </a:r>
          </a:p>
          <a:p>
            <a:pPr marL="0" indent="0">
              <a:lnSpc>
                <a:spcPct val="80000"/>
              </a:lnSpc>
              <a:buNone/>
            </a:pPr>
            <a:r>
              <a:rPr lang="sv-SE" altLang="zh-CN" sz="1600" b="1" dirty="0">
                <a:latin typeface="Times New Roman" pitchFamily="18" charset="0"/>
                <a:ea typeface="宋体" pitchFamily="2" charset="-122"/>
                <a:cs typeface="Times New Roman" pitchFamily="18" charset="0"/>
              </a:rPr>
              <a:t>   NaN</a:t>
            </a:r>
          </a:p>
          <a:p>
            <a:pPr marL="0" indent="0">
              <a:lnSpc>
                <a:spcPct val="80000"/>
              </a:lnSpc>
              <a:buNone/>
            </a:pPr>
            <a:r>
              <a:rPr lang="sv-SE" altLang="zh-CN" sz="1600" b="1" dirty="0">
                <a:latin typeface="Times New Roman" pitchFamily="18" charset="0"/>
                <a:ea typeface="宋体" pitchFamily="2" charset="-122"/>
                <a:cs typeface="Times New Roman" pitchFamily="18" charset="0"/>
              </a:rPr>
              <a:t>   NaN</a:t>
            </a:r>
          </a:p>
          <a:p>
            <a:pPr marL="0" indent="0">
              <a:lnSpc>
                <a:spcPct val="80000"/>
              </a:lnSpc>
              <a:buNone/>
            </a:pPr>
            <a:r>
              <a:rPr lang="sv-SE" altLang="zh-CN" sz="1600" b="1" dirty="0">
                <a:latin typeface="Times New Roman" pitchFamily="18" charset="0"/>
                <a:ea typeface="宋体" pitchFamily="2" charset="-122"/>
                <a:cs typeface="Times New Roman" pitchFamily="18" charset="0"/>
              </a:rPr>
              <a:t>n =</a:t>
            </a:r>
          </a:p>
          <a:p>
            <a:pPr marL="0" indent="0">
              <a:lnSpc>
                <a:spcPct val="80000"/>
              </a:lnSpc>
              <a:buNone/>
            </a:pPr>
            <a:r>
              <a:rPr lang="sv-SE" altLang="zh-CN" sz="1600" b="1" dirty="0">
                <a:latin typeface="Times New Roman" pitchFamily="18" charset="0"/>
                <a:ea typeface="宋体" pitchFamily="2" charset="-122"/>
                <a:cs typeface="Times New Roman" pitchFamily="18" charset="0"/>
              </a:rPr>
              <a:t>        </a:t>
            </a:r>
            <a:r>
              <a:rPr lang="pt-BR" altLang="zh-CN" sz="1600" b="1" dirty="0">
                <a:latin typeface="Times New Roman" pitchFamily="18" charset="0"/>
                <a:ea typeface="宋体" pitchFamily="2" charset="-122"/>
                <a:cs typeface="Times New Roman" pitchFamily="18" charset="0"/>
              </a:rPr>
              <a:t>1012</a:t>
            </a:r>
          </a:p>
          <a:p>
            <a:pPr marL="0" indent="0">
              <a:lnSpc>
                <a:spcPct val="80000"/>
              </a:lnSpc>
              <a:buNone/>
            </a:pPr>
            <a:r>
              <a:rPr lang="zh-CN" altLang="pt-BR" sz="2000" b="1" dirty="0">
                <a:latin typeface="Times New Roman" pitchFamily="18" charset="0"/>
                <a:ea typeface="宋体" pitchFamily="2" charset="-122"/>
                <a:cs typeface="Times New Roman" pitchFamily="18" charset="0"/>
              </a:rPr>
              <a:t>可见对此方程</a:t>
            </a:r>
            <a:r>
              <a:rPr lang="zh-CN" altLang="es-ES" sz="2000" b="1" dirty="0">
                <a:latin typeface="Times New Roman" pitchFamily="18" charset="0"/>
                <a:ea typeface="宋体" pitchFamily="2" charset="-122"/>
                <a:cs typeface="Times New Roman" pitchFamily="18" charset="0"/>
              </a:rPr>
              <a:t>，用</a:t>
            </a:r>
            <a:r>
              <a:rPr lang="es-ES" altLang="zh-CN" sz="2000" b="1" dirty="0">
                <a:latin typeface="Times New Roman" pitchFamily="18" charset="0"/>
                <a:ea typeface="宋体" pitchFamily="2" charset="-122"/>
                <a:cs typeface="Times New Roman" pitchFamily="18" charset="0"/>
              </a:rPr>
              <a:t>Jacobi</a:t>
            </a:r>
            <a:r>
              <a:rPr lang="zh-CN" altLang="es-ES" sz="2000" b="1" dirty="0">
                <a:latin typeface="Times New Roman" pitchFamily="18" charset="0"/>
                <a:ea typeface="宋体" pitchFamily="2" charset="-122"/>
                <a:cs typeface="Times New Roman" pitchFamily="18" charset="0"/>
              </a:rPr>
              <a:t>迭代收敛，而</a:t>
            </a:r>
            <a:r>
              <a:rPr lang="es-ES" altLang="zh-CN" sz="2000" b="1" dirty="0">
                <a:latin typeface="Times New Roman" pitchFamily="18" charset="0"/>
                <a:ea typeface="宋体" pitchFamily="2" charset="-122"/>
                <a:cs typeface="Times New Roman" pitchFamily="18" charset="0"/>
              </a:rPr>
              <a:t>Gauss-Serdel</a:t>
            </a:r>
            <a:r>
              <a:rPr lang="zh-CN" altLang="es-ES" sz="2000" b="1" dirty="0">
                <a:latin typeface="Times New Roman" pitchFamily="18" charset="0"/>
                <a:ea typeface="宋体" pitchFamily="2" charset="-122"/>
                <a:cs typeface="Times New Roman" pitchFamily="18" charset="0"/>
              </a:rPr>
              <a:t>迭代不收敛。因此，在使用迭代法时，要考虑算法的收敛性。</a:t>
            </a:r>
            <a:endParaRPr lang="zh-CN" altLang="en-US" sz="2000" b="1" dirty="0">
              <a:latin typeface="Times New Roman" pitchFamily="18" charset="0"/>
              <a:ea typeface="宋体" pitchFamily="2" charset="-122"/>
              <a:cs typeface="Times New Roman" pitchFamily="18" charset="0"/>
            </a:endParaRPr>
          </a:p>
        </p:txBody>
      </p:sp>
      <p:sp>
        <p:nvSpPr>
          <p:cNvPr id="129029" name="Rectangle 5"/>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28" name="Object 4"/>
          <p:cNvGraphicFramePr>
            <a:graphicFrameLocks noChangeAspect="1"/>
          </p:cNvGraphicFramePr>
          <p:nvPr>
            <p:extLst>
              <p:ext uri="{D42A27DB-BD31-4B8C-83A1-F6EECF244321}">
                <p14:modId xmlns:p14="http://schemas.microsoft.com/office/powerpoint/2010/main" val="1986954615"/>
              </p:ext>
            </p:extLst>
          </p:nvPr>
        </p:nvGraphicFramePr>
        <p:xfrm>
          <a:off x="3635375" y="1340768"/>
          <a:ext cx="1873250" cy="901700"/>
        </p:xfrm>
        <a:graphic>
          <a:graphicData uri="http://schemas.openxmlformats.org/presentationml/2006/ole">
            <mc:AlternateContent xmlns:mc="http://schemas.openxmlformats.org/markup-compatibility/2006">
              <mc:Choice xmlns:v="urn:schemas-microsoft-com:vml" Requires="v">
                <p:oleObj spid="_x0000_s129041" name="公式" r:id="rId3" imgW="1282700" imgH="622300" progId="Equation.3">
                  <p:embed/>
                </p:oleObj>
              </mc:Choice>
              <mc:Fallback>
                <p:oleObj name="公式" r:id="rId3" imgW="1282700" imgH="622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340768"/>
                        <a:ext cx="18732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95288" y="476250"/>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8.1.3  </a:t>
            </a:r>
            <a:r>
              <a:rPr lang="zh-CN" altLang="en-US" sz="2800" b="1" dirty="0">
                <a:latin typeface="Times New Roman" pitchFamily="18" charset="0"/>
                <a:ea typeface="宋体" pitchFamily="2" charset="-122"/>
                <a:cs typeface="Times New Roman" pitchFamily="18" charset="0"/>
              </a:rPr>
              <a:t>求线性方程组的通解</a:t>
            </a:r>
          </a:p>
        </p:txBody>
      </p:sp>
      <p:sp>
        <p:nvSpPr>
          <p:cNvPr id="130051" name="Rectangle 3"/>
          <p:cNvSpPr>
            <a:spLocks noGrp="1" noChangeArrowheads="1"/>
          </p:cNvSpPr>
          <p:nvPr>
            <p:ph type="body" idx="1"/>
          </p:nvPr>
        </p:nvSpPr>
        <p:spPr>
          <a:xfrm>
            <a:off x="323528" y="1268760"/>
            <a:ext cx="8496944" cy="4752528"/>
          </a:xfrm>
        </p:spPr>
        <p:txBody>
          <a:bodyPr/>
          <a:lstStyle/>
          <a:p>
            <a:pPr marL="0" indent="0">
              <a:buNone/>
            </a:pPr>
            <a:r>
              <a:rPr lang="zh-CN" altLang="en-US" sz="2000" b="1" dirty="0" smtClean="0">
                <a:latin typeface="Times New Roman" pitchFamily="18" charset="0"/>
                <a:ea typeface="宋体" pitchFamily="2" charset="-122"/>
                <a:cs typeface="Times New Roman" pitchFamily="18" charset="0"/>
              </a:rPr>
              <a:t>① </a:t>
            </a:r>
            <a:r>
              <a:rPr lang="zh-CN" altLang="en-US" sz="2000" b="1" dirty="0">
                <a:latin typeface="Times New Roman" pitchFamily="18" charset="0"/>
                <a:ea typeface="宋体" pitchFamily="2" charset="-122"/>
                <a:cs typeface="Times New Roman" pitchFamily="18" charset="0"/>
              </a:rPr>
              <a:t>当系数矩阵</a:t>
            </a:r>
            <a:r>
              <a:rPr lang="en-US" altLang="zh-CN" sz="2000" b="1" dirty="0">
                <a:latin typeface="Times New Roman" pitchFamily="18" charset="0"/>
                <a:ea typeface="宋体" pitchFamily="2" charset="-122"/>
                <a:cs typeface="Times New Roman" pitchFamily="18" charset="0"/>
              </a:rPr>
              <a:t>A</a:t>
            </a:r>
            <a:r>
              <a:rPr lang="zh-CN" altLang="en-US" sz="2000" b="1" dirty="0">
                <a:latin typeface="Times New Roman" pitchFamily="18" charset="0"/>
                <a:ea typeface="宋体" pitchFamily="2" charset="-122"/>
                <a:cs typeface="Times New Roman" pitchFamily="18" charset="0"/>
              </a:rPr>
              <a:t>是一个满秩方阵时，方程</a:t>
            </a:r>
            <a:r>
              <a:rPr lang="en-US" altLang="zh-CN" sz="2000" b="1" dirty="0">
                <a:latin typeface="Times New Roman" pitchFamily="18" charset="0"/>
                <a:ea typeface="宋体" pitchFamily="2" charset="-122"/>
                <a:cs typeface="Times New Roman" pitchFamily="18" charset="0"/>
              </a:rPr>
              <a:t>Ax=b</a:t>
            </a:r>
            <a:r>
              <a:rPr lang="zh-CN" altLang="en-US" sz="2000" b="1" dirty="0">
                <a:latin typeface="Times New Roman" pitchFamily="18" charset="0"/>
                <a:ea typeface="宋体" pitchFamily="2" charset="-122"/>
                <a:cs typeface="Times New Roman" pitchFamily="18" charset="0"/>
              </a:rPr>
              <a:t>称为恰定方程，方程有唯一解</a:t>
            </a:r>
            <a:r>
              <a:rPr lang="en-US" altLang="zh-CN" sz="2000" b="1" dirty="0">
                <a:latin typeface="Times New Roman" pitchFamily="18" charset="0"/>
                <a:ea typeface="宋体" pitchFamily="2" charset="-122"/>
                <a:cs typeface="Times New Roman" pitchFamily="18" charset="0"/>
              </a:rPr>
              <a:t>x=A-1b</a:t>
            </a:r>
            <a:r>
              <a:rPr lang="zh-CN" altLang="en-US" sz="2000" b="1" dirty="0">
                <a:latin typeface="Times New Roman" pitchFamily="18" charset="0"/>
                <a:ea typeface="宋体" pitchFamily="2" charset="-122"/>
                <a:cs typeface="Times New Roman" pitchFamily="18" charset="0"/>
              </a:rPr>
              <a:t>，这是最基本的一种情况。一般用</a:t>
            </a:r>
            <a:r>
              <a:rPr lang="en-US" altLang="zh-CN" sz="2000" b="1" dirty="0">
                <a:latin typeface="Times New Roman" pitchFamily="18" charset="0"/>
                <a:ea typeface="宋体" pitchFamily="2" charset="-122"/>
                <a:cs typeface="Times New Roman" pitchFamily="18" charset="0"/>
              </a:rPr>
              <a:t>x=A\b</a:t>
            </a:r>
            <a:r>
              <a:rPr lang="zh-CN" altLang="en-US" sz="2000" b="1" dirty="0">
                <a:latin typeface="Times New Roman" pitchFamily="18" charset="0"/>
                <a:ea typeface="宋体" pitchFamily="2" charset="-122"/>
                <a:cs typeface="Times New Roman" pitchFamily="18" charset="0"/>
              </a:rPr>
              <a:t>求解速度更快。</a:t>
            </a:r>
          </a:p>
          <a:p>
            <a:pPr marL="0" lvl="1" indent="0">
              <a:buNone/>
            </a:pPr>
            <a:r>
              <a:rPr lang="zh-CN" altLang="en-US" sz="2000" b="1" dirty="0">
                <a:latin typeface="Times New Roman" pitchFamily="18" charset="0"/>
                <a:ea typeface="宋体" pitchFamily="2" charset="-122"/>
                <a:cs typeface="Times New Roman" pitchFamily="18" charset="0"/>
              </a:rPr>
              <a:t>② 当方程组右端向量</a:t>
            </a:r>
            <a:r>
              <a:rPr lang="en-US" altLang="zh-CN" sz="2000" b="1" dirty="0">
                <a:latin typeface="Times New Roman" pitchFamily="18" charset="0"/>
                <a:ea typeface="宋体" pitchFamily="2" charset="-122"/>
                <a:cs typeface="Times New Roman" pitchFamily="18" charset="0"/>
              </a:rPr>
              <a:t>b=0</a:t>
            </a:r>
            <a:r>
              <a:rPr lang="zh-CN" altLang="en-US" sz="2000" b="1" dirty="0">
                <a:latin typeface="Times New Roman" pitchFamily="18" charset="0"/>
                <a:ea typeface="宋体" pitchFamily="2" charset="-122"/>
                <a:cs typeface="Times New Roman" pitchFamily="18" charset="0"/>
              </a:rPr>
              <a:t>时，方程称为齐次方程组。齐次方程组总有零解，因此称解</a:t>
            </a:r>
            <a:r>
              <a:rPr lang="en-US" altLang="zh-CN" sz="2000" b="1" dirty="0">
                <a:latin typeface="Times New Roman" pitchFamily="18" charset="0"/>
                <a:ea typeface="宋体" pitchFamily="2" charset="-122"/>
                <a:cs typeface="Times New Roman" pitchFamily="18" charset="0"/>
              </a:rPr>
              <a:t>x=0</a:t>
            </a:r>
            <a:r>
              <a:rPr lang="zh-CN" altLang="en-US" sz="2000" b="1" dirty="0">
                <a:latin typeface="Times New Roman" pitchFamily="18" charset="0"/>
                <a:ea typeface="宋体" pitchFamily="2" charset="-122"/>
                <a:cs typeface="Times New Roman" pitchFamily="18" charset="0"/>
              </a:rPr>
              <a:t>为平凡解。当系数矩阵</a:t>
            </a:r>
            <a:r>
              <a:rPr lang="en-US" altLang="zh-CN" sz="2000" b="1" dirty="0">
                <a:latin typeface="Times New Roman" pitchFamily="18" charset="0"/>
                <a:ea typeface="宋体" pitchFamily="2" charset="-122"/>
                <a:cs typeface="Times New Roman" pitchFamily="18" charset="0"/>
              </a:rPr>
              <a:t>A</a:t>
            </a:r>
            <a:r>
              <a:rPr lang="zh-CN" altLang="en-US" sz="2000" b="1" dirty="0">
                <a:latin typeface="Times New Roman" pitchFamily="18" charset="0"/>
                <a:ea typeface="宋体" pitchFamily="2" charset="-122"/>
                <a:cs typeface="Times New Roman" pitchFamily="18" charset="0"/>
              </a:rPr>
              <a:t>的秩小于</a:t>
            </a:r>
            <a:r>
              <a:rPr lang="en-US" altLang="zh-CN" sz="2000" b="1" dirty="0">
                <a:latin typeface="Times New Roman" pitchFamily="18" charset="0"/>
                <a:ea typeface="宋体" pitchFamily="2" charset="-122"/>
                <a:cs typeface="Times New Roman" pitchFamily="18" charset="0"/>
              </a:rPr>
              <a:t>n</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n</a:t>
            </a:r>
            <a:r>
              <a:rPr lang="zh-CN" altLang="en-US" sz="2000" b="1" dirty="0">
                <a:latin typeface="Times New Roman" pitchFamily="18" charset="0"/>
                <a:ea typeface="宋体" pitchFamily="2" charset="-122"/>
                <a:cs typeface="Times New Roman" pitchFamily="18" charset="0"/>
              </a:rPr>
              <a:t>为方程组中未知变量的个数）时，齐次方程组有无穷多个非平凡解，其通解中包含</a:t>
            </a:r>
            <a:r>
              <a:rPr lang="en-US" altLang="zh-CN" sz="2000" b="1" dirty="0">
                <a:latin typeface="Times New Roman" pitchFamily="18" charset="0"/>
                <a:ea typeface="宋体" pitchFamily="2" charset="-122"/>
                <a:cs typeface="Times New Roman" pitchFamily="18" charset="0"/>
              </a:rPr>
              <a:t>n-rank(A)</a:t>
            </a:r>
            <a:r>
              <a:rPr lang="zh-CN" altLang="en-US" sz="2000" b="1" dirty="0">
                <a:latin typeface="Times New Roman" pitchFamily="18" charset="0"/>
                <a:ea typeface="宋体" pitchFamily="2" charset="-122"/>
                <a:cs typeface="Times New Roman" pitchFamily="18" charset="0"/>
              </a:rPr>
              <a:t>个线性无关的解向量，用</a:t>
            </a:r>
            <a:r>
              <a:rPr lang="en-US" altLang="zh-CN" sz="2000" b="1" dirty="0">
                <a:latin typeface="Times New Roman" pitchFamily="18" charset="0"/>
                <a:ea typeface="宋体" pitchFamily="2" charset="-122"/>
                <a:cs typeface="Times New Roman" pitchFamily="18" charset="0"/>
              </a:rPr>
              <a:t>MATLAB</a:t>
            </a:r>
            <a:r>
              <a:rPr lang="zh-CN" altLang="en-US" sz="2000" b="1" dirty="0">
                <a:latin typeface="Times New Roman" pitchFamily="18" charset="0"/>
                <a:ea typeface="宋体" pitchFamily="2" charset="-122"/>
                <a:cs typeface="Times New Roman" pitchFamily="18" charset="0"/>
              </a:rPr>
              <a:t>的函数</a:t>
            </a:r>
            <a:r>
              <a:rPr lang="en-US" altLang="zh-CN" sz="2000" b="1" dirty="0">
                <a:latin typeface="Times New Roman" pitchFamily="18" charset="0"/>
                <a:ea typeface="宋体" pitchFamily="2" charset="-122"/>
                <a:cs typeface="Times New Roman" pitchFamily="18" charset="0"/>
              </a:rPr>
              <a:t>null(</a:t>
            </a:r>
            <a:r>
              <a:rPr lang="en-US" altLang="zh-CN" sz="2000" b="1" dirty="0" err="1">
                <a:latin typeface="Times New Roman" pitchFamily="18" charset="0"/>
                <a:ea typeface="宋体" pitchFamily="2" charset="-122"/>
                <a:cs typeface="Times New Roman" pitchFamily="18" charset="0"/>
              </a:rPr>
              <a:t>A,'r</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可求得基础解系。</a:t>
            </a:r>
          </a:p>
          <a:p>
            <a:pPr marL="0" lvl="1" indent="0">
              <a:buNone/>
            </a:pPr>
            <a:r>
              <a:rPr lang="zh-CN" altLang="en-US" sz="2000" b="1" dirty="0">
                <a:latin typeface="Times New Roman" pitchFamily="18" charset="0"/>
                <a:ea typeface="宋体" pitchFamily="2" charset="-122"/>
                <a:cs typeface="Times New Roman" pitchFamily="18" charset="0"/>
              </a:rPr>
              <a:t>③ 当方程组右端向量</a:t>
            </a:r>
            <a:r>
              <a:rPr lang="en-US" altLang="zh-CN" sz="2000" b="1" dirty="0">
                <a:latin typeface="Times New Roman" pitchFamily="18" charset="0"/>
                <a:ea typeface="宋体" pitchFamily="2" charset="-122"/>
                <a:cs typeface="Times New Roman" pitchFamily="18" charset="0"/>
              </a:rPr>
              <a:t>b≠0</a:t>
            </a:r>
            <a:r>
              <a:rPr lang="zh-CN" altLang="en-US" sz="2000" b="1" dirty="0">
                <a:latin typeface="Times New Roman" pitchFamily="18" charset="0"/>
                <a:ea typeface="宋体" pitchFamily="2" charset="-122"/>
                <a:cs typeface="Times New Roman" pitchFamily="18" charset="0"/>
              </a:rPr>
              <a:t>时，系数矩阵的秩</a:t>
            </a:r>
            <a:r>
              <a:rPr lang="en-US" altLang="zh-CN" sz="2000" b="1" dirty="0">
                <a:latin typeface="Times New Roman" pitchFamily="18" charset="0"/>
                <a:ea typeface="宋体" pitchFamily="2" charset="-122"/>
                <a:cs typeface="Times New Roman" pitchFamily="18" charset="0"/>
              </a:rPr>
              <a:t>rank(A)</a:t>
            </a:r>
            <a:r>
              <a:rPr lang="zh-CN" altLang="en-US" sz="2000" b="1" dirty="0">
                <a:latin typeface="Times New Roman" pitchFamily="18" charset="0"/>
                <a:ea typeface="宋体" pitchFamily="2" charset="-122"/>
                <a:cs typeface="Times New Roman" pitchFamily="18" charset="0"/>
              </a:rPr>
              <a:t>与其增广矩阵的秩</a:t>
            </a:r>
            <a:r>
              <a:rPr lang="en-US" altLang="zh-CN" sz="2000" b="1" dirty="0">
                <a:latin typeface="Times New Roman" pitchFamily="18" charset="0"/>
                <a:ea typeface="宋体" pitchFamily="2" charset="-122"/>
                <a:cs typeface="Times New Roman" pitchFamily="18" charset="0"/>
              </a:rPr>
              <a:t>rank([</a:t>
            </a:r>
            <a:r>
              <a:rPr lang="en-US" altLang="zh-CN" sz="2000" b="1" dirty="0" err="1">
                <a:latin typeface="Times New Roman" pitchFamily="18" charset="0"/>
                <a:ea typeface="宋体" pitchFamily="2" charset="-122"/>
                <a:cs typeface="Times New Roman" pitchFamily="18" charset="0"/>
              </a:rPr>
              <a:t>A,b</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是判断其是否有解的基本条件：</a:t>
            </a:r>
          </a:p>
          <a:p>
            <a:pPr marL="0" lvl="2" indent="0">
              <a:buNone/>
            </a:pP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a</a:t>
            </a:r>
            <a:r>
              <a:rPr lang="zh-CN" altLang="en-US" sz="2000" b="1" dirty="0">
                <a:latin typeface="Times New Roman" pitchFamily="18" charset="0"/>
                <a:ea typeface="宋体" pitchFamily="2" charset="-122"/>
                <a:cs typeface="Times New Roman" pitchFamily="18" charset="0"/>
              </a:rPr>
              <a:t>）当</a:t>
            </a:r>
            <a:r>
              <a:rPr lang="en-US" altLang="zh-CN" sz="2000" b="1" dirty="0">
                <a:latin typeface="Times New Roman" pitchFamily="18" charset="0"/>
                <a:ea typeface="宋体" pitchFamily="2" charset="-122"/>
                <a:cs typeface="Times New Roman" pitchFamily="18" charset="0"/>
              </a:rPr>
              <a:t>rank(A)=rank([</a:t>
            </a:r>
            <a:r>
              <a:rPr lang="en-US" altLang="zh-CN" sz="2000" b="1" dirty="0" err="1">
                <a:latin typeface="Times New Roman" pitchFamily="18" charset="0"/>
                <a:ea typeface="宋体" pitchFamily="2" charset="-122"/>
                <a:cs typeface="Times New Roman" pitchFamily="18" charset="0"/>
              </a:rPr>
              <a:t>A,b</a:t>
            </a:r>
            <a:r>
              <a:rPr lang="en-US" altLang="zh-CN" sz="2000" b="1" dirty="0">
                <a:latin typeface="Times New Roman" pitchFamily="18" charset="0"/>
                <a:ea typeface="宋体" pitchFamily="2" charset="-122"/>
                <a:cs typeface="Times New Roman" pitchFamily="18" charset="0"/>
              </a:rPr>
              <a:t>])=n</a:t>
            </a:r>
            <a:r>
              <a:rPr lang="zh-CN" altLang="en-US" sz="2000" b="1" dirty="0">
                <a:latin typeface="Times New Roman" pitchFamily="18" charset="0"/>
                <a:ea typeface="宋体" pitchFamily="2" charset="-122"/>
                <a:cs typeface="Times New Roman" pitchFamily="18" charset="0"/>
              </a:rPr>
              <a:t>时，方程组有唯一解：</a:t>
            </a:r>
            <a:r>
              <a:rPr lang="en-US" altLang="zh-CN" sz="2000" b="1" dirty="0">
                <a:latin typeface="Times New Roman" pitchFamily="18" charset="0"/>
                <a:ea typeface="宋体" pitchFamily="2" charset="-122"/>
                <a:cs typeface="Times New Roman" pitchFamily="18" charset="0"/>
              </a:rPr>
              <a:t>x=A\b </a:t>
            </a:r>
            <a:r>
              <a:rPr lang="zh-CN" altLang="en-US" sz="2000" b="1" dirty="0">
                <a:latin typeface="Times New Roman" pitchFamily="18" charset="0"/>
                <a:ea typeface="宋体" pitchFamily="2" charset="-122"/>
                <a:cs typeface="Times New Roman" pitchFamily="18" charset="0"/>
              </a:rPr>
              <a:t>或 </a:t>
            </a:r>
            <a:r>
              <a:rPr lang="en-US" altLang="zh-CN" sz="2000" b="1" dirty="0">
                <a:latin typeface="Times New Roman" pitchFamily="18" charset="0"/>
                <a:ea typeface="宋体" pitchFamily="2" charset="-122"/>
                <a:cs typeface="Times New Roman" pitchFamily="18" charset="0"/>
              </a:rPr>
              <a:t>x=</a:t>
            </a:r>
            <a:r>
              <a:rPr lang="en-US" altLang="zh-CN" sz="2000" b="1" dirty="0" err="1">
                <a:latin typeface="Times New Roman" pitchFamily="18" charset="0"/>
                <a:ea typeface="宋体" pitchFamily="2" charset="-122"/>
                <a:cs typeface="Times New Roman" pitchFamily="18" charset="0"/>
              </a:rPr>
              <a:t>inv</a:t>
            </a:r>
            <a:r>
              <a:rPr lang="en-US" altLang="zh-CN" sz="2000" b="1" dirty="0">
                <a:latin typeface="Times New Roman" pitchFamily="18" charset="0"/>
                <a:ea typeface="宋体" pitchFamily="2" charset="-122"/>
                <a:cs typeface="Times New Roman" pitchFamily="18" charset="0"/>
              </a:rPr>
              <a:t>(A)*b</a:t>
            </a:r>
            <a:r>
              <a:rPr lang="zh-CN" altLang="en-US" sz="2000" b="1" dirty="0">
                <a:latin typeface="Times New Roman" pitchFamily="18" charset="0"/>
                <a:ea typeface="宋体" pitchFamily="2" charset="-122"/>
                <a:cs typeface="Times New Roman" pitchFamily="18" charset="0"/>
              </a:rPr>
              <a:t>。</a:t>
            </a:r>
          </a:p>
          <a:p>
            <a:pPr marL="0" lvl="2" indent="0">
              <a:buNone/>
            </a:pP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b</a:t>
            </a:r>
            <a:r>
              <a:rPr lang="zh-CN" altLang="en-US" sz="2000" b="1" dirty="0">
                <a:latin typeface="Times New Roman" pitchFamily="18" charset="0"/>
                <a:ea typeface="宋体" pitchFamily="2" charset="-122"/>
                <a:cs typeface="Times New Roman" pitchFamily="18" charset="0"/>
              </a:rPr>
              <a:t>）当</a:t>
            </a:r>
            <a:r>
              <a:rPr lang="en-US" altLang="zh-CN" sz="2000" b="1" dirty="0">
                <a:latin typeface="Times New Roman" pitchFamily="18" charset="0"/>
                <a:ea typeface="宋体" pitchFamily="2" charset="-122"/>
                <a:cs typeface="Times New Roman" pitchFamily="18" charset="0"/>
              </a:rPr>
              <a:t>rank(A)=rank([</a:t>
            </a:r>
            <a:r>
              <a:rPr lang="en-US" altLang="zh-CN" sz="2000" b="1" dirty="0" err="1">
                <a:latin typeface="Times New Roman" pitchFamily="18" charset="0"/>
                <a:ea typeface="宋体" pitchFamily="2" charset="-122"/>
                <a:cs typeface="Times New Roman" pitchFamily="18" charset="0"/>
              </a:rPr>
              <a:t>A,b</a:t>
            </a:r>
            <a:r>
              <a:rPr lang="en-US" altLang="zh-CN" sz="2000" b="1" dirty="0">
                <a:latin typeface="Times New Roman" pitchFamily="18" charset="0"/>
                <a:ea typeface="宋体" pitchFamily="2" charset="-122"/>
                <a:cs typeface="Times New Roman" pitchFamily="18" charset="0"/>
              </a:rPr>
              <a:t>])&lt;n</a:t>
            </a:r>
            <a:r>
              <a:rPr lang="zh-CN" altLang="en-US" sz="2000" b="1" dirty="0">
                <a:latin typeface="Times New Roman" pitchFamily="18" charset="0"/>
                <a:ea typeface="宋体" pitchFamily="2" charset="-122"/>
                <a:cs typeface="Times New Roman" pitchFamily="18" charset="0"/>
              </a:rPr>
              <a:t>时，方程组有无穷多个解，其通解</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方程组的一个特解</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对应的齐次方程组</a:t>
            </a:r>
            <a:r>
              <a:rPr lang="en-US" altLang="zh-CN" sz="2000" b="1" dirty="0">
                <a:latin typeface="Times New Roman" pitchFamily="18" charset="0"/>
                <a:ea typeface="宋体" pitchFamily="2" charset="-122"/>
                <a:cs typeface="Times New Roman" pitchFamily="18" charset="0"/>
              </a:rPr>
              <a:t>Ax=0</a:t>
            </a:r>
            <a:r>
              <a:rPr lang="zh-CN" altLang="en-US" sz="2000" b="1" dirty="0">
                <a:latin typeface="Times New Roman" pitchFamily="18" charset="0"/>
                <a:ea typeface="宋体" pitchFamily="2" charset="-122"/>
                <a:cs typeface="Times New Roman" pitchFamily="18" charset="0"/>
              </a:rPr>
              <a:t>的通解。可以用</a:t>
            </a:r>
            <a:r>
              <a:rPr lang="en-US" altLang="zh-CN" sz="2000" b="1" dirty="0">
                <a:latin typeface="Times New Roman" pitchFamily="18" charset="0"/>
                <a:ea typeface="宋体" pitchFamily="2" charset="-122"/>
                <a:cs typeface="Times New Roman" pitchFamily="18" charset="0"/>
              </a:rPr>
              <a:t>A\b</a:t>
            </a:r>
            <a:r>
              <a:rPr lang="zh-CN" altLang="en-US" sz="2000" b="1" dirty="0">
                <a:latin typeface="Times New Roman" pitchFamily="18" charset="0"/>
                <a:ea typeface="宋体" pitchFamily="2" charset="-122"/>
                <a:cs typeface="Times New Roman" pitchFamily="18" charset="0"/>
              </a:rPr>
              <a:t>求得方程组的一个特解，用</a:t>
            </a:r>
            <a:r>
              <a:rPr lang="en-US" altLang="zh-CN" sz="2000" b="1" dirty="0">
                <a:latin typeface="Times New Roman" pitchFamily="18" charset="0"/>
                <a:ea typeface="宋体" pitchFamily="2" charset="-122"/>
                <a:cs typeface="Times New Roman" pitchFamily="18" charset="0"/>
              </a:rPr>
              <a:t>null(</a:t>
            </a:r>
            <a:r>
              <a:rPr lang="en-US" altLang="zh-CN" sz="2000" b="1" dirty="0" err="1">
                <a:latin typeface="Times New Roman" pitchFamily="18" charset="0"/>
                <a:ea typeface="宋体" pitchFamily="2" charset="-122"/>
                <a:cs typeface="Times New Roman" pitchFamily="18" charset="0"/>
              </a:rPr>
              <a:t>A,'r</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求得该方程组所对应的齐次方程组的基础解系，基础解系中包含</a:t>
            </a:r>
            <a:r>
              <a:rPr lang="en-US" altLang="zh-CN" sz="2000" b="1" dirty="0">
                <a:latin typeface="Times New Roman" pitchFamily="18" charset="0"/>
                <a:ea typeface="宋体" pitchFamily="2" charset="-122"/>
                <a:cs typeface="Times New Roman" pitchFamily="18" charset="0"/>
              </a:rPr>
              <a:t>n-rank(A)</a:t>
            </a:r>
            <a:r>
              <a:rPr lang="zh-CN" altLang="en-US" sz="2000" b="1" dirty="0">
                <a:latin typeface="Times New Roman" pitchFamily="18" charset="0"/>
                <a:ea typeface="宋体" pitchFamily="2" charset="-122"/>
                <a:cs typeface="Times New Roman" pitchFamily="18" charset="0"/>
              </a:rPr>
              <a:t>个线性无关的解向量。</a:t>
            </a:r>
          </a:p>
          <a:p>
            <a:pPr marL="0" lvl="2" indent="0">
              <a:buNone/>
            </a:pP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c</a:t>
            </a:r>
            <a:r>
              <a:rPr lang="zh-CN" altLang="en-US" sz="2000" b="1" dirty="0">
                <a:latin typeface="Times New Roman" pitchFamily="18" charset="0"/>
                <a:ea typeface="宋体" pitchFamily="2" charset="-122"/>
                <a:cs typeface="Times New Roman" pitchFamily="18" charset="0"/>
              </a:rPr>
              <a:t>）当</a:t>
            </a:r>
            <a:r>
              <a:rPr lang="en-US" altLang="zh-CN" sz="2000" b="1" dirty="0">
                <a:latin typeface="Times New Roman" pitchFamily="18" charset="0"/>
                <a:ea typeface="宋体" pitchFamily="2" charset="-122"/>
                <a:cs typeface="Times New Roman" pitchFamily="18" charset="0"/>
              </a:rPr>
              <a:t>rank(A)&lt;rank([</a:t>
            </a:r>
            <a:r>
              <a:rPr lang="en-US" altLang="zh-CN" sz="2000" b="1" dirty="0" err="1">
                <a:latin typeface="Times New Roman" pitchFamily="18" charset="0"/>
                <a:ea typeface="宋体" pitchFamily="2" charset="-122"/>
                <a:cs typeface="Times New Roman" pitchFamily="18" charset="0"/>
              </a:rPr>
              <a:t>A,b</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时，方程组无解。</a:t>
            </a:r>
          </a:p>
        </p:txBody>
      </p:sp>
      <p:sp>
        <p:nvSpPr>
          <p:cNvPr id="13005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468313" y="765175"/>
            <a:ext cx="8351837" cy="5688013"/>
          </a:xfrm>
        </p:spPr>
        <p:txBody>
          <a:bodyPr/>
          <a:lstStyle/>
          <a:p>
            <a:pPr marL="0" indent="0">
              <a:lnSpc>
                <a:spcPct val="80000"/>
              </a:lnSpc>
              <a:buNone/>
            </a:pPr>
            <a:r>
              <a:rPr lang="zh-CN" altLang="en-US" sz="2000" b="1" dirty="0">
                <a:latin typeface="Times New Roman" pitchFamily="18" charset="0"/>
                <a:ea typeface="宋体" pitchFamily="2" charset="-122"/>
                <a:cs typeface="Times New Roman" pitchFamily="18" charset="0"/>
              </a:rPr>
              <a:t>下面设计一个求解线性方程组的函数文件</a:t>
            </a:r>
            <a:r>
              <a:rPr lang="en-US" altLang="zh-CN" sz="2000" b="1" dirty="0" err="1">
                <a:latin typeface="Times New Roman" pitchFamily="18" charset="0"/>
                <a:ea typeface="宋体" pitchFamily="2" charset="-122"/>
                <a:cs typeface="Times New Roman" pitchFamily="18" charset="0"/>
              </a:rPr>
              <a:t>line_solution.m</a:t>
            </a:r>
            <a:r>
              <a:rPr lang="zh-CN" altLang="en-US" sz="2000" b="1" dirty="0">
                <a:latin typeface="Times New Roman" pitchFamily="18" charset="0"/>
                <a:ea typeface="宋体" pitchFamily="2" charset="-122"/>
                <a:cs typeface="Times New Roman" pitchFamily="18" charset="0"/>
              </a:rPr>
              <a:t>。</a:t>
            </a:r>
          </a:p>
          <a:p>
            <a:pPr marL="0" indent="0">
              <a:lnSpc>
                <a:spcPct val="80000"/>
              </a:lnSpc>
              <a:buNone/>
            </a:pPr>
            <a:r>
              <a:rPr lang="en-US" altLang="zh-CN" sz="1400" b="1" dirty="0">
                <a:latin typeface="Times New Roman" pitchFamily="18" charset="0"/>
                <a:ea typeface="宋体" pitchFamily="2" charset="-122"/>
                <a:cs typeface="Times New Roman" pitchFamily="18" charset="0"/>
              </a:rPr>
              <a:t>function [</a:t>
            </a:r>
            <a:r>
              <a:rPr lang="en-US" altLang="zh-CN" sz="1400" b="1" dirty="0" err="1">
                <a:latin typeface="Times New Roman" pitchFamily="18" charset="0"/>
                <a:ea typeface="宋体" pitchFamily="2" charset="-122"/>
                <a:cs typeface="Times New Roman" pitchFamily="18" charset="0"/>
              </a:rPr>
              <a:t>x,y</a:t>
            </a:r>
            <a:r>
              <a:rPr lang="en-US" altLang="zh-CN" sz="1400" b="1" dirty="0">
                <a:latin typeface="Times New Roman" pitchFamily="18" charset="0"/>
                <a:ea typeface="宋体" pitchFamily="2" charset="-122"/>
                <a:cs typeface="Times New Roman" pitchFamily="18" charset="0"/>
              </a:rPr>
              <a:t>]=</a:t>
            </a:r>
            <a:r>
              <a:rPr lang="en-US" altLang="zh-CN" sz="1400" b="1" dirty="0" err="1">
                <a:latin typeface="Times New Roman" pitchFamily="18" charset="0"/>
                <a:ea typeface="宋体" pitchFamily="2" charset="-122"/>
                <a:cs typeface="Times New Roman" pitchFamily="18" charset="0"/>
              </a:rPr>
              <a:t>line_solution</a:t>
            </a:r>
            <a:r>
              <a:rPr lang="en-US" altLang="zh-CN" sz="1400" b="1" dirty="0">
                <a:latin typeface="Times New Roman" pitchFamily="18" charset="0"/>
                <a:ea typeface="宋体" pitchFamily="2" charset="-122"/>
                <a:cs typeface="Times New Roman" pitchFamily="18" charset="0"/>
              </a:rPr>
              <a:t>(</a:t>
            </a:r>
            <a:r>
              <a:rPr lang="en-US" altLang="zh-CN" sz="1400" b="1" dirty="0" err="1">
                <a:latin typeface="Times New Roman" pitchFamily="18" charset="0"/>
                <a:ea typeface="宋体" pitchFamily="2" charset="-122"/>
                <a:cs typeface="Times New Roman" pitchFamily="18" charset="0"/>
              </a:rPr>
              <a:t>A,b</a:t>
            </a:r>
            <a:r>
              <a:rPr lang="en-US" altLang="zh-CN" sz="1400" b="1" dirty="0">
                <a:latin typeface="Times New Roman" pitchFamily="18" charset="0"/>
                <a:ea typeface="宋体" pitchFamily="2" charset="-122"/>
                <a:cs typeface="Times New Roman" pitchFamily="18" charset="0"/>
              </a:rPr>
              <a:t>)</a:t>
            </a:r>
          </a:p>
          <a:p>
            <a:pPr marL="0" indent="0">
              <a:lnSpc>
                <a:spcPct val="80000"/>
              </a:lnSpc>
              <a:buNone/>
            </a:pPr>
            <a:r>
              <a:rPr lang="en-US" altLang="zh-CN" sz="1400" b="1" dirty="0">
                <a:latin typeface="Times New Roman" pitchFamily="18" charset="0"/>
                <a:ea typeface="宋体" pitchFamily="2" charset="-122"/>
                <a:cs typeface="Times New Roman" pitchFamily="18" charset="0"/>
              </a:rPr>
              <a:t>[</a:t>
            </a:r>
            <a:r>
              <a:rPr lang="en-US" altLang="zh-CN" sz="1400" b="1" dirty="0" err="1">
                <a:latin typeface="Times New Roman" pitchFamily="18" charset="0"/>
                <a:ea typeface="宋体" pitchFamily="2" charset="-122"/>
                <a:cs typeface="Times New Roman" pitchFamily="18" charset="0"/>
              </a:rPr>
              <a:t>m,n</a:t>
            </a:r>
            <a:r>
              <a:rPr lang="en-US" altLang="zh-CN" sz="1400" b="1" dirty="0">
                <a:latin typeface="Times New Roman" pitchFamily="18" charset="0"/>
                <a:ea typeface="宋体" pitchFamily="2" charset="-122"/>
                <a:cs typeface="Times New Roman" pitchFamily="18" charset="0"/>
              </a:rPr>
              <a:t>]=size(A);</a:t>
            </a:r>
          </a:p>
          <a:p>
            <a:pPr marL="0" indent="0">
              <a:lnSpc>
                <a:spcPct val="80000"/>
              </a:lnSpc>
              <a:buNone/>
            </a:pPr>
            <a:r>
              <a:rPr lang="en-US" altLang="zh-CN" sz="1400" b="1" dirty="0">
                <a:latin typeface="Times New Roman" pitchFamily="18" charset="0"/>
                <a:ea typeface="宋体" pitchFamily="2" charset="-122"/>
                <a:cs typeface="Times New Roman" pitchFamily="18" charset="0"/>
              </a:rPr>
              <a:t>y=[];</a:t>
            </a:r>
          </a:p>
          <a:p>
            <a:pPr marL="0" indent="0">
              <a:lnSpc>
                <a:spcPct val="80000"/>
              </a:lnSpc>
              <a:buNone/>
            </a:pPr>
            <a:r>
              <a:rPr lang="en-US" altLang="zh-CN" sz="1400" b="1" dirty="0">
                <a:latin typeface="Times New Roman" pitchFamily="18" charset="0"/>
                <a:ea typeface="宋体" pitchFamily="2" charset="-122"/>
                <a:cs typeface="Times New Roman" pitchFamily="18" charset="0"/>
              </a:rPr>
              <a:t>if norm(b)&gt;0                  %</a:t>
            </a:r>
            <a:r>
              <a:rPr lang="zh-CN" altLang="en-US" sz="1400" b="1" dirty="0">
                <a:latin typeface="Times New Roman" pitchFamily="18" charset="0"/>
                <a:ea typeface="宋体" pitchFamily="2" charset="-122"/>
                <a:cs typeface="Times New Roman" pitchFamily="18" charset="0"/>
              </a:rPr>
              <a:t>非齐次方程组</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en-US" altLang="zh-CN" sz="1400" b="1" dirty="0">
                <a:latin typeface="Times New Roman" pitchFamily="18" charset="0"/>
                <a:ea typeface="宋体" pitchFamily="2" charset="-122"/>
                <a:cs typeface="Times New Roman" pitchFamily="18" charset="0"/>
              </a:rPr>
              <a:t>if rank(A)==rank([</a:t>
            </a:r>
            <a:r>
              <a:rPr lang="en-US" altLang="zh-CN" sz="1400" b="1" dirty="0" err="1">
                <a:latin typeface="Times New Roman" pitchFamily="18" charset="0"/>
                <a:ea typeface="宋体" pitchFamily="2" charset="-122"/>
                <a:cs typeface="Times New Roman" pitchFamily="18" charset="0"/>
              </a:rPr>
              <a:t>A,b</a:t>
            </a:r>
            <a:r>
              <a:rPr lang="en-US" altLang="zh-CN" sz="1400" b="1" dirty="0">
                <a:latin typeface="Times New Roman" pitchFamily="18" charset="0"/>
                <a:ea typeface="宋体" pitchFamily="2" charset="-122"/>
                <a:cs typeface="Times New Roman" pitchFamily="18" charset="0"/>
              </a:rPr>
              <a:t>])</a:t>
            </a:r>
          </a:p>
          <a:p>
            <a:pPr marL="0" indent="0">
              <a:lnSpc>
                <a:spcPct val="80000"/>
              </a:lnSpc>
              <a:buNone/>
            </a:pPr>
            <a:r>
              <a:rPr lang="en-US" altLang="zh-CN" sz="1400" b="1" dirty="0">
                <a:latin typeface="Times New Roman" pitchFamily="18" charset="0"/>
                <a:ea typeface="宋体" pitchFamily="2" charset="-122"/>
                <a:cs typeface="Times New Roman" pitchFamily="18" charset="0"/>
              </a:rPr>
              <a:t>        if rank(A)==n           %</a:t>
            </a:r>
            <a:r>
              <a:rPr lang="zh-CN" altLang="en-US" sz="1400" b="1" dirty="0">
                <a:latin typeface="Times New Roman" pitchFamily="18" charset="0"/>
                <a:ea typeface="宋体" pitchFamily="2" charset="-122"/>
                <a:cs typeface="Times New Roman" pitchFamily="18" charset="0"/>
              </a:rPr>
              <a:t>有唯一解</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en-US" altLang="zh-CN" sz="1400" b="1" dirty="0" err="1">
                <a:latin typeface="Times New Roman" pitchFamily="18" charset="0"/>
                <a:ea typeface="宋体" pitchFamily="2" charset="-122"/>
                <a:cs typeface="Times New Roman" pitchFamily="18" charset="0"/>
              </a:rPr>
              <a:t>disp</a:t>
            </a:r>
            <a:r>
              <a:rPr lang="en-US" altLang="zh-CN" sz="1400" b="1" dirty="0">
                <a:latin typeface="Times New Roman" pitchFamily="18" charset="0"/>
                <a:ea typeface="宋体" pitchFamily="2" charset="-122"/>
                <a:cs typeface="Times New Roman" pitchFamily="18" charset="0"/>
              </a:rPr>
              <a:t>('</a:t>
            </a:r>
            <a:r>
              <a:rPr lang="zh-CN" altLang="en-US" sz="1400" b="1" dirty="0">
                <a:latin typeface="Times New Roman" pitchFamily="18" charset="0"/>
                <a:ea typeface="宋体" pitchFamily="2" charset="-122"/>
                <a:cs typeface="Times New Roman" pitchFamily="18" charset="0"/>
              </a:rPr>
              <a:t>原方程组有唯一解</a:t>
            </a:r>
            <a:r>
              <a:rPr lang="en-US" altLang="zh-CN" sz="1400" b="1" dirty="0">
                <a:latin typeface="Times New Roman" pitchFamily="18" charset="0"/>
                <a:ea typeface="宋体" pitchFamily="2" charset="-122"/>
                <a:cs typeface="Times New Roman" pitchFamily="18" charset="0"/>
              </a:rPr>
              <a:t>x')</a:t>
            </a:r>
          </a:p>
          <a:p>
            <a:pPr marL="0" indent="0">
              <a:lnSpc>
                <a:spcPct val="80000"/>
              </a:lnSpc>
              <a:buNone/>
            </a:pPr>
            <a:r>
              <a:rPr lang="en-US" altLang="zh-CN" sz="1400" b="1" dirty="0">
                <a:latin typeface="Times New Roman" pitchFamily="18" charset="0"/>
                <a:ea typeface="宋体" pitchFamily="2" charset="-122"/>
                <a:cs typeface="Times New Roman" pitchFamily="18" charset="0"/>
              </a:rPr>
              <a:t>            x=A\b;</a:t>
            </a:r>
          </a:p>
          <a:p>
            <a:pPr marL="0" indent="0">
              <a:lnSpc>
                <a:spcPct val="80000"/>
              </a:lnSpc>
              <a:buNone/>
            </a:pPr>
            <a:r>
              <a:rPr lang="en-US" altLang="zh-CN" sz="1400" b="1" dirty="0">
                <a:latin typeface="Times New Roman" pitchFamily="18" charset="0"/>
                <a:ea typeface="宋体" pitchFamily="2" charset="-122"/>
                <a:cs typeface="Times New Roman" pitchFamily="18" charset="0"/>
              </a:rPr>
              <a:t>        else                   %</a:t>
            </a:r>
            <a:r>
              <a:rPr lang="zh-CN" altLang="en-US" sz="1400" b="1" dirty="0">
                <a:latin typeface="Times New Roman" pitchFamily="18" charset="0"/>
                <a:ea typeface="宋体" pitchFamily="2" charset="-122"/>
                <a:cs typeface="Times New Roman" pitchFamily="18" charset="0"/>
              </a:rPr>
              <a:t>方程组有无穷多个解，基础解系</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en-US" altLang="zh-CN" sz="1400" b="1" dirty="0" err="1">
                <a:latin typeface="Times New Roman" pitchFamily="18" charset="0"/>
                <a:ea typeface="宋体" pitchFamily="2" charset="-122"/>
                <a:cs typeface="Times New Roman" pitchFamily="18" charset="0"/>
              </a:rPr>
              <a:t>disp</a:t>
            </a:r>
            <a:r>
              <a:rPr lang="en-US" altLang="zh-CN" sz="1400" b="1" dirty="0">
                <a:latin typeface="Times New Roman" pitchFamily="18" charset="0"/>
                <a:ea typeface="宋体" pitchFamily="2" charset="-122"/>
                <a:cs typeface="Times New Roman" pitchFamily="18" charset="0"/>
              </a:rPr>
              <a:t>('</a:t>
            </a:r>
            <a:r>
              <a:rPr lang="zh-CN" altLang="en-US" sz="1400" b="1" dirty="0">
                <a:latin typeface="Times New Roman" pitchFamily="18" charset="0"/>
                <a:ea typeface="宋体" pitchFamily="2" charset="-122"/>
                <a:cs typeface="Times New Roman" pitchFamily="18" charset="0"/>
              </a:rPr>
              <a:t>原方程组有无穷个解，特解为</a:t>
            </a:r>
            <a:r>
              <a:rPr lang="en-US" altLang="zh-CN" sz="1400" b="1" dirty="0">
                <a:latin typeface="Times New Roman" pitchFamily="18" charset="0"/>
                <a:ea typeface="宋体" pitchFamily="2" charset="-122"/>
                <a:cs typeface="Times New Roman" pitchFamily="18" charset="0"/>
              </a:rPr>
              <a:t>x</a:t>
            </a:r>
            <a:r>
              <a:rPr lang="zh-CN" altLang="en-US" sz="1400" b="1" dirty="0">
                <a:latin typeface="Times New Roman" pitchFamily="18" charset="0"/>
                <a:ea typeface="宋体" pitchFamily="2" charset="-122"/>
                <a:cs typeface="Times New Roman" pitchFamily="18" charset="0"/>
              </a:rPr>
              <a:t>，其齐次方程组的基础解系为</a:t>
            </a:r>
            <a:r>
              <a:rPr lang="en-US" altLang="zh-CN" sz="1400" b="1" dirty="0">
                <a:latin typeface="Times New Roman" pitchFamily="18" charset="0"/>
                <a:ea typeface="宋体" pitchFamily="2" charset="-122"/>
                <a:cs typeface="Times New Roman" pitchFamily="18" charset="0"/>
              </a:rPr>
              <a:t>y')</a:t>
            </a:r>
          </a:p>
          <a:p>
            <a:pPr marL="0" indent="0">
              <a:lnSpc>
                <a:spcPct val="80000"/>
              </a:lnSpc>
              <a:buNone/>
            </a:pPr>
            <a:r>
              <a:rPr lang="en-US" altLang="zh-CN" sz="1400" b="1" dirty="0">
                <a:latin typeface="Times New Roman" pitchFamily="18" charset="0"/>
                <a:ea typeface="宋体" pitchFamily="2" charset="-122"/>
                <a:cs typeface="Times New Roman" pitchFamily="18" charset="0"/>
              </a:rPr>
              <a:t>            x=A\b; </a:t>
            </a:r>
          </a:p>
          <a:p>
            <a:pPr marL="0" indent="0">
              <a:lnSpc>
                <a:spcPct val="80000"/>
              </a:lnSpc>
              <a:buNone/>
            </a:pPr>
            <a:r>
              <a:rPr lang="en-US" altLang="zh-CN" sz="1400" b="1" dirty="0">
                <a:latin typeface="Times New Roman" pitchFamily="18" charset="0"/>
                <a:ea typeface="宋体" pitchFamily="2" charset="-122"/>
                <a:cs typeface="Times New Roman" pitchFamily="18" charset="0"/>
              </a:rPr>
              <a:t>            y=null(</a:t>
            </a:r>
            <a:r>
              <a:rPr lang="en-US" altLang="zh-CN" sz="1400" b="1" dirty="0" err="1">
                <a:latin typeface="Times New Roman" pitchFamily="18" charset="0"/>
                <a:ea typeface="宋体" pitchFamily="2" charset="-122"/>
                <a:cs typeface="Times New Roman" pitchFamily="18" charset="0"/>
              </a:rPr>
              <a:t>A,'r</a:t>
            </a:r>
            <a:r>
              <a:rPr lang="en-US" altLang="zh-CN" sz="1400" b="1" dirty="0">
                <a:latin typeface="Times New Roman" pitchFamily="18" charset="0"/>
                <a:ea typeface="宋体" pitchFamily="2" charset="-122"/>
                <a:cs typeface="Times New Roman" pitchFamily="18" charset="0"/>
              </a:rPr>
              <a:t>');</a:t>
            </a:r>
          </a:p>
          <a:p>
            <a:pPr marL="0" indent="0">
              <a:lnSpc>
                <a:spcPct val="80000"/>
              </a:lnSpc>
              <a:buNone/>
            </a:pPr>
            <a:r>
              <a:rPr lang="en-US" altLang="zh-CN" sz="1400" b="1" dirty="0">
                <a:latin typeface="Times New Roman" pitchFamily="18" charset="0"/>
                <a:ea typeface="宋体" pitchFamily="2" charset="-122"/>
                <a:cs typeface="Times New Roman" pitchFamily="18" charset="0"/>
              </a:rPr>
              <a:t>    </a:t>
            </a:r>
            <a:r>
              <a:rPr lang="es-ES" altLang="zh-CN" sz="1400" b="1" dirty="0">
                <a:latin typeface="Times New Roman" pitchFamily="18" charset="0"/>
                <a:ea typeface="宋体" pitchFamily="2" charset="-122"/>
                <a:cs typeface="Times New Roman" pitchFamily="18" charset="0"/>
              </a:rPr>
              <a:t>    </a:t>
            </a:r>
            <a:r>
              <a:rPr lang="en-US" altLang="zh-CN" sz="1400" b="1" dirty="0">
                <a:latin typeface="Times New Roman" pitchFamily="18" charset="0"/>
                <a:ea typeface="宋体" pitchFamily="2" charset="-122"/>
                <a:cs typeface="Times New Roman" pitchFamily="18" charset="0"/>
              </a:rPr>
              <a:t>end</a:t>
            </a:r>
          </a:p>
          <a:p>
            <a:pPr marL="0" indent="0">
              <a:lnSpc>
                <a:spcPct val="80000"/>
              </a:lnSpc>
              <a:buNone/>
            </a:pPr>
            <a:r>
              <a:rPr lang="en-US" altLang="zh-CN" sz="1400" b="1" dirty="0">
                <a:latin typeface="Times New Roman" pitchFamily="18" charset="0"/>
                <a:ea typeface="宋体" pitchFamily="2" charset="-122"/>
                <a:cs typeface="Times New Roman" pitchFamily="18" charset="0"/>
              </a:rPr>
              <a:t>    else</a:t>
            </a:r>
          </a:p>
          <a:p>
            <a:pPr marL="0" indent="0">
              <a:lnSpc>
                <a:spcPct val="80000"/>
              </a:lnSpc>
              <a:buNone/>
            </a:pPr>
            <a:r>
              <a:rPr lang="en-US" altLang="zh-CN" sz="1400" b="1" dirty="0">
                <a:latin typeface="Times New Roman" pitchFamily="18" charset="0"/>
                <a:ea typeface="宋体" pitchFamily="2" charset="-122"/>
                <a:cs typeface="Times New Roman" pitchFamily="18" charset="0"/>
              </a:rPr>
              <a:t>    </a:t>
            </a:r>
            <a:r>
              <a:rPr lang="es-ES" altLang="zh-CN" sz="1400" b="1" dirty="0">
                <a:latin typeface="Times New Roman" pitchFamily="18" charset="0"/>
                <a:ea typeface="宋体" pitchFamily="2" charset="-122"/>
                <a:cs typeface="Times New Roman" pitchFamily="18" charset="0"/>
              </a:rPr>
              <a:t>    </a:t>
            </a:r>
            <a:r>
              <a:rPr lang="en-US" altLang="zh-CN" sz="1400" b="1" dirty="0" err="1">
                <a:latin typeface="Times New Roman" pitchFamily="18" charset="0"/>
                <a:ea typeface="宋体" pitchFamily="2" charset="-122"/>
                <a:cs typeface="Times New Roman" pitchFamily="18" charset="0"/>
              </a:rPr>
              <a:t>disp</a:t>
            </a:r>
            <a:r>
              <a:rPr lang="en-US" altLang="zh-CN" sz="1400" b="1" dirty="0">
                <a:latin typeface="Times New Roman" pitchFamily="18" charset="0"/>
                <a:ea typeface="宋体" pitchFamily="2" charset="-122"/>
                <a:cs typeface="Times New Roman" pitchFamily="18" charset="0"/>
              </a:rPr>
              <a:t>('</a:t>
            </a:r>
            <a:r>
              <a:rPr lang="zh-CN" altLang="en-US" sz="1400" b="1" dirty="0">
                <a:latin typeface="Times New Roman" pitchFamily="18" charset="0"/>
                <a:ea typeface="宋体" pitchFamily="2" charset="-122"/>
                <a:cs typeface="Times New Roman" pitchFamily="18" charset="0"/>
              </a:rPr>
              <a:t>方程组无解</a:t>
            </a:r>
            <a:r>
              <a:rPr lang="en-US" altLang="zh-CN" sz="1400" b="1" dirty="0">
                <a:latin typeface="Times New Roman" pitchFamily="18" charset="0"/>
                <a:ea typeface="宋体" pitchFamily="2" charset="-122"/>
                <a:cs typeface="Times New Roman" pitchFamily="18" charset="0"/>
              </a:rPr>
              <a:t>')       %</a:t>
            </a:r>
            <a:r>
              <a:rPr lang="zh-CN" altLang="en-US" sz="1400" b="1" dirty="0">
                <a:latin typeface="Times New Roman" pitchFamily="18" charset="0"/>
                <a:ea typeface="宋体" pitchFamily="2" charset="-122"/>
                <a:cs typeface="Times New Roman" pitchFamily="18" charset="0"/>
              </a:rPr>
              <a:t>方程组无解</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zh-CN" altLang="es-ES" sz="1400" b="1" dirty="0">
                <a:latin typeface="Times New Roman" pitchFamily="18" charset="0"/>
                <a:ea typeface="宋体" pitchFamily="2" charset="-122"/>
                <a:cs typeface="Times New Roman" pitchFamily="18" charset="0"/>
              </a:rPr>
              <a:t>    </a:t>
            </a:r>
            <a:r>
              <a:rPr lang="en-US" altLang="zh-CN" sz="1400" b="1" dirty="0">
                <a:latin typeface="Times New Roman" pitchFamily="18" charset="0"/>
                <a:ea typeface="宋体" pitchFamily="2" charset="-122"/>
                <a:cs typeface="Times New Roman" pitchFamily="18" charset="0"/>
              </a:rPr>
              <a:t>x=[];</a:t>
            </a:r>
          </a:p>
          <a:p>
            <a:pPr marL="0" indent="0">
              <a:lnSpc>
                <a:spcPct val="80000"/>
              </a:lnSpc>
              <a:buNone/>
            </a:pPr>
            <a:r>
              <a:rPr lang="en-US" altLang="zh-CN" sz="1400" b="1" dirty="0">
                <a:latin typeface="Times New Roman" pitchFamily="18" charset="0"/>
                <a:ea typeface="宋体" pitchFamily="2" charset="-122"/>
                <a:cs typeface="Times New Roman" pitchFamily="18" charset="0"/>
              </a:rPr>
              <a:t>    end</a:t>
            </a:r>
          </a:p>
          <a:p>
            <a:pPr marL="0" indent="0">
              <a:lnSpc>
                <a:spcPct val="80000"/>
              </a:lnSpc>
              <a:buNone/>
            </a:pPr>
            <a:r>
              <a:rPr lang="en-US" altLang="zh-CN" sz="1400" b="1" dirty="0">
                <a:latin typeface="Times New Roman" pitchFamily="18" charset="0"/>
                <a:ea typeface="宋体" pitchFamily="2" charset="-122"/>
                <a:cs typeface="Times New Roman" pitchFamily="18" charset="0"/>
              </a:rPr>
              <a:t>else                        %</a:t>
            </a:r>
            <a:r>
              <a:rPr lang="zh-CN" altLang="en-US" sz="1400" b="1" dirty="0">
                <a:latin typeface="Times New Roman" pitchFamily="18" charset="0"/>
                <a:ea typeface="宋体" pitchFamily="2" charset="-122"/>
                <a:cs typeface="Times New Roman" pitchFamily="18" charset="0"/>
              </a:rPr>
              <a:t>齐次方程组</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en-US" altLang="zh-CN" sz="1400" b="1" dirty="0" err="1">
                <a:latin typeface="Times New Roman" pitchFamily="18" charset="0"/>
                <a:ea typeface="宋体" pitchFamily="2" charset="-122"/>
                <a:cs typeface="Times New Roman" pitchFamily="18" charset="0"/>
              </a:rPr>
              <a:t>disp</a:t>
            </a:r>
            <a:r>
              <a:rPr lang="en-US" altLang="zh-CN" sz="1400" b="1" dirty="0">
                <a:latin typeface="Times New Roman" pitchFamily="18" charset="0"/>
                <a:ea typeface="宋体" pitchFamily="2" charset="-122"/>
                <a:cs typeface="Times New Roman" pitchFamily="18" charset="0"/>
              </a:rPr>
              <a:t>('</a:t>
            </a:r>
            <a:r>
              <a:rPr lang="zh-CN" altLang="en-US" sz="1400" b="1" dirty="0">
                <a:latin typeface="Times New Roman" pitchFamily="18" charset="0"/>
                <a:ea typeface="宋体" pitchFamily="2" charset="-122"/>
                <a:cs typeface="Times New Roman" pitchFamily="18" charset="0"/>
              </a:rPr>
              <a:t>原方程组有零解</a:t>
            </a:r>
            <a:r>
              <a:rPr lang="en-US" altLang="zh-CN" sz="1400" b="1" dirty="0">
                <a:latin typeface="Times New Roman" pitchFamily="18" charset="0"/>
                <a:ea typeface="宋体" pitchFamily="2" charset="-122"/>
                <a:cs typeface="Times New Roman" pitchFamily="18" charset="0"/>
              </a:rPr>
              <a:t>x')</a:t>
            </a:r>
          </a:p>
          <a:p>
            <a:pPr marL="0" indent="0">
              <a:lnSpc>
                <a:spcPct val="80000"/>
              </a:lnSpc>
              <a:buNone/>
            </a:pPr>
            <a:r>
              <a:rPr lang="en-US" altLang="zh-CN" sz="1400" b="1" dirty="0">
                <a:latin typeface="Times New Roman" pitchFamily="18" charset="0"/>
                <a:ea typeface="宋体" pitchFamily="2" charset="-122"/>
                <a:cs typeface="Times New Roman" pitchFamily="18" charset="0"/>
              </a:rPr>
              <a:t>    x=zeros(n,1);              %0</a:t>
            </a:r>
            <a:r>
              <a:rPr lang="zh-CN" altLang="en-US" sz="1400" b="1" dirty="0">
                <a:latin typeface="Times New Roman" pitchFamily="18" charset="0"/>
                <a:ea typeface="宋体" pitchFamily="2" charset="-122"/>
                <a:cs typeface="Times New Roman" pitchFamily="18" charset="0"/>
              </a:rPr>
              <a:t>解</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en-US" altLang="zh-CN" sz="1400" b="1" dirty="0">
                <a:latin typeface="Times New Roman" pitchFamily="18" charset="0"/>
                <a:ea typeface="宋体" pitchFamily="2" charset="-122"/>
                <a:cs typeface="Times New Roman" pitchFamily="18" charset="0"/>
              </a:rPr>
              <a:t>if rank(A)&lt;n </a:t>
            </a:r>
          </a:p>
          <a:p>
            <a:pPr marL="0" indent="0">
              <a:lnSpc>
                <a:spcPct val="80000"/>
              </a:lnSpc>
              <a:buNone/>
            </a:pPr>
            <a:r>
              <a:rPr lang="en-US" altLang="zh-CN" sz="1400" b="1" dirty="0">
                <a:latin typeface="Times New Roman" pitchFamily="18" charset="0"/>
                <a:ea typeface="宋体" pitchFamily="2" charset="-122"/>
                <a:cs typeface="Times New Roman" pitchFamily="18" charset="0"/>
              </a:rPr>
              <a:t>        </a:t>
            </a:r>
            <a:r>
              <a:rPr lang="en-US" altLang="zh-CN" sz="1400" b="1" dirty="0" err="1">
                <a:latin typeface="Times New Roman" pitchFamily="18" charset="0"/>
                <a:ea typeface="宋体" pitchFamily="2" charset="-122"/>
                <a:cs typeface="Times New Roman" pitchFamily="18" charset="0"/>
              </a:rPr>
              <a:t>disp</a:t>
            </a:r>
            <a:r>
              <a:rPr lang="en-US" altLang="zh-CN" sz="1400" b="1" dirty="0">
                <a:latin typeface="Times New Roman" pitchFamily="18" charset="0"/>
                <a:ea typeface="宋体" pitchFamily="2" charset="-122"/>
                <a:cs typeface="Times New Roman" pitchFamily="18" charset="0"/>
              </a:rPr>
              <a:t>('</a:t>
            </a:r>
            <a:r>
              <a:rPr lang="zh-CN" altLang="en-US" sz="1400" b="1" dirty="0">
                <a:latin typeface="Times New Roman" pitchFamily="18" charset="0"/>
                <a:ea typeface="宋体" pitchFamily="2" charset="-122"/>
                <a:cs typeface="Times New Roman" pitchFamily="18" charset="0"/>
              </a:rPr>
              <a:t>方程组有无穷个解，基础解系为</a:t>
            </a:r>
            <a:r>
              <a:rPr lang="en-US" altLang="zh-CN" sz="1400" b="1" dirty="0">
                <a:latin typeface="Times New Roman" pitchFamily="18" charset="0"/>
                <a:ea typeface="宋体" pitchFamily="2" charset="-122"/>
                <a:cs typeface="Times New Roman" pitchFamily="18" charset="0"/>
              </a:rPr>
              <a:t>y')     %</a:t>
            </a:r>
            <a:r>
              <a:rPr lang="zh-CN" altLang="en-US" sz="1400" b="1" dirty="0">
                <a:latin typeface="Times New Roman" pitchFamily="18" charset="0"/>
                <a:ea typeface="宋体" pitchFamily="2" charset="-122"/>
                <a:cs typeface="Times New Roman" pitchFamily="18" charset="0"/>
              </a:rPr>
              <a:t>非</a:t>
            </a:r>
            <a:r>
              <a:rPr lang="en-US" altLang="zh-CN" sz="1400" b="1" dirty="0">
                <a:latin typeface="Times New Roman" pitchFamily="18" charset="0"/>
                <a:ea typeface="宋体" pitchFamily="2" charset="-122"/>
                <a:cs typeface="Times New Roman" pitchFamily="18" charset="0"/>
              </a:rPr>
              <a:t>0</a:t>
            </a:r>
            <a:r>
              <a:rPr lang="zh-CN" altLang="en-US" sz="1400" b="1" dirty="0">
                <a:latin typeface="Times New Roman" pitchFamily="18" charset="0"/>
                <a:ea typeface="宋体" pitchFamily="2" charset="-122"/>
                <a:cs typeface="Times New Roman" pitchFamily="18" charset="0"/>
              </a:rPr>
              <a:t>解</a:t>
            </a:r>
          </a:p>
          <a:p>
            <a:pPr marL="0" indent="0">
              <a:lnSpc>
                <a:spcPct val="80000"/>
              </a:lnSpc>
              <a:buNone/>
            </a:pPr>
            <a:r>
              <a:rPr lang="zh-CN" altLang="en-US" sz="1400" b="1" dirty="0">
                <a:latin typeface="Times New Roman" pitchFamily="18" charset="0"/>
                <a:ea typeface="宋体" pitchFamily="2" charset="-122"/>
                <a:cs typeface="Times New Roman" pitchFamily="18" charset="0"/>
              </a:rPr>
              <a:t>        </a:t>
            </a:r>
            <a:r>
              <a:rPr lang="en-US" altLang="zh-CN" sz="1400" b="1" dirty="0">
                <a:latin typeface="Times New Roman" pitchFamily="18" charset="0"/>
                <a:ea typeface="宋体" pitchFamily="2" charset="-122"/>
                <a:cs typeface="Times New Roman" pitchFamily="18" charset="0"/>
              </a:rPr>
              <a:t>y=null(</a:t>
            </a:r>
            <a:r>
              <a:rPr lang="en-US" altLang="zh-CN" sz="1400" b="1" dirty="0" err="1">
                <a:latin typeface="Times New Roman" pitchFamily="18" charset="0"/>
                <a:ea typeface="宋体" pitchFamily="2" charset="-122"/>
                <a:cs typeface="Times New Roman" pitchFamily="18" charset="0"/>
              </a:rPr>
              <a:t>A,'r</a:t>
            </a:r>
            <a:r>
              <a:rPr lang="en-US" altLang="zh-CN" sz="1400" b="1" dirty="0">
                <a:latin typeface="Times New Roman" pitchFamily="18" charset="0"/>
                <a:ea typeface="宋体" pitchFamily="2" charset="-122"/>
                <a:cs typeface="Times New Roman" pitchFamily="18" charset="0"/>
              </a:rPr>
              <a:t>');</a:t>
            </a:r>
          </a:p>
          <a:p>
            <a:pPr marL="0" indent="0">
              <a:lnSpc>
                <a:spcPct val="80000"/>
              </a:lnSpc>
              <a:buNone/>
            </a:pPr>
            <a:r>
              <a:rPr lang="en-US" altLang="zh-CN" sz="1400" b="1" dirty="0">
                <a:latin typeface="Times New Roman" pitchFamily="18" charset="0"/>
                <a:ea typeface="宋体" pitchFamily="2" charset="-122"/>
                <a:cs typeface="Times New Roman" pitchFamily="18" charset="0"/>
              </a:rPr>
              <a:t>    end</a:t>
            </a:r>
          </a:p>
          <a:p>
            <a:pPr marL="0" indent="0">
              <a:lnSpc>
                <a:spcPct val="80000"/>
              </a:lnSpc>
              <a:buNone/>
            </a:pPr>
            <a:r>
              <a:rPr lang="en-US" altLang="zh-CN" sz="1400" b="1" dirty="0">
                <a:latin typeface="Times New Roman" pitchFamily="18" charset="0"/>
                <a:ea typeface="宋体" pitchFamily="2" charset="-122"/>
                <a:cs typeface="Times New Roman" pitchFamily="18" charset="0"/>
              </a:rPr>
              <a:t>end</a:t>
            </a:r>
            <a:endParaRPr lang="zh-CN" altLang="en-US" sz="1400" b="1" dirty="0">
              <a:latin typeface="Times New Roman" pitchFamily="18" charset="0"/>
              <a:ea typeface="宋体" pitchFamily="2" charset="-122"/>
              <a:cs typeface="Times New Roman" pitchFamily="18" charset="0"/>
            </a:endParaRPr>
          </a:p>
        </p:txBody>
      </p:sp>
      <p:sp>
        <p:nvSpPr>
          <p:cNvPr id="13107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body" idx="1"/>
          </p:nvPr>
        </p:nvSpPr>
        <p:spPr>
          <a:xfrm>
            <a:off x="468313" y="836613"/>
            <a:ext cx="8218487" cy="52895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s-ES" altLang="zh-CN" sz="2800" b="1" dirty="0">
                <a:latin typeface="Times New Roman" pitchFamily="18" charset="0"/>
                <a:ea typeface="宋体" pitchFamily="2" charset="-122"/>
                <a:cs typeface="Times New Roman" pitchFamily="18" charset="0"/>
              </a:rPr>
              <a:t>8-8  </a:t>
            </a:r>
            <a:r>
              <a:rPr lang="zh-CN" altLang="es-ES" sz="2800" b="1" dirty="0">
                <a:latin typeface="Times New Roman" pitchFamily="18" charset="0"/>
                <a:ea typeface="宋体" pitchFamily="2" charset="-122"/>
                <a:cs typeface="Times New Roman" pitchFamily="18" charset="0"/>
              </a:rPr>
              <a:t>求解方程组。</a:t>
            </a:r>
          </a:p>
          <a:p>
            <a:pPr>
              <a:lnSpc>
                <a:spcPct val="80000"/>
              </a:lnSpc>
            </a:pPr>
            <a:endParaRPr lang="zh-CN" altLang="es-ES" sz="2800" b="1" dirty="0">
              <a:latin typeface="Times New Roman" pitchFamily="18" charset="0"/>
              <a:ea typeface="宋体" pitchFamily="2" charset="-122"/>
              <a:cs typeface="Times New Roman" pitchFamily="18" charset="0"/>
            </a:endParaRPr>
          </a:p>
          <a:p>
            <a:pPr marL="0" indent="0">
              <a:lnSpc>
                <a:spcPct val="80000"/>
              </a:lnSpc>
              <a:buNone/>
            </a:pPr>
            <a:endParaRPr lang="en-US" altLang="zh-CN" sz="2800" b="1" dirty="0">
              <a:latin typeface="Times New Roman" pitchFamily="18" charset="0"/>
              <a:ea typeface="宋体" pitchFamily="2" charset="-122"/>
              <a:cs typeface="Times New Roman" pitchFamily="18" charset="0"/>
            </a:endParaRPr>
          </a:p>
          <a:p>
            <a:pPr marL="0" indent="0">
              <a:lnSpc>
                <a:spcPct val="80000"/>
              </a:lnSpc>
              <a:buNone/>
            </a:pPr>
            <a:endParaRPr lang="zh-CN" altLang="es-ES" sz="2800" b="1" dirty="0">
              <a:latin typeface="Times New Roman" pitchFamily="18" charset="0"/>
              <a:ea typeface="宋体" pitchFamily="2" charset="-122"/>
              <a:cs typeface="Times New Roman" pitchFamily="18" charset="0"/>
            </a:endParaRPr>
          </a:p>
          <a:p>
            <a:pPr marL="0" indent="0">
              <a:lnSpc>
                <a:spcPct val="80000"/>
              </a:lnSpc>
              <a:buNone/>
            </a:pPr>
            <a:r>
              <a:rPr lang="zh-CN" altLang="es-ES" sz="2400" b="1" dirty="0">
                <a:latin typeface="Times New Roman" pitchFamily="18" charset="0"/>
                <a:ea typeface="宋体" pitchFamily="2" charset="-122"/>
                <a:cs typeface="Times New Roman" pitchFamily="18" charset="0"/>
              </a:rPr>
              <a:t>程序如下：</a:t>
            </a:r>
          </a:p>
          <a:p>
            <a:pPr marL="0" indent="0">
              <a:lnSpc>
                <a:spcPct val="80000"/>
              </a:lnSpc>
              <a:buNone/>
            </a:pPr>
            <a:r>
              <a:rPr lang="es-ES" altLang="zh-CN" sz="2000" b="1" dirty="0">
                <a:latin typeface="Times New Roman" pitchFamily="18" charset="0"/>
                <a:ea typeface="宋体" pitchFamily="2" charset="-122"/>
                <a:cs typeface="Times New Roman" pitchFamily="18" charset="0"/>
              </a:rPr>
              <a:t>A=[1,-2,3,-1;3,-1,5,-3;2,1,2,-2];</a:t>
            </a:r>
          </a:p>
          <a:p>
            <a:pPr marL="0" indent="0">
              <a:lnSpc>
                <a:spcPct val="80000"/>
              </a:lnSpc>
              <a:buNone/>
            </a:pPr>
            <a:r>
              <a:rPr lang="es-ES" altLang="zh-CN" sz="2000" b="1" dirty="0">
                <a:latin typeface="Times New Roman" pitchFamily="18" charset="0"/>
                <a:ea typeface="宋体" pitchFamily="2" charset="-122"/>
                <a:cs typeface="Times New Roman" pitchFamily="18" charset="0"/>
              </a:rPr>
              <a:t>b=[1;2;3];</a:t>
            </a:r>
          </a:p>
          <a:p>
            <a:pPr marL="0" indent="0">
              <a:lnSpc>
                <a:spcPct val="80000"/>
              </a:lnSpc>
              <a:buNone/>
            </a:pPr>
            <a:r>
              <a:rPr lang="es-ES" altLang="zh-CN" sz="2000" b="1" dirty="0">
                <a:latin typeface="Times New Roman" pitchFamily="18" charset="0"/>
                <a:ea typeface="宋体" pitchFamily="2" charset="-122"/>
                <a:cs typeface="Times New Roman" pitchFamily="18" charset="0"/>
              </a:rPr>
              <a:t>[x,y]=line_solution(A,b)</a:t>
            </a:r>
          </a:p>
          <a:p>
            <a:pPr marL="0" indent="0">
              <a:lnSpc>
                <a:spcPct val="80000"/>
              </a:lnSpc>
              <a:buNone/>
            </a:pPr>
            <a:r>
              <a:rPr lang="zh-CN" altLang="es-ES" sz="2400" b="1" dirty="0">
                <a:latin typeface="Times New Roman" pitchFamily="18" charset="0"/>
                <a:ea typeface="宋体" pitchFamily="2" charset="-122"/>
                <a:cs typeface="Times New Roman" pitchFamily="18" charset="0"/>
              </a:rPr>
              <a:t>程序运行结果为：</a:t>
            </a:r>
          </a:p>
          <a:p>
            <a:pPr marL="0" indent="0">
              <a:lnSpc>
                <a:spcPct val="80000"/>
              </a:lnSpc>
              <a:buNone/>
            </a:pPr>
            <a:r>
              <a:rPr lang="zh-CN" altLang="es-ES" sz="2000" b="1" dirty="0">
                <a:latin typeface="Times New Roman" pitchFamily="18" charset="0"/>
                <a:ea typeface="宋体" pitchFamily="2" charset="-122"/>
                <a:cs typeface="Times New Roman" pitchFamily="18" charset="0"/>
              </a:rPr>
              <a:t>方程组无解</a:t>
            </a:r>
            <a:endParaRPr lang="zh-CN" altLang="en-US" sz="2000" b="1" dirty="0">
              <a:latin typeface="Times New Roman" pitchFamily="18" charset="0"/>
              <a:ea typeface="宋体" pitchFamily="2" charset="-122"/>
              <a:cs typeface="Times New Roman" pitchFamily="18" charset="0"/>
            </a:endParaRPr>
          </a:p>
          <a:p>
            <a:pPr marL="0" indent="0">
              <a:lnSpc>
                <a:spcPct val="80000"/>
              </a:lnSpc>
              <a:buNone/>
            </a:pPr>
            <a:r>
              <a:rPr lang="en-US" altLang="zh-CN" sz="2000" b="1" dirty="0">
                <a:latin typeface="Times New Roman" pitchFamily="18" charset="0"/>
                <a:ea typeface="宋体" pitchFamily="2" charset="-122"/>
                <a:cs typeface="Times New Roman" pitchFamily="18" charset="0"/>
              </a:rPr>
              <a:t>x =</a:t>
            </a:r>
          </a:p>
          <a:p>
            <a:pPr marL="0" indent="0">
              <a:lnSpc>
                <a:spcPct val="80000"/>
              </a:lnSpc>
              <a:buNone/>
            </a:pPr>
            <a:r>
              <a:rPr lang="en-US" altLang="zh-CN" sz="2000" b="1" dirty="0">
                <a:latin typeface="Times New Roman" pitchFamily="18" charset="0"/>
                <a:ea typeface="宋体" pitchFamily="2" charset="-122"/>
                <a:cs typeface="Times New Roman" pitchFamily="18" charset="0"/>
              </a:rPr>
              <a:t>     []</a:t>
            </a:r>
          </a:p>
          <a:p>
            <a:pPr marL="0" indent="0">
              <a:lnSpc>
                <a:spcPct val="80000"/>
              </a:lnSpc>
              <a:buNone/>
            </a:pPr>
            <a:r>
              <a:rPr lang="en-US" altLang="zh-CN" sz="2000" b="1" dirty="0">
                <a:latin typeface="Times New Roman" pitchFamily="18" charset="0"/>
                <a:ea typeface="宋体" pitchFamily="2" charset="-122"/>
                <a:cs typeface="Times New Roman" pitchFamily="18" charset="0"/>
              </a:rPr>
              <a:t>y =</a:t>
            </a:r>
          </a:p>
          <a:p>
            <a:pPr marL="0" indent="0">
              <a:lnSpc>
                <a:spcPct val="80000"/>
              </a:lnSpc>
              <a:buNone/>
            </a:pPr>
            <a:r>
              <a:rPr lang="en-US" altLang="zh-CN" sz="2000" b="1" dirty="0">
                <a:latin typeface="Times New Roman" pitchFamily="18" charset="0"/>
                <a:ea typeface="宋体" pitchFamily="2" charset="-122"/>
                <a:cs typeface="Times New Roman" pitchFamily="18" charset="0"/>
              </a:rPr>
              <a:t>     []</a:t>
            </a:r>
          </a:p>
          <a:p>
            <a:pPr marL="0" indent="0">
              <a:lnSpc>
                <a:spcPct val="80000"/>
              </a:lnSpc>
              <a:buNone/>
            </a:pPr>
            <a:r>
              <a:rPr lang="zh-CN" altLang="en-US" sz="2400" b="1" dirty="0">
                <a:latin typeface="Times New Roman" pitchFamily="18" charset="0"/>
                <a:ea typeface="宋体" pitchFamily="2" charset="-122"/>
                <a:cs typeface="Times New Roman" pitchFamily="18" charset="0"/>
              </a:rPr>
              <a:t>说明该方程组无解。</a:t>
            </a:r>
          </a:p>
        </p:txBody>
      </p:sp>
      <p:sp>
        <p:nvSpPr>
          <p:cNvPr id="132101" name="Rectangle 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0" name="Object 4"/>
          <p:cNvGraphicFramePr>
            <a:graphicFrameLocks noChangeAspect="1"/>
          </p:cNvGraphicFramePr>
          <p:nvPr>
            <p:extLst>
              <p:ext uri="{D42A27DB-BD31-4B8C-83A1-F6EECF244321}">
                <p14:modId xmlns:p14="http://schemas.microsoft.com/office/powerpoint/2010/main" val="2505067566"/>
              </p:ext>
            </p:extLst>
          </p:nvPr>
        </p:nvGraphicFramePr>
        <p:xfrm>
          <a:off x="2915816" y="1412776"/>
          <a:ext cx="2305050" cy="1035050"/>
        </p:xfrm>
        <a:graphic>
          <a:graphicData uri="http://schemas.openxmlformats.org/presentationml/2006/ole">
            <mc:AlternateContent xmlns:mc="http://schemas.openxmlformats.org/markup-compatibility/2006">
              <mc:Choice xmlns:v="urn:schemas-microsoft-com:vml" Requires="v">
                <p:oleObj spid="_x0000_s132113" name="公式" r:id="rId3" imgW="1587500" imgH="711200" progId="Equation.3">
                  <p:embed/>
                </p:oleObj>
              </mc:Choice>
              <mc:Fallback>
                <p:oleObj name="公式" r:id="rId3" imgW="15875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412776"/>
                        <a:ext cx="230505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a:xfrm>
            <a:off x="395288" y="836613"/>
            <a:ext cx="8291512" cy="52895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8-9  </a:t>
            </a:r>
            <a:r>
              <a:rPr lang="zh-CN" altLang="en-US" sz="2800" b="1" dirty="0">
                <a:latin typeface="Times New Roman" pitchFamily="18" charset="0"/>
                <a:ea typeface="宋体" pitchFamily="2" charset="-122"/>
                <a:cs typeface="Times New Roman" pitchFamily="18" charset="0"/>
              </a:rPr>
              <a:t>求方程组的通解。</a:t>
            </a: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zh-CN" altLang="en-US" sz="2000" b="1" dirty="0">
                <a:latin typeface="Times New Roman" pitchFamily="18" charset="0"/>
                <a:ea typeface="宋体" pitchFamily="2" charset="-122"/>
                <a:cs typeface="Times New Roman" pitchFamily="18" charset="0"/>
              </a:rPr>
              <a:t>程序如下：</a:t>
            </a:r>
          </a:p>
          <a:p>
            <a:pPr marL="0" indent="0">
              <a:lnSpc>
                <a:spcPct val="80000"/>
              </a:lnSpc>
              <a:buNone/>
            </a:pPr>
            <a:r>
              <a:rPr lang="en-US" altLang="zh-CN" sz="2000" b="1" dirty="0">
                <a:latin typeface="Times New Roman" pitchFamily="18" charset="0"/>
                <a:ea typeface="宋体" pitchFamily="2" charset="-122"/>
                <a:cs typeface="Times New Roman" pitchFamily="18" charset="0"/>
              </a:rPr>
              <a:t>format  rat           %</a:t>
            </a:r>
            <a:r>
              <a:rPr lang="zh-CN" altLang="es-ES" sz="2000" b="1" dirty="0">
                <a:latin typeface="Times New Roman" pitchFamily="18" charset="0"/>
                <a:ea typeface="宋体" pitchFamily="2" charset="-122"/>
                <a:cs typeface="Times New Roman" pitchFamily="18" charset="0"/>
              </a:rPr>
              <a:t>指定有理式格式输出</a:t>
            </a:r>
            <a:endParaRPr lang="zh-CN" altLang="en-US" sz="2000" b="1" dirty="0">
              <a:latin typeface="Times New Roman" pitchFamily="18" charset="0"/>
              <a:ea typeface="宋体" pitchFamily="2" charset="-122"/>
              <a:cs typeface="Times New Roman" pitchFamily="18" charset="0"/>
            </a:endParaRPr>
          </a:p>
          <a:p>
            <a:pPr marL="0" indent="0">
              <a:lnSpc>
                <a:spcPct val="80000"/>
              </a:lnSpc>
              <a:buNone/>
            </a:pPr>
            <a:r>
              <a:rPr lang="en-US" altLang="zh-CN" sz="2000" b="1" dirty="0">
                <a:latin typeface="Times New Roman" pitchFamily="18" charset="0"/>
                <a:ea typeface="宋体" pitchFamily="2" charset="-122"/>
                <a:cs typeface="Times New Roman" pitchFamily="18" charset="0"/>
              </a:rPr>
              <a:t>A=[1,1,-3,-1;3,-1,-3,4;1,5,-9,-8];</a:t>
            </a:r>
          </a:p>
          <a:p>
            <a:pPr marL="0" indent="0">
              <a:lnSpc>
                <a:spcPct val="80000"/>
              </a:lnSpc>
              <a:buNone/>
            </a:pPr>
            <a:r>
              <a:rPr lang="en-US" altLang="zh-CN" sz="2000" b="1" dirty="0">
                <a:latin typeface="Times New Roman" pitchFamily="18" charset="0"/>
                <a:ea typeface="宋体" pitchFamily="2" charset="-122"/>
                <a:cs typeface="Times New Roman" pitchFamily="18" charset="0"/>
              </a:rPr>
              <a:t>b=[1,4,0]';</a:t>
            </a:r>
          </a:p>
          <a:p>
            <a:pPr marL="0" indent="0">
              <a:lnSpc>
                <a:spcPct val="80000"/>
              </a:lnSpc>
              <a:buNone/>
            </a:pP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x,y</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line_solution</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A,b</a:t>
            </a:r>
            <a:r>
              <a:rPr lang="en-US" altLang="zh-CN" sz="2000" b="1" dirty="0">
                <a:latin typeface="Times New Roman" pitchFamily="18" charset="0"/>
                <a:ea typeface="宋体" pitchFamily="2" charset="-122"/>
                <a:cs typeface="Times New Roman" pitchFamily="18" charset="0"/>
              </a:rPr>
              <a:t>);</a:t>
            </a:r>
          </a:p>
          <a:p>
            <a:pPr marL="0" indent="0">
              <a:lnSpc>
                <a:spcPct val="80000"/>
              </a:lnSpc>
              <a:buNone/>
            </a:pPr>
            <a:r>
              <a:rPr lang="en-US" altLang="zh-CN" sz="2000" b="1" dirty="0" err="1">
                <a:latin typeface="Times New Roman" pitchFamily="18" charset="0"/>
                <a:ea typeface="宋体" pitchFamily="2" charset="-122"/>
                <a:cs typeface="Times New Roman" pitchFamily="18" charset="0"/>
              </a:rPr>
              <a:t>x,y</a:t>
            </a:r>
            <a:endParaRPr lang="en-US" altLang="zh-CN" sz="2000" b="1" dirty="0">
              <a:latin typeface="Times New Roman" pitchFamily="18" charset="0"/>
              <a:ea typeface="宋体" pitchFamily="2" charset="-122"/>
              <a:cs typeface="Times New Roman" pitchFamily="18" charset="0"/>
            </a:endParaRPr>
          </a:p>
          <a:p>
            <a:pPr marL="0" indent="0">
              <a:lnSpc>
                <a:spcPct val="80000"/>
              </a:lnSpc>
              <a:buNone/>
            </a:pPr>
            <a:r>
              <a:rPr lang="en-US" altLang="zh-CN" sz="2000" b="1" dirty="0">
                <a:latin typeface="Times New Roman" pitchFamily="18" charset="0"/>
                <a:ea typeface="宋体" pitchFamily="2" charset="-122"/>
                <a:cs typeface="Times New Roman" pitchFamily="18" charset="0"/>
              </a:rPr>
              <a:t>format  short          %</a:t>
            </a:r>
            <a:r>
              <a:rPr lang="zh-CN" altLang="en-US" sz="2000" b="1" dirty="0">
                <a:latin typeface="Times New Roman" pitchFamily="18" charset="0"/>
                <a:ea typeface="宋体" pitchFamily="2" charset="-122"/>
                <a:cs typeface="Times New Roman" pitchFamily="18" charset="0"/>
              </a:rPr>
              <a:t>恢复默认的短格式输出</a:t>
            </a:r>
          </a:p>
          <a:p>
            <a:pPr marL="0" indent="0">
              <a:lnSpc>
                <a:spcPct val="80000"/>
              </a:lnSpc>
              <a:buNone/>
            </a:pPr>
            <a:r>
              <a:rPr lang="zh-CN" altLang="en-US" sz="2000" b="1" dirty="0">
                <a:latin typeface="Times New Roman" pitchFamily="18" charset="0"/>
                <a:ea typeface="宋体" pitchFamily="2" charset="-122"/>
                <a:cs typeface="Times New Roman" pitchFamily="18" charset="0"/>
              </a:rPr>
              <a:t>程序运行结果为：</a:t>
            </a:r>
          </a:p>
          <a:p>
            <a:pPr marL="0" indent="0">
              <a:lnSpc>
                <a:spcPct val="80000"/>
              </a:lnSpc>
              <a:buNone/>
            </a:pPr>
            <a:r>
              <a:rPr lang="zh-CN" altLang="en-US" sz="2000" b="1" dirty="0">
                <a:latin typeface="Times New Roman" pitchFamily="18" charset="0"/>
                <a:ea typeface="宋体" pitchFamily="2" charset="-122"/>
                <a:cs typeface="Times New Roman" pitchFamily="18" charset="0"/>
              </a:rPr>
              <a:t>     原方程组有无穷个解，特解为</a:t>
            </a:r>
            <a:r>
              <a:rPr lang="en-US" altLang="zh-CN" sz="2000" b="1" dirty="0">
                <a:latin typeface="Times New Roman" pitchFamily="18" charset="0"/>
                <a:ea typeface="宋体" pitchFamily="2" charset="-122"/>
                <a:cs typeface="Times New Roman" pitchFamily="18" charset="0"/>
              </a:rPr>
              <a:t>x</a:t>
            </a:r>
            <a:r>
              <a:rPr lang="zh-CN" altLang="en-US" sz="2000" b="1" dirty="0">
                <a:latin typeface="Times New Roman" pitchFamily="18" charset="0"/>
                <a:ea typeface="宋体" pitchFamily="2" charset="-122"/>
                <a:cs typeface="Times New Roman" pitchFamily="18" charset="0"/>
              </a:rPr>
              <a:t>，其齐次方程组的基础解系为</a:t>
            </a:r>
            <a:r>
              <a:rPr lang="en-US" altLang="zh-CN" sz="2000" b="1" dirty="0">
                <a:latin typeface="Times New Roman" pitchFamily="18" charset="0"/>
                <a:ea typeface="宋体" pitchFamily="2" charset="-122"/>
                <a:cs typeface="Times New Roman" pitchFamily="18" charset="0"/>
              </a:rPr>
              <a:t>y</a:t>
            </a:r>
          </a:p>
          <a:p>
            <a:pPr marL="0" indent="0">
              <a:lnSpc>
                <a:spcPct val="80000"/>
              </a:lnSpc>
              <a:buNone/>
            </a:pPr>
            <a:r>
              <a:rPr lang="en-US" altLang="zh-CN" sz="2000" b="1" dirty="0">
                <a:latin typeface="Times New Roman" pitchFamily="18" charset="0"/>
                <a:ea typeface="宋体" pitchFamily="2" charset="-122"/>
                <a:cs typeface="Times New Roman" pitchFamily="18" charset="0"/>
              </a:rPr>
              <a:t>&gt; In </a:t>
            </a:r>
            <a:r>
              <a:rPr lang="en-US" altLang="zh-CN" sz="2000" b="1" dirty="0" err="1">
                <a:latin typeface="Times New Roman" pitchFamily="18" charset="0"/>
                <a:ea typeface="宋体" pitchFamily="2" charset="-122"/>
                <a:cs typeface="Times New Roman" pitchFamily="18" charset="0"/>
              </a:rPr>
              <a:t>line_solution</a:t>
            </a:r>
            <a:r>
              <a:rPr lang="en-US" altLang="zh-CN" sz="2000" b="1" dirty="0">
                <a:latin typeface="Times New Roman" pitchFamily="18" charset="0"/>
                <a:ea typeface="宋体" pitchFamily="2" charset="-122"/>
                <a:cs typeface="Times New Roman" pitchFamily="18" charset="0"/>
              </a:rPr>
              <a:t> (line 11)</a:t>
            </a:r>
          </a:p>
          <a:p>
            <a:pPr marL="0" indent="0">
              <a:lnSpc>
                <a:spcPct val="80000"/>
              </a:lnSpc>
              <a:buNone/>
            </a:pPr>
            <a:r>
              <a:rPr lang="en-US" altLang="zh-CN" sz="2000" b="1" dirty="0">
                <a:latin typeface="Times New Roman" pitchFamily="18" charset="0"/>
                <a:ea typeface="宋体" pitchFamily="2" charset="-122"/>
                <a:cs typeface="Times New Roman" pitchFamily="18" charset="0"/>
              </a:rPr>
              <a:t>  In </a:t>
            </a:r>
            <a:r>
              <a:rPr lang="en-US" altLang="zh-CN" sz="2000" b="1" dirty="0" err="1">
                <a:latin typeface="Times New Roman" pitchFamily="18" charset="0"/>
                <a:ea typeface="宋体" pitchFamily="2" charset="-122"/>
                <a:cs typeface="Times New Roman" pitchFamily="18" charset="0"/>
              </a:rPr>
              <a:t>aaa</a:t>
            </a:r>
            <a:r>
              <a:rPr lang="en-US" altLang="zh-CN" sz="2000" b="1" dirty="0">
                <a:latin typeface="Times New Roman" pitchFamily="18" charset="0"/>
                <a:ea typeface="宋体" pitchFamily="2" charset="-122"/>
                <a:cs typeface="Times New Roman" pitchFamily="18" charset="0"/>
              </a:rPr>
              <a:t> (line 4) </a:t>
            </a:r>
          </a:p>
          <a:p>
            <a:pPr marL="0" indent="0">
              <a:lnSpc>
                <a:spcPct val="80000"/>
              </a:lnSpc>
              <a:buNone/>
            </a:pPr>
            <a:r>
              <a:rPr lang="zh-CN" altLang="en-US" sz="2000" b="1" dirty="0">
                <a:latin typeface="Times New Roman" pitchFamily="18" charset="0"/>
                <a:ea typeface="宋体" pitchFamily="2" charset="-122"/>
                <a:cs typeface="Times New Roman" pitchFamily="18" charset="0"/>
              </a:rPr>
              <a:t>警告</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秩不足，秩 </a:t>
            </a:r>
            <a:r>
              <a:rPr lang="en-US" altLang="zh-CN" sz="2000" b="1" dirty="0">
                <a:latin typeface="Times New Roman" pitchFamily="18" charset="0"/>
                <a:ea typeface="宋体" pitchFamily="2" charset="-122"/>
                <a:cs typeface="Times New Roman" pitchFamily="18" charset="0"/>
              </a:rPr>
              <a:t>= 2</a:t>
            </a:r>
            <a:r>
              <a:rPr lang="zh-CN" altLang="en-US"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tol</a:t>
            </a:r>
            <a:r>
              <a:rPr lang="en-US" altLang="zh-CN" sz="2000" b="1" dirty="0">
                <a:latin typeface="Times New Roman" pitchFamily="18" charset="0"/>
                <a:ea typeface="宋体" pitchFamily="2" charset="-122"/>
                <a:cs typeface="Times New Roman" pitchFamily="18" charset="0"/>
              </a:rPr>
              <a:t> =  8.837264e-15</a:t>
            </a:r>
            <a:r>
              <a:rPr lang="zh-CN" altLang="en-US" sz="2000" b="1" dirty="0">
                <a:latin typeface="Times New Roman" pitchFamily="18" charset="0"/>
                <a:ea typeface="宋体" pitchFamily="2" charset="-122"/>
                <a:cs typeface="Times New Roman" pitchFamily="18" charset="0"/>
              </a:rPr>
              <a:t>。 </a:t>
            </a:r>
          </a:p>
        </p:txBody>
      </p:sp>
      <p:sp>
        <p:nvSpPr>
          <p:cNvPr id="133125" name="Rectangle 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24" name="Object 4"/>
          <p:cNvGraphicFramePr>
            <a:graphicFrameLocks noChangeAspect="1"/>
          </p:cNvGraphicFramePr>
          <p:nvPr/>
        </p:nvGraphicFramePr>
        <p:xfrm>
          <a:off x="2700338" y="1268413"/>
          <a:ext cx="2232025" cy="1014412"/>
        </p:xfrm>
        <a:graphic>
          <a:graphicData uri="http://schemas.openxmlformats.org/presentationml/2006/ole">
            <mc:AlternateContent xmlns:mc="http://schemas.openxmlformats.org/markup-compatibility/2006">
              <mc:Choice xmlns:v="urn:schemas-microsoft-com:vml" Requires="v">
                <p:oleObj spid="_x0000_s133137" name="公式" r:id="rId3" imgW="1574800" imgH="711200" progId="Equation.3">
                  <p:embed/>
                </p:oleObj>
              </mc:Choice>
              <mc:Fallback>
                <p:oleObj name="公式" r:id="rId3" imgW="15748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268413"/>
                        <a:ext cx="223202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8313" y="404813"/>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8.1.1  </a:t>
            </a:r>
            <a:r>
              <a:rPr lang="zh-CN" altLang="en-US" sz="2800" b="1" dirty="0">
                <a:latin typeface="Times New Roman" pitchFamily="18" charset="0"/>
                <a:ea typeface="宋体" pitchFamily="2" charset="-122"/>
                <a:cs typeface="Times New Roman" pitchFamily="18" charset="0"/>
              </a:rPr>
              <a:t>线性方程组的直接解法</a:t>
            </a:r>
          </a:p>
        </p:txBody>
      </p:sp>
      <p:sp>
        <p:nvSpPr>
          <p:cNvPr id="106499" name="Rectangle 3"/>
          <p:cNvSpPr>
            <a:spLocks noGrp="1" noChangeArrowheads="1"/>
          </p:cNvSpPr>
          <p:nvPr>
            <p:ph type="body" idx="1"/>
          </p:nvPr>
        </p:nvSpPr>
        <p:spPr>
          <a:xfrm>
            <a:off x="468313" y="1484313"/>
            <a:ext cx="8229600" cy="4525962"/>
          </a:xfrm>
        </p:spPr>
        <p:txBody>
          <a:bodyPr/>
          <a:lstStyle/>
          <a:p>
            <a:pPr marL="0" indent="0">
              <a:spcBef>
                <a:spcPts val="600"/>
              </a:spcBef>
              <a:buNone/>
            </a:pPr>
            <a:r>
              <a:rPr lang="zh-CN" altLang="en-US" sz="2800" b="1" dirty="0" smtClean="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中，这些算法已经被编成了现成的库函数或运算符，因此，只需调用相应的函数或运算符即可完成线性方程组的求解。</a:t>
            </a:r>
          </a:p>
          <a:p>
            <a:pPr marL="0" indent="0">
              <a:spcBef>
                <a:spcPts val="600"/>
              </a:spcBef>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．利用左除运算符的直接解法</a:t>
            </a:r>
          </a:p>
          <a:p>
            <a:pPr marL="0" indent="0">
              <a:spcBef>
                <a:spcPts val="600"/>
              </a:spcBef>
              <a:buNone/>
            </a:pPr>
            <a:r>
              <a:rPr lang="zh-CN" altLang="en-US" sz="2800" b="1" dirty="0">
                <a:latin typeface="Times New Roman" pitchFamily="18" charset="0"/>
                <a:ea typeface="宋体" pitchFamily="2" charset="-122"/>
                <a:cs typeface="Times New Roman" pitchFamily="18" charset="0"/>
              </a:rPr>
              <a:t>线性方程组求解最简单的方法就是使用左除运算符“</a:t>
            </a:r>
            <a:r>
              <a:rPr lang="en-US" altLang="zh-CN" sz="2800" b="1" dirty="0">
                <a:latin typeface="Times New Roman" pitchFamily="18" charset="0"/>
                <a:ea typeface="宋体" pitchFamily="2" charset="-122"/>
                <a:cs typeface="Times New Roman" pitchFamily="18" charset="0"/>
                <a:sym typeface="Courier New" pitchFamily="49" charset="0"/>
              </a:rPr>
              <a:t>\</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，系统会自动根据输入的系数矩阵判断选用哪种方法进行求解。对于线性方程组</a:t>
            </a:r>
            <a:r>
              <a:rPr lang="en-US" altLang="zh-CN" sz="2800" b="1" i="1" dirty="0">
                <a:latin typeface="Times New Roman" pitchFamily="18" charset="0"/>
                <a:ea typeface="宋体" pitchFamily="2" charset="-122"/>
                <a:cs typeface="Times New Roman" pitchFamily="18" charset="0"/>
              </a:rPr>
              <a:t>Ax</a:t>
            </a:r>
            <a:r>
              <a:rPr lang="en-US" altLang="zh-CN"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b</a:t>
            </a:r>
            <a:r>
              <a:rPr lang="zh-CN" altLang="en-US" sz="2800" b="1" dirty="0">
                <a:latin typeface="Times New Roman" pitchFamily="18" charset="0"/>
                <a:ea typeface="宋体" pitchFamily="2" charset="-122"/>
                <a:cs typeface="Times New Roman" pitchFamily="18" charset="0"/>
              </a:rPr>
              <a:t>，可以利用左除运算符“</a:t>
            </a:r>
            <a:r>
              <a:rPr lang="en-US" altLang="zh-CN" sz="2800" b="1" dirty="0">
                <a:latin typeface="Times New Roman" pitchFamily="18" charset="0"/>
                <a:ea typeface="宋体" pitchFamily="2" charset="-122"/>
                <a:cs typeface="Times New Roman" pitchFamily="18" charset="0"/>
                <a:sym typeface="Courier New" pitchFamily="49" charset="0"/>
              </a:rPr>
              <a:t>\</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求解：</a:t>
            </a:r>
            <a:r>
              <a:rPr lang="en-US" altLang="zh-CN" sz="2800" b="1" dirty="0">
                <a:latin typeface="Times New Roman" pitchFamily="18" charset="0"/>
                <a:ea typeface="宋体" pitchFamily="2" charset="-122"/>
                <a:cs typeface="Times New Roman" pitchFamily="18" charset="0"/>
              </a:rPr>
              <a:t>x=A</a:t>
            </a:r>
            <a:r>
              <a:rPr lang="en-US" altLang="zh-CN" sz="2800" b="1" dirty="0">
                <a:latin typeface="Times New Roman" pitchFamily="18" charset="0"/>
                <a:ea typeface="宋体" pitchFamily="2" charset="-122"/>
                <a:cs typeface="Times New Roman" pitchFamily="18" charset="0"/>
                <a:sym typeface="Courier New" pitchFamily="49" charset="0"/>
              </a:rPr>
              <a:t>\</a:t>
            </a:r>
            <a:r>
              <a:rPr lang="en-US" altLang="zh-CN" sz="2800" b="1" dirty="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itchFamily="18" charset="0"/>
              <a:ea typeface="宋体" pitchFamily="2" charset="-122"/>
              <a:cs typeface="Times New Roman" pitchFamily="18" charset="0"/>
            </a:endParaRPr>
          </a:p>
        </p:txBody>
      </p:sp>
      <p:sp>
        <p:nvSpPr>
          <p:cNvPr id="10650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idx="1"/>
          </p:nvPr>
        </p:nvSpPr>
        <p:spPr>
          <a:xfrm>
            <a:off x="467792" y="1124744"/>
            <a:ext cx="8686800" cy="4708525"/>
          </a:xfrm>
        </p:spPr>
        <p:txBody>
          <a:bodyPr/>
          <a:lstStyle/>
          <a:p>
            <a:pPr marL="0" indent="0">
              <a:lnSpc>
                <a:spcPct val="80000"/>
              </a:lnSpc>
              <a:buNone/>
            </a:pPr>
            <a:r>
              <a:rPr lang="en-US" altLang="zh-CN" sz="2000" b="1" dirty="0">
                <a:latin typeface="Times New Roman" pitchFamily="18" charset="0"/>
                <a:ea typeface="宋体" pitchFamily="2" charset="-122"/>
                <a:cs typeface="Times New Roman" pitchFamily="18" charset="0"/>
              </a:rPr>
              <a:t>x =</a:t>
            </a:r>
          </a:p>
          <a:p>
            <a:pPr marL="0" indent="0">
              <a:lnSpc>
                <a:spcPct val="80000"/>
              </a:lnSpc>
              <a:buNone/>
            </a:pPr>
            <a:r>
              <a:rPr lang="en-US" altLang="zh-CN" sz="2000" b="1" dirty="0">
                <a:latin typeface="Times New Roman" pitchFamily="18" charset="0"/>
                <a:ea typeface="宋体" pitchFamily="2" charset="-122"/>
                <a:cs typeface="Times New Roman" pitchFamily="18" charset="0"/>
              </a:rPr>
              <a:t>       0       </a:t>
            </a:r>
          </a:p>
          <a:p>
            <a:pPr marL="0" indent="0">
              <a:lnSpc>
                <a:spcPct val="80000"/>
              </a:lnSpc>
              <a:buNone/>
            </a:pPr>
            <a:r>
              <a:rPr lang="en-US" altLang="zh-CN" sz="2000" b="1" dirty="0">
                <a:latin typeface="Times New Roman" pitchFamily="18" charset="0"/>
                <a:ea typeface="宋体" pitchFamily="2" charset="-122"/>
                <a:cs typeface="Times New Roman" pitchFamily="18" charset="0"/>
              </a:rPr>
              <a:t>       0       </a:t>
            </a:r>
          </a:p>
          <a:p>
            <a:pPr marL="0" indent="0">
              <a:lnSpc>
                <a:spcPct val="80000"/>
              </a:lnSpc>
              <a:buNone/>
            </a:pPr>
            <a:r>
              <a:rPr lang="en-US" altLang="zh-CN" sz="2000" b="1" dirty="0">
                <a:latin typeface="Times New Roman" pitchFamily="18" charset="0"/>
                <a:ea typeface="宋体" pitchFamily="2" charset="-122"/>
                <a:cs typeface="Times New Roman" pitchFamily="18" charset="0"/>
              </a:rPr>
              <a:t>      -8/15    </a:t>
            </a:r>
          </a:p>
          <a:p>
            <a:pPr marL="0" indent="0">
              <a:lnSpc>
                <a:spcPct val="80000"/>
              </a:lnSpc>
              <a:buNone/>
            </a:pPr>
            <a:r>
              <a:rPr lang="en-US" altLang="zh-CN" sz="2000" b="1" dirty="0">
                <a:latin typeface="Times New Roman" pitchFamily="18" charset="0"/>
                <a:ea typeface="宋体" pitchFamily="2" charset="-122"/>
                <a:cs typeface="Times New Roman" pitchFamily="18" charset="0"/>
              </a:rPr>
              <a:t>       3/5     </a:t>
            </a:r>
          </a:p>
          <a:p>
            <a:pPr marL="0" indent="0">
              <a:lnSpc>
                <a:spcPct val="80000"/>
              </a:lnSpc>
              <a:buNone/>
            </a:pPr>
            <a:r>
              <a:rPr lang="en-US" altLang="zh-CN" sz="2000" b="1" dirty="0">
                <a:latin typeface="Times New Roman" pitchFamily="18" charset="0"/>
                <a:ea typeface="宋体" pitchFamily="2" charset="-122"/>
                <a:cs typeface="Times New Roman" pitchFamily="18" charset="0"/>
              </a:rPr>
              <a:t>y =</a:t>
            </a:r>
          </a:p>
          <a:p>
            <a:pPr marL="0" indent="0">
              <a:lnSpc>
                <a:spcPct val="80000"/>
              </a:lnSpc>
              <a:buNone/>
            </a:pPr>
            <a:r>
              <a:rPr lang="en-US" altLang="zh-CN" sz="2000" b="1" dirty="0">
                <a:latin typeface="Times New Roman" pitchFamily="18" charset="0"/>
                <a:ea typeface="宋体" pitchFamily="2" charset="-122"/>
                <a:cs typeface="Times New Roman" pitchFamily="18" charset="0"/>
              </a:rPr>
              <a:t>       3/2           -3/4     </a:t>
            </a:r>
          </a:p>
          <a:p>
            <a:pPr marL="0" indent="0">
              <a:lnSpc>
                <a:spcPct val="80000"/>
              </a:lnSpc>
              <a:buNone/>
            </a:pPr>
            <a:r>
              <a:rPr lang="en-US" altLang="zh-CN" sz="2000" b="1" dirty="0">
                <a:latin typeface="Times New Roman" pitchFamily="18" charset="0"/>
                <a:ea typeface="宋体" pitchFamily="2" charset="-122"/>
                <a:cs typeface="Times New Roman" pitchFamily="18" charset="0"/>
              </a:rPr>
              <a:t>       3/2            7/4     </a:t>
            </a:r>
          </a:p>
          <a:p>
            <a:pPr marL="0" indent="0">
              <a:lnSpc>
                <a:spcPct val="80000"/>
              </a:lnSpc>
              <a:buNone/>
            </a:pPr>
            <a:r>
              <a:rPr lang="en-US" altLang="zh-CN" sz="2000" b="1" dirty="0">
                <a:latin typeface="Times New Roman" pitchFamily="18" charset="0"/>
                <a:ea typeface="宋体" pitchFamily="2" charset="-122"/>
                <a:cs typeface="Times New Roman" pitchFamily="18" charset="0"/>
              </a:rPr>
              <a:t>       1              0       </a:t>
            </a:r>
          </a:p>
          <a:p>
            <a:pPr marL="0" indent="0">
              <a:lnSpc>
                <a:spcPct val="80000"/>
              </a:lnSpc>
              <a:buNone/>
            </a:pPr>
            <a:r>
              <a:rPr lang="en-US" altLang="zh-CN" sz="2000" b="1" dirty="0">
                <a:latin typeface="Times New Roman" pitchFamily="18" charset="0"/>
                <a:ea typeface="宋体" pitchFamily="2" charset="-122"/>
                <a:cs typeface="Times New Roman" pitchFamily="18" charset="0"/>
              </a:rPr>
              <a:t>       0              1 </a:t>
            </a:r>
          </a:p>
          <a:p>
            <a:pPr marL="0" indent="0">
              <a:lnSpc>
                <a:spcPct val="80000"/>
              </a:lnSpc>
              <a:buNone/>
            </a:pPr>
            <a:r>
              <a:rPr lang="zh-CN" altLang="en-US" sz="2000" b="1" dirty="0">
                <a:latin typeface="Times New Roman" pitchFamily="18" charset="0"/>
                <a:ea typeface="宋体" pitchFamily="2" charset="-122"/>
                <a:cs typeface="Times New Roman" pitchFamily="18" charset="0"/>
              </a:rPr>
              <a:t>所以原方程组的通解为：</a:t>
            </a:r>
          </a:p>
          <a:p>
            <a:pPr>
              <a:lnSpc>
                <a:spcPct val="80000"/>
              </a:lnSpc>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en-US" altLang="zh-CN" sz="2000" b="1" dirty="0" smtClean="0">
                <a:latin typeface="Times New Roman" pitchFamily="18" charset="0"/>
                <a:ea typeface="宋体" pitchFamily="2" charset="-122"/>
                <a:cs typeface="Times New Roman" pitchFamily="18" charset="0"/>
              </a:rPr>
              <a:t>X=k</a:t>
            </a:r>
            <a:r>
              <a:rPr lang="en-US" altLang="zh-CN" sz="2000" b="1" baseline="-25000" dirty="0" smtClean="0">
                <a:latin typeface="Times New Roman" pitchFamily="18" charset="0"/>
                <a:ea typeface="宋体" pitchFamily="2" charset="-122"/>
                <a:cs typeface="Times New Roman" pitchFamily="18" charset="0"/>
              </a:rPr>
              <a:t>1</a:t>
            </a:r>
            <a:r>
              <a:rPr lang="en-US" altLang="zh-CN" sz="2000" b="1" dirty="0" smtClean="0">
                <a:latin typeface="Times New Roman" pitchFamily="18" charset="0"/>
                <a:ea typeface="宋体" pitchFamily="2" charset="-122"/>
                <a:cs typeface="Times New Roman" pitchFamily="18" charset="0"/>
              </a:rPr>
              <a:t>       </a:t>
            </a:r>
            <a:r>
              <a:rPr lang="en-US" altLang="zh-CN" sz="2000" b="1" dirty="0">
                <a:latin typeface="Times New Roman" pitchFamily="18" charset="0"/>
                <a:ea typeface="宋体" pitchFamily="2" charset="-122"/>
                <a:cs typeface="Times New Roman" pitchFamily="18" charset="0"/>
              </a:rPr>
              <a:t>+k</a:t>
            </a:r>
            <a:r>
              <a:rPr lang="en-US" altLang="zh-CN" sz="2000" b="1" baseline="-25000" dirty="0">
                <a:latin typeface="Times New Roman" pitchFamily="18" charset="0"/>
                <a:ea typeface="宋体" pitchFamily="2" charset="-122"/>
                <a:cs typeface="Times New Roman" pitchFamily="18" charset="0"/>
              </a:rPr>
              <a:t>2</a:t>
            </a:r>
            <a:r>
              <a:rPr lang="en-US" altLang="zh-CN" sz="2000" b="1" dirty="0">
                <a:latin typeface="Times New Roman" pitchFamily="18" charset="0"/>
                <a:ea typeface="宋体" pitchFamily="2" charset="-122"/>
                <a:cs typeface="Times New Roman" pitchFamily="18" charset="0"/>
              </a:rPr>
              <a:t>         +          </a:t>
            </a:r>
            <a:r>
              <a:rPr lang="zh-CN" altLang="en-US" sz="2000" b="1" dirty="0">
                <a:latin typeface="Times New Roman" pitchFamily="18" charset="0"/>
                <a:ea typeface="宋体" pitchFamily="2" charset="-122"/>
                <a:cs typeface="Times New Roman" pitchFamily="18" charset="0"/>
              </a:rPr>
              <a:t>，其中</a:t>
            </a:r>
            <a:r>
              <a:rPr lang="en-US" altLang="zh-CN" sz="2000" b="1" dirty="0">
                <a:latin typeface="Times New Roman" pitchFamily="18" charset="0"/>
                <a:ea typeface="宋体" pitchFamily="2" charset="-122"/>
                <a:cs typeface="Times New Roman" pitchFamily="18" charset="0"/>
              </a:rPr>
              <a:t>k</a:t>
            </a:r>
            <a:r>
              <a:rPr lang="en-US" altLang="zh-CN" sz="2000" b="1" baseline="-25000"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k</a:t>
            </a:r>
            <a:r>
              <a:rPr lang="en-US" altLang="zh-CN" sz="2000" b="1" baseline="-25000" dirty="0">
                <a:latin typeface="Times New Roman" pitchFamily="18" charset="0"/>
                <a:ea typeface="宋体" pitchFamily="2" charset="-122"/>
                <a:cs typeface="Times New Roman" pitchFamily="18" charset="0"/>
              </a:rPr>
              <a:t>2</a:t>
            </a:r>
            <a:r>
              <a:rPr lang="zh-CN" altLang="en-US" sz="2000" b="1" dirty="0">
                <a:latin typeface="Times New Roman" pitchFamily="18" charset="0"/>
                <a:ea typeface="宋体" pitchFamily="2" charset="-122"/>
                <a:cs typeface="Times New Roman" pitchFamily="18" charset="0"/>
              </a:rPr>
              <a:t>为任意常数。</a:t>
            </a:r>
          </a:p>
          <a:p>
            <a:pPr marL="0" indent="0">
              <a:lnSpc>
                <a:spcPct val="80000"/>
              </a:lnSpc>
              <a:buNone/>
            </a:pPr>
            <a:endParaRPr lang="zh-CN" altLang="en-US" sz="2800" b="1" dirty="0">
              <a:latin typeface="Times New Roman" pitchFamily="18" charset="0"/>
              <a:ea typeface="宋体" pitchFamily="2" charset="-122"/>
              <a:cs typeface="Times New Roman" pitchFamily="18" charset="0"/>
            </a:endParaRPr>
          </a:p>
          <a:p>
            <a:pPr>
              <a:lnSpc>
                <a:spcPct val="80000"/>
              </a:lnSpc>
            </a:pPr>
            <a:endParaRPr lang="zh-CN" altLang="en-US" sz="2800" b="1" dirty="0">
              <a:latin typeface="Times New Roman" pitchFamily="18" charset="0"/>
              <a:ea typeface="宋体" pitchFamily="2" charset="-122"/>
              <a:cs typeface="Times New Roman" pitchFamily="18" charset="0"/>
            </a:endParaRPr>
          </a:p>
        </p:txBody>
      </p:sp>
      <p:sp>
        <p:nvSpPr>
          <p:cNvPr id="134149"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48" name="Object 4"/>
          <p:cNvGraphicFramePr>
            <a:graphicFrameLocks noChangeAspect="1"/>
          </p:cNvGraphicFramePr>
          <p:nvPr>
            <p:extLst>
              <p:ext uri="{D42A27DB-BD31-4B8C-83A1-F6EECF244321}">
                <p14:modId xmlns:p14="http://schemas.microsoft.com/office/powerpoint/2010/main" val="2416334948"/>
              </p:ext>
            </p:extLst>
          </p:nvPr>
        </p:nvGraphicFramePr>
        <p:xfrm>
          <a:off x="1187624" y="4653136"/>
          <a:ext cx="452438" cy="987425"/>
        </p:xfrm>
        <a:graphic>
          <a:graphicData uri="http://schemas.openxmlformats.org/presentationml/2006/ole">
            <mc:AlternateContent xmlns:mc="http://schemas.openxmlformats.org/markup-compatibility/2006">
              <mc:Choice xmlns:v="urn:schemas-microsoft-com:vml" Requires="v">
                <p:oleObj spid="_x0000_s134185" name="公式" r:id="rId3" imgW="419100" imgH="914400" progId="Equation.3">
                  <p:embed/>
                </p:oleObj>
              </mc:Choice>
              <mc:Fallback>
                <p:oleObj name="公式" r:id="rId3" imgW="4191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653136"/>
                        <a:ext cx="452438"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1" name="Rectangle 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0" name="Object 6"/>
          <p:cNvGraphicFramePr>
            <a:graphicFrameLocks noChangeAspect="1"/>
          </p:cNvGraphicFramePr>
          <p:nvPr>
            <p:extLst>
              <p:ext uri="{D42A27DB-BD31-4B8C-83A1-F6EECF244321}">
                <p14:modId xmlns:p14="http://schemas.microsoft.com/office/powerpoint/2010/main" val="2185016106"/>
              </p:ext>
            </p:extLst>
          </p:nvPr>
        </p:nvGraphicFramePr>
        <p:xfrm>
          <a:off x="1979712" y="4725144"/>
          <a:ext cx="542925" cy="914400"/>
        </p:xfrm>
        <a:graphic>
          <a:graphicData uri="http://schemas.openxmlformats.org/presentationml/2006/ole">
            <mc:AlternateContent xmlns:mc="http://schemas.openxmlformats.org/markup-compatibility/2006">
              <mc:Choice xmlns:v="urn:schemas-microsoft-com:vml" Requires="v">
                <p:oleObj spid="_x0000_s134186" name="公式" r:id="rId5" imgW="545863" imgH="914003" progId="Equation.3">
                  <p:embed/>
                </p:oleObj>
              </mc:Choice>
              <mc:Fallback>
                <p:oleObj name="公式" r:id="rId5" imgW="545863" imgH="91400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725144"/>
                        <a:ext cx="5429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3" name="Rectangle 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2" name="Object 8"/>
          <p:cNvGraphicFramePr>
            <a:graphicFrameLocks noChangeAspect="1"/>
          </p:cNvGraphicFramePr>
          <p:nvPr>
            <p:extLst>
              <p:ext uri="{D42A27DB-BD31-4B8C-83A1-F6EECF244321}">
                <p14:modId xmlns:p14="http://schemas.microsoft.com/office/powerpoint/2010/main" val="3358286597"/>
              </p:ext>
            </p:extLst>
          </p:nvPr>
        </p:nvGraphicFramePr>
        <p:xfrm>
          <a:off x="2699792" y="4653136"/>
          <a:ext cx="600075" cy="914400"/>
        </p:xfrm>
        <a:graphic>
          <a:graphicData uri="http://schemas.openxmlformats.org/presentationml/2006/ole">
            <mc:AlternateContent xmlns:mc="http://schemas.openxmlformats.org/markup-compatibility/2006">
              <mc:Choice xmlns:v="urn:schemas-microsoft-com:vml" Requires="v">
                <p:oleObj spid="_x0000_s134187" name="公式" r:id="rId7" imgW="596900" imgH="914400" progId="Equation.3">
                  <p:embed/>
                </p:oleObj>
              </mc:Choice>
              <mc:Fallback>
                <p:oleObj name="公式" r:id="rId7" imgW="596900" imgH="914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4653136"/>
                        <a:ext cx="6000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7544" y="557213"/>
            <a:ext cx="8229600" cy="1143000"/>
          </a:xfrm>
        </p:spPr>
        <p:txBody>
          <a:bodyPr/>
          <a:lstStyle/>
          <a:p>
            <a:pPr algn="l">
              <a:lnSpc>
                <a:spcPct val="90000"/>
              </a:lnSpc>
              <a:defRPr/>
            </a:pPr>
            <a:r>
              <a:rPr lang="en-US" altLang="zh-CN" sz="3600" b="1" kern="1200" dirty="0">
                <a:latin typeface="Times New Roman" pitchFamily="18" charset="0"/>
                <a:ea typeface="华文新魏" pitchFamily="2" charset="-122"/>
                <a:cs typeface="Times New Roman" pitchFamily="18" charset="0"/>
              </a:rPr>
              <a:t>8.2  </a:t>
            </a:r>
            <a:r>
              <a:rPr lang="zh-CN" altLang="en-US" sz="3600" b="1" kern="1200" dirty="0">
                <a:latin typeface="华文新魏" pitchFamily="2" charset="-122"/>
                <a:ea typeface="华文新魏" pitchFamily="2" charset="-122"/>
                <a:cs typeface="Times New Roman" pitchFamily="18" charset="0"/>
              </a:rPr>
              <a:t>非线性方程数值求解</a:t>
            </a:r>
          </a:p>
        </p:txBody>
      </p:sp>
      <p:sp>
        <p:nvSpPr>
          <p:cNvPr id="135171" name="Rectangle 3"/>
          <p:cNvSpPr>
            <a:spLocks noGrp="1" noChangeArrowheads="1"/>
          </p:cNvSpPr>
          <p:nvPr>
            <p:ph type="body" idx="1"/>
          </p:nvPr>
        </p:nvSpPr>
        <p:spPr/>
        <p:txBody>
          <a:bodyPr/>
          <a:lstStyle/>
          <a:p>
            <a:pPr marL="0" indent="0">
              <a:buNone/>
            </a:pPr>
            <a:r>
              <a:rPr lang="zh-CN" altLang="en-US" sz="2800" b="1" dirty="0">
                <a:latin typeface="Times New Roman" pitchFamily="18" charset="0"/>
                <a:ea typeface="宋体" pitchFamily="2" charset="-122"/>
                <a:cs typeface="Times New Roman" pitchFamily="18" charset="0"/>
              </a:rPr>
              <a:t>非线性方程的求根方法很多，常用的有牛顿迭代法，但该方法需要求原方程的导数，而在实际运算中这一条件有时是不能满足的，所以又出现了弦截法、二分法等其他方法。</a:t>
            </a:r>
          </a:p>
          <a:p>
            <a:pPr marL="0" indent="0">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中，非线性方程的求解和最优化问题往往需要调用最优化工具箱来解决。优化工具箱提供了一系列的优化算法函数，可用于解决工程中的最优化问题，包括非线性方程求解、极小值问题、最小二乘问题等。</a:t>
            </a:r>
          </a:p>
        </p:txBody>
      </p:sp>
      <p:sp>
        <p:nvSpPr>
          <p:cNvPr id="13517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7544" y="589881"/>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8.2.1  </a:t>
            </a:r>
            <a:r>
              <a:rPr lang="zh-CN" altLang="en-US" sz="2800" b="1" dirty="0">
                <a:latin typeface="Times New Roman" pitchFamily="18" charset="0"/>
                <a:ea typeface="宋体" pitchFamily="2" charset="-122"/>
                <a:cs typeface="Times New Roman" pitchFamily="18" charset="0"/>
              </a:rPr>
              <a:t>单变量非线性方程求解</a:t>
            </a:r>
          </a:p>
        </p:txBody>
      </p:sp>
      <p:sp>
        <p:nvSpPr>
          <p:cNvPr id="136195" name="Rectangle 3"/>
          <p:cNvSpPr>
            <a:spLocks noGrp="1" noChangeArrowheads="1"/>
          </p:cNvSpPr>
          <p:nvPr>
            <p:ph type="body" idx="1"/>
          </p:nvPr>
        </p:nvSpPr>
        <p:spPr/>
        <p:txBody>
          <a:bodyPr/>
          <a:lstStyle/>
          <a:p>
            <a:pPr marL="0" indent="0">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中提供了一个</a:t>
            </a:r>
            <a:r>
              <a:rPr lang="en-US" altLang="zh-CN" sz="2800" b="1" dirty="0" err="1">
                <a:latin typeface="Times New Roman" pitchFamily="18" charset="0"/>
                <a:ea typeface="宋体" pitchFamily="2" charset="-122"/>
                <a:cs typeface="Times New Roman" pitchFamily="18" charset="0"/>
              </a:rPr>
              <a:t>fzero</a:t>
            </a:r>
            <a:r>
              <a:rPr lang="zh-CN" altLang="en-US" sz="2800" b="1" dirty="0">
                <a:latin typeface="Times New Roman" pitchFamily="18" charset="0"/>
                <a:ea typeface="宋体" pitchFamily="2" charset="-122"/>
                <a:cs typeface="Times New Roman" pitchFamily="18" charset="0"/>
              </a:rPr>
              <a:t>函数，可以用来求单变量非线性方程的根。该函数的调用格式为：</a:t>
            </a:r>
          </a:p>
          <a:p>
            <a:pPr marL="0" indent="0" algn="ctr">
              <a:buNone/>
            </a:pPr>
            <a:r>
              <a:rPr lang="en-US" altLang="zh-CN" sz="2800" b="1" dirty="0">
                <a:latin typeface="Times New Roman" pitchFamily="18" charset="0"/>
                <a:ea typeface="宋体" pitchFamily="2" charset="-122"/>
                <a:cs typeface="Times New Roman" pitchFamily="18" charset="0"/>
              </a:rPr>
              <a:t>z=</a:t>
            </a:r>
            <a:r>
              <a:rPr lang="en-US" altLang="zh-CN" sz="2800" b="1" dirty="0" err="1">
                <a:latin typeface="Times New Roman" pitchFamily="18" charset="0"/>
                <a:ea typeface="宋体" pitchFamily="2" charset="-122"/>
                <a:cs typeface="Times New Roman" pitchFamily="18" charset="0"/>
              </a:rPr>
              <a:t>fzero</a:t>
            </a:r>
            <a:r>
              <a:rPr lang="en-US" altLang="zh-CN" sz="2800" b="1" dirty="0">
                <a:latin typeface="Times New Roman" pitchFamily="18" charset="0"/>
                <a:ea typeface="宋体" pitchFamily="2" charset="-122"/>
                <a:cs typeface="Times New Roman" pitchFamily="18" charset="0"/>
              </a:rPr>
              <a:t>(filename,x0,tol,trace)</a:t>
            </a:r>
          </a:p>
          <a:p>
            <a:pPr marL="0" indent="0">
              <a:buNone/>
            </a:pPr>
            <a:r>
              <a:rPr lang="zh-CN" altLang="en-US" sz="2800" b="1" dirty="0">
                <a:latin typeface="Times New Roman" pitchFamily="18" charset="0"/>
                <a:ea typeface="宋体" pitchFamily="2" charset="-122"/>
                <a:cs typeface="Times New Roman" pitchFamily="18" charset="0"/>
              </a:rPr>
              <a:t>其中，</a:t>
            </a:r>
            <a:r>
              <a:rPr lang="en-US" altLang="zh-CN" sz="2800" b="1" dirty="0">
                <a:latin typeface="Times New Roman" pitchFamily="18" charset="0"/>
                <a:ea typeface="宋体" pitchFamily="2" charset="-122"/>
                <a:cs typeface="Times New Roman" pitchFamily="18" charset="0"/>
              </a:rPr>
              <a:t>filename</a:t>
            </a:r>
            <a:r>
              <a:rPr lang="zh-CN" altLang="en-US" sz="2800" b="1" dirty="0">
                <a:latin typeface="Times New Roman" pitchFamily="18" charset="0"/>
                <a:ea typeface="宋体" pitchFamily="2" charset="-122"/>
                <a:cs typeface="Times New Roman" pitchFamily="18" charset="0"/>
              </a:rPr>
              <a:t>是待求根的函数文件名，</a:t>
            </a:r>
            <a:r>
              <a:rPr lang="en-US" altLang="zh-CN" sz="2800" b="1" dirty="0">
                <a:latin typeface="Times New Roman" pitchFamily="18" charset="0"/>
                <a:ea typeface="宋体" pitchFamily="2" charset="-122"/>
                <a:cs typeface="Times New Roman" pitchFamily="18" charset="0"/>
              </a:rPr>
              <a:t>x0</a:t>
            </a:r>
            <a:r>
              <a:rPr lang="zh-CN" altLang="en-US" sz="2800" b="1" dirty="0">
                <a:latin typeface="Times New Roman" pitchFamily="18" charset="0"/>
                <a:ea typeface="宋体" pitchFamily="2" charset="-122"/>
                <a:cs typeface="Times New Roman" pitchFamily="18" charset="0"/>
              </a:rPr>
              <a:t>为搜索的起点。一个函数可能有多个根，但</a:t>
            </a:r>
            <a:r>
              <a:rPr lang="en-US" altLang="zh-CN" sz="2800" b="1" dirty="0" err="1">
                <a:latin typeface="Times New Roman" pitchFamily="18" charset="0"/>
                <a:ea typeface="宋体" pitchFamily="2" charset="-122"/>
                <a:cs typeface="Times New Roman" pitchFamily="18" charset="0"/>
              </a:rPr>
              <a:t>fzero</a:t>
            </a:r>
            <a:r>
              <a:rPr lang="zh-CN" altLang="en-US" sz="2800" b="1" dirty="0">
                <a:latin typeface="Times New Roman" pitchFamily="18" charset="0"/>
                <a:ea typeface="宋体" pitchFamily="2" charset="-122"/>
                <a:cs typeface="Times New Roman" pitchFamily="18" charset="0"/>
              </a:rPr>
              <a:t>函数只给出离</a:t>
            </a:r>
            <a:r>
              <a:rPr lang="en-US" altLang="zh-CN" sz="2800" b="1" dirty="0">
                <a:latin typeface="Times New Roman" pitchFamily="18" charset="0"/>
                <a:ea typeface="宋体" pitchFamily="2" charset="-122"/>
                <a:cs typeface="Times New Roman" pitchFamily="18" charset="0"/>
              </a:rPr>
              <a:t>x0</a:t>
            </a:r>
            <a:r>
              <a:rPr lang="zh-CN" altLang="en-US" sz="2800" b="1" dirty="0">
                <a:latin typeface="Times New Roman" pitchFamily="18" charset="0"/>
                <a:ea typeface="宋体" pitchFamily="2" charset="-122"/>
                <a:cs typeface="Times New Roman" pitchFamily="18" charset="0"/>
              </a:rPr>
              <a:t>最近的那个根。</a:t>
            </a:r>
            <a:r>
              <a:rPr lang="en-US" altLang="zh-CN" sz="2800" b="1" dirty="0" err="1">
                <a:latin typeface="Times New Roman" pitchFamily="18" charset="0"/>
                <a:ea typeface="宋体" pitchFamily="2" charset="-122"/>
                <a:cs typeface="Times New Roman" pitchFamily="18" charset="0"/>
              </a:rPr>
              <a:t>tol</a:t>
            </a:r>
            <a:r>
              <a:rPr lang="zh-CN" altLang="en-US" sz="2800" b="1" dirty="0">
                <a:latin typeface="Times New Roman" pitchFamily="18" charset="0"/>
                <a:ea typeface="宋体" pitchFamily="2" charset="-122"/>
                <a:cs typeface="Times New Roman" pitchFamily="18" charset="0"/>
              </a:rPr>
              <a:t>控制结果的相对精度，默认时取</a:t>
            </a:r>
            <a:r>
              <a:rPr lang="en-US" altLang="zh-CN" sz="2800" b="1" dirty="0" err="1">
                <a:latin typeface="Times New Roman" pitchFamily="18" charset="0"/>
                <a:ea typeface="宋体" pitchFamily="2" charset="-122"/>
                <a:cs typeface="Times New Roman" pitchFamily="18" charset="0"/>
              </a:rPr>
              <a:t>tol</a:t>
            </a:r>
            <a:r>
              <a:rPr lang="en-US" altLang="zh-CN"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eps</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trace</a:t>
            </a:r>
            <a:r>
              <a:rPr lang="zh-CN" altLang="en-US" sz="2800" b="1" dirty="0">
                <a:latin typeface="Times New Roman" pitchFamily="18" charset="0"/>
                <a:ea typeface="宋体" pitchFamily="2" charset="-122"/>
                <a:cs typeface="Times New Roman" pitchFamily="18" charset="0"/>
              </a:rPr>
              <a:t>指定迭代信息是否在运算中显示，为</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时显示，为</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时不显示，默认时取</a:t>
            </a:r>
            <a:r>
              <a:rPr lang="en-US" altLang="zh-CN" sz="2800" b="1" dirty="0">
                <a:latin typeface="Times New Roman" pitchFamily="18" charset="0"/>
                <a:ea typeface="宋体" pitchFamily="2" charset="-122"/>
                <a:cs typeface="Times New Roman" pitchFamily="18" charset="0"/>
              </a:rPr>
              <a:t>trace=0</a:t>
            </a:r>
            <a:r>
              <a:rPr lang="zh-CN" altLang="en-US" sz="2800" b="1" dirty="0">
                <a:latin typeface="Times New Roman" pitchFamily="18" charset="0"/>
                <a:ea typeface="宋体" pitchFamily="2" charset="-122"/>
                <a:cs typeface="Times New Roman" pitchFamily="18" charset="0"/>
              </a:rPr>
              <a:t>。 </a:t>
            </a:r>
          </a:p>
        </p:txBody>
      </p:sp>
      <p:sp>
        <p:nvSpPr>
          <p:cNvPr id="13619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179512" y="908050"/>
            <a:ext cx="8784976" cy="5218113"/>
          </a:xfrm>
        </p:spPr>
        <p:txBody>
          <a:bodyPr/>
          <a:lstStyle/>
          <a:p>
            <a:pPr>
              <a:lnSpc>
                <a:spcPct val="9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8-10  </a:t>
            </a:r>
            <a:r>
              <a:rPr lang="zh-CN" altLang="en-US" sz="2800" b="1" dirty="0">
                <a:latin typeface="Times New Roman" pitchFamily="18" charset="0"/>
                <a:ea typeface="宋体" pitchFamily="2" charset="-122"/>
                <a:cs typeface="Times New Roman" pitchFamily="18" charset="0"/>
              </a:rPr>
              <a:t>求                  在</a:t>
            </a:r>
            <a:r>
              <a:rPr lang="en-US" altLang="zh-CN" sz="2800" b="1" dirty="0">
                <a:latin typeface="Times New Roman" pitchFamily="18" charset="0"/>
                <a:ea typeface="宋体" pitchFamily="2" charset="-122"/>
                <a:cs typeface="Times New Roman" pitchFamily="18" charset="0"/>
              </a:rPr>
              <a:t>x</a:t>
            </a:r>
            <a:r>
              <a:rPr lang="en-US" altLang="zh-CN" sz="2800" b="1" baseline="-25000" dirty="0">
                <a:latin typeface="Times New Roman" pitchFamily="18" charset="0"/>
                <a:ea typeface="宋体" pitchFamily="2" charset="-122"/>
                <a:cs typeface="Times New Roman" pitchFamily="18" charset="0"/>
              </a:rPr>
              <a:t>0</a:t>
            </a:r>
            <a:r>
              <a:rPr lang="en-US" altLang="zh-CN" sz="2800" b="1" dirty="0">
                <a:latin typeface="Times New Roman" pitchFamily="18" charset="0"/>
                <a:ea typeface="宋体" pitchFamily="2" charset="-122"/>
                <a:cs typeface="Times New Roman" pitchFamily="18" charset="0"/>
              </a:rPr>
              <a:t>=-5</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x</a:t>
            </a:r>
            <a:r>
              <a:rPr lang="en-US" altLang="zh-CN" sz="2800" b="1" baseline="-25000" dirty="0">
                <a:latin typeface="Times New Roman" pitchFamily="18" charset="0"/>
                <a:ea typeface="宋体" pitchFamily="2" charset="-122"/>
                <a:cs typeface="Times New Roman" pitchFamily="18" charset="0"/>
              </a:rPr>
              <a:t>0</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作为迭代初值时的根。</a:t>
            </a:r>
          </a:p>
          <a:p>
            <a:pPr marL="0" indent="0">
              <a:lnSpc>
                <a:spcPct val="90000"/>
              </a:lnSpc>
              <a:buNone/>
            </a:pPr>
            <a:r>
              <a:rPr lang="zh-CN" altLang="en-US" sz="2400" b="1" dirty="0">
                <a:latin typeface="Times New Roman" pitchFamily="18" charset="0"/>
                <a:ea typeface="宋体" pitchFamily="2" charset="-122"/>
                <a:cs typeface="Times New Roman" pitchFamily="18" charset="0"/>
              </a:rPr>
              <a:t>先建立函数文件</a:t>
            </a:r>
            <a:r>
              <a:rPr lang="en-US" altLang="zh-CN" sz="2400" b="1" dirty="0" err="1">
                <a:latin typeface="Times New Roman" pitchFamily="18" charset="0"/>
                <a:ea typeface="宋体" pitchFamily="2" charset="-122"/>
                <a:cs typeface="Times New Roman" pitchFamily="18" charset="0"/>
              </a:rPr>
              <a:t>fz.m</a:t>
            </a:r>
            <a:r>
              <a:rPr lang="zh-CN" altLang="en-US" sz="2400" b="1" dirty="0">
                <a:latin typeface="Times New Roman" pitchFamily="18" charset="0"/>
                <a:ea typeface="宋体" pitchFamily="2" charset="-122"/>
                <a:cs typeface="Times New Roman" pitchFamily="18" charset="0"/>
              </a:rPr>
              <a:t>。</a:t>
            </a:r>
          </a:p>
          <a:p>
            <a:pPr marL="0" indent="0">
              <a:lnSpc>
                <a:spcPct val="90000"/>
              </a:lnSpc>
              <a:buNone/>
            </a:pPr>
            <a:r>
              <a:rPr lang="en-US" altLang="zh-CN" sz="2400" b="1" dirty="0">
                <a:latin typeface="Times New Roman" pitchFamily="18" charset="0"/>
                <a:ea typeface="宋体" pitchFamily="2" charset="-122"/>
                <a:cs typeface="Times New Roman" pitchFamily="18" charset="0"/>
              </a:rPr>
              <a:t>function f=</a:t>
            </a:r>
            <a:r>
              <a:rPr lang="en-US" altLang="zh-CN" sz="2400" b="1" dirty="0" err="1">
                <a:latin typeface="Times New Roman" pitchFamily="18" charset="0"/>
                <a:ea typeface="宋体" pitchFamily="2" charset="-122"/>
                <a:cs typeface="Times New Roman" pitchFamily="18" charset="0"/>
              </a:rPr>
              <a:t>fz</a:t>
            </a:r>
            <a:r>
              <a:rPr lang="en-US" altLang="zh-CN" sz="2400" b="1" dirty="0">
                <a:latin typeface="Times New Roman" pitchFamily="18" charset="0"/>
                <a:ea typeface="宋体" pitchFamily="2" charset="-122"/>
                <a:cs typeface="Times New Roman" pitchFamily="18" charset="0"/>
              </a:rPr>
              <a:t>(x)</a:t>
            </a:r>
          </a:p>
          <a:p>
            <a:pPr marL="0" indent="0">
              <a:lnSpc>
                <a:spcPct val="90000"/>
              </a:lnSpc>
              <a:buNone/>
            </a:pPr>
            <a:r>
              <a:rPr lang="en-US" altLang="zh-CN" sz="2400" b="1" dirty="0">
                <a:latin typeface="Times New Roman" pitchFamily="18" charset="0"/>
                <a:ea typeface="宋体" pitchFamily="2" charset="-122"/>
                <a:cs typeface="Times New Roman" pitchFamily="18" charset="0"/>
              </a:rPr>
              <a:t>f=x-1./x+5;</a:t>
            </a:r>
          </a:p>
          <a:p>
            <a:pPr marL="0" indent="0">
              <a:lnSpc>
                <a:spcPct val="90000"/>
              </a:lnSpc>
              <a:buNone/>
            </a:pPr>
            <a:r>
              <a:rPr lang="zh-CN" altLang="en-US" sz="2400" b="1" dirty="0">
                <a:latin typeface="Times New Roman" pitchFamily="18" charset="0"/>
                <a:ea typeface="宋体" pitchFamily="2" charset="-122"/>
                <a:cs typeface="Times New Roman" pitchFamily="18" charset="0"/>
              </a:rPr>
              <a:t>然后调用</a:t>
            </a:r>
            <a:r>
              <a:rPr lang="en-US" altLang="zh-CN" sz="2400" b="1" dirty="0" err="1">
                <a:latin typeface="Times New Roman" pitchFamily="18" charset="0"/>
                <a:ea typeface="宋体" pitchFamily="2" charset="-122"/>
                <a:cs typeface="Times New Roman" pitchFamily="18" charset="0"/>
              </a:rPr>
              <a:t>fzero</a:t>
            </a:r>
            <a:r>
              <a:rPr lang="zh-CN" altLang="en-US" sz="2400" b="1" dirty="0">
                <a:latin typeface="Times New Roman" pitchFamily="18" charset="0"/>
                <a:ea typeface="宋体" pitchFamily="2" charset="-122"/>
                <a:cs typeface="Times New Roman" pitchFamily="18" charset="0"/>
              </a:rPr>
              <a:t>函数求根，命令如下：</a:t>
            </a:r>
          </a:p>
          <a:p>
            <a:pPr marL="0" indent="0">
              <a:lnSpc>
                <a:spcPct val="90000"/>
              </a:lnSpc>
              <a:buNone/>
            </a:pPr>
            <a:r>
              <a:rPr lang="en-US" altLang="zh-CN" sz="2400" b="1" dirty="0">
                <a:latin typeface="Times New Roman" pitchFamily="18" charset="0"/>
                <a:ea typeface="宋体" pitchFamily="2" charset="-122"/>
                <a:cs typeface="Times New Roman" pitchFamily="18" charset="0"/>
              </a:rPr>
              <a:t>&gt;&gt; </a:t>
            </a:r>
            <a:r>
              <a:rPr lang="en-US" altLang="zh-CN" sz="2400" b="1" dirty="0" err="1">
                <a:latin typeface="Times New Roman" pitchFamily="18" charset="0"/>
                <a:ea typeface="宋体" pitchFamily="2" charset="-122"/>
                <a:cs typeface="Times New Roman" pitchFamily="18" charset="0"/>
              </a:rPr>
              <a:t>fzero</a:t>
            </a:r>
            <a:r>
              <a:rPr lang="en-US" altLang="zh-CN" sz="2400" b="1" dirty="0">
                <a:latin typeface="Times New Roman" pitchFamily="18" charset="0"/>
                <a:ea typeface="宋体" pitchFamily="2" charset="-122"/>
                <a:cs typeface="Times New Roman" pitchFamily="18" charset="0"/>
              </a:rPr>
              <a:t>(@fz,-5)          %</a:t>
            </a:r>
            <a:r>
              <a:rPr lang="zh-CN" altLang="en-US" sz="2400" b="1" dirty="0">
                <a:latin typeface="Times New Roman" pitchFamily="18" charset="0"/>
                <a:ea typeface="宋体" pitchFamily="2" charset="-122"/>
                <a:cs typeface="Times New Roman" pitchFamily="18" charset="0"/>
              </a:rPr>
              <a:t>以</a:t>
            </a:r>
            <a:r>
              <a:rPr lang="en-US" altLang="zh-CN" sz="2400" b="1" dirty="0">
                <a:latin typeface="Times New Roman" pitchFamily="18" charset="0"/>
                <a:ea typeface="宋体" pitchFamily="2" charset="-122"/>
                <a:cs typeface="Times New Roman" pitchFamily="18" charset="0"/>
              </a:rPr>
              <a:t>-5</a:t>
            </a:r>
            <a:r>
              <a:rPr lang="zh-CN" altLang="en-US" sz="2400" b="1" dirty="0">
                <a:latin typeface="Times New Roman" pitchFamily="18" charset="0"/>
                <a:ea typeface="宋体" pitchFamily="2" charset="-122"/>
                <a:cs typeface="Times New Roman" pitchFamily="18" charset="0"/>
              </a:rPr>
              <a:t>作为迭代初值</a:t>
            </a:r>
          </a:p>
          <a:p>
            <a:pPr marL="0" indent="0">
              <a:lnSpc>
                <a:spcPct val="90000"/>
              </a:lnSpc>
              <a:buNone/>
            </a:pPr>
            <a:r>
              <a:rPr lang="en-US" altLang="zh-CN" sz="2400" b="1" dirty="0" err="1">
                <a:latin typeface="Times New Roman" pitchFamily="18" charset="0"/>
                <a:ea typeface="宋体" pitchFamily="2" charset="-122"/>
                <a:cs typeface="Times New Roman" pitchFamily="18" charset="0"/>
              </a:rPr>
              <a:t>ans</a:t>
            </a:r>
            <a:r>
              <a:rPr lang="en-US" altLang="zh-CN" sz="2400" b="1" dirty="0">
                <a:latin typeface="Times New Roman" pitchFamily="18" charset="0"/>
                <a:ea typeface="宋体" pitchFamily="2" charset="-122"/>
                <a:cs typeface="Times New Roman" pitchFamily="18" charset="0"/>
              </a:rPr>
              <a:t> =</a:t>
            </a:r>
          </a:p>
          <a:p>
            <a:pPr marL="0" indent="0">
              <a:lnSpc>
                <a:spcPct val="90000"/>
              </a:lnSpc>
              <a:buNone/>
            </a:pPr>
            <a:r>
              <a:rPr lang="en-US" altLang="zh-CN" sz="2400" b="1" dirty="0">
                <a:latin typeface="Times New Roman" pitchFamily="18" charset="0"/>
                <a:ea typeface="宋体" pitchFamily="2" charset="-122"/>
                <a:cs typeface="Times New Roman" pitchFamily="18" charset="0"/>
              </a:rPr>
              <a:t>   -5.1926</a:t>
            </a:r>
          </a:p>
          <a:p>
            <a:pPr marL="0" indent="0">
              <a:lnSpc>
                <a:spcPct val="90000"/>
              </a:lnSpc>
              <a:buNone/>
            </a:pPr>
            <a:r>
              <a:rPr lang="en-US" altLang="zh-CN" sz="2400" b="1" dirty="0">
                <a:latin typeface="Times New Roman" pitchFamily="18" charset="0"/>
                <a:ea typeface="宋体" pitchFamily="2" charset="-122"/>
                <a:cs typeface="Times New Roman" pitchFamily="18" charset="0"/>
              </a:rPr>
              <a:t>&gt;&gt; </a:t>
            </a:r>
            <a:r>
              <a:rPr lang="en-US" altLang="zh-CN" sz="2400" b="1" dirty="0" err="1">
                <a:latin typeface="Times New Roman" pitchFamily="18" charset="0"/>
                <a:ea typeface="宋体" pitchFamily="2" charset="-122"/>
                <a:cs typeface="Times New Roman" pitchFamily="18" charset="0"/>
              </a:rPr>
              <a:t>fzero</a:t>
            </a:r>
            <a:r>
              <a:rPr lang="en-US" altLang="zh-CN" sz="2400" b="1" dirty="0">
                <a:latin typeface="Times New Roman" pitchFamily="18" charset="0"/>
                <a:ea typeface="宋体" pitchFamily="2" charset="-122"/>
                <a:cs typeface="Times New Roman" pitchFamily="18" charset="0"/>
              </a:rPr>
              <a:t>(@fz,1)             %</a:t>
            </a:r>
            <a:r>
              <a:rPr lang="zh-CN" altLang="en-US" sz="2400" b="1" dirty="0">
                <a:latin typeface="Times New Roman" pitchFamily="18" charset="0"/>
                <a:ea typeface="宋体" pitchFamily="2" charset="-122"/>
                <a:cs typeface="Times New Roman" pitchFamily="18" charset="0"/>
              </a:rPr>
              <a:t>以</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作为迭代初值</a:t>
            </a:r>
          </a:p>
          <a:p>
            <a:pPr marL="0" indent="0">
              <a:lnSpc>
                <a:spcPct val="90000"/>
              </a:lnSpc>
              <a:buNone/>
            </a:pPr>
            <a:r>
              <a:rPr lang="en-US" altLang="zh-CN" sz="2400" b="1" dirty="0" err="1">
                <a:latin typeface="Times New Roman" pitchFamily="18" charset="0"/>
                <a:ea typeface="宋体" pitchFamily="2" charset="-122"/>
                <a:cs typeface="Times New Roman" pitchFamily="18" charset="0"/>
              </a:rPr>
              <a:t>ans</a:t>
            </a:r>
            <a:r>
              <a:rPr lang="en-US" altLang="zh-CN" sz="2400" b="1" dirty="0">
                <a:latin typeface="Times New Roman" pitchFamily="18" charset="0"/>
                <a:ea typeface="宋体" pitchFamily="2" charset="-122"/>
                <a:cs typeface="Times New Roman" pitchFamily="18" charset="0"/>
              </a:rPr>
              <a:t> =</a:t>
            </a:r>
          </a:p>
          <a:p>
            <a:pPr marL="0" indent="0">
              <a:lnSpc>
                <a:spcPct val="90000"/>
              </a:lnSpc>
              <a:buNone/>
            </a:pPr>
            <a:r>
              <a:rPr lang="en-US" altLang="zh-CN" sz="2400" b="1" dirty="0">
                <a:latin typeface="Times New Roman" pitchFamily="18" charset="0"/>
                <a:ea typeface="宋体" pitchFamily="2" charset="-122"/>
                <a:cs typeface="Times New Roman" pitchFamily="18" charset="0"/>
              </a:rPr>
              <a:t>    0.1926</a:t>
            </a:r>
          </a:p>
          <a:p>
            <a:pPr marL="0" indent="0">
              <a:lnSpc>
                <a:spcPct val="90000"/>
              </a:lnSpc>
              <a:buNone/>
            </a:pPr>
            <a:r>
              <a:rPr lang="zh-CN" altLang="en-US" sz="2400" b="1" dirty="0">
                <a:latin typeface="Times New Roman" pitchFamily="18" charset="0"/>
                <a:ea typeface="宋体" pitchFamily="2" charset="-122"/>
                <a:cs typeface="Times New Roman" pitchFamily="18" charset="0"/>
              </a:rPr>
              <a:t>可以绘制</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的图像（如下图所示），从中可以看出</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在</a:t>
            </a:r>
            <a:r>
              <a:rPr lang="en-US" altLang="zh-CN" sz="2400" b="1" dirty="0">
                <a:latin typeface="Times New Roman" pitchFamily="18" charset="0"/>
                <a:ea typeface="宋体" pitchFamily="2" charset="-122"/>
                <a:cs typeface="Times New Roman" pitchFamily="18" charset="0"/>
              </a:rPr>
              <a:t>x=-5</a:t>
            </a:r>
            <a:r>
              <a:rPr lang="zh-CN" altLang="en-US" sz="2400" b="1" dirty="0">
                <a:latin typeface="Times New Roman" pitchFamily="18" charset="0"/>
                <a:ea typeface="宋体" pitchFamily="2" charset="-122"/>
                <a:cs typeface="Times New Roman" pitchFamily="18" charset="0"/>
              </a:rPr>
              <a:t>和</a:t>
            </a:r>
            <a:r>
              <a:rPr lang="en-US" altLang="zh-CN" sz="2400" b="1" dirty="0">
                <a:latin typeface="Times New Roman" pitchFamily="18" charset="0"/>
                <a:ea typeface="宋体" pitchFamily="2" charset="-122"/>
                <a:cs typeface="Times New Roman" pitchFamily="18" charset="0"/>
              </a:rPr>
              <a:t>x=1</a:t>
            </a:r>
            <a:r>
              <a:rPr lang="zh-CN" altLang="en-US" sz="2400" b="1" dirty="0">
                <a:latin typeface="Times New Roman" pitchFamily="18" charset="0"/>
                <a:ea typeface="宋体" pitchFamily="2" charset="-122"/>
                <a:cs typeface="Times New Roman" pitchFamily="18" charset="0"/>
              </a:rPr>
              <a:t>附近的零点。</a:t>
            </a:r>
          </a:p>
        </p:txBody>
      </p:sp>
      <p:sp>
        <p:nvSpPr>
          <p:cNvPr id="137221"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7220" name="Object 4"/>
          <p:cNvGraphicFramePr>
            <a:graphicFrameLocks noChangeAspect="1"/>
          </p:cNvGraphicFramePr>
          <p:nvPr>
            <p:extLst>
              <p:ext uri="{D42A27DB-BD31-4B8C-83A1-F6EECF244321}">
                <p14:modId xmlns:p14="http://schemas.microsoft.com/office/powerpoint/2010/main" val="477852773"/>
              </p:ext>
            </p:extLst>
          </p:nvPr>
        </p:nvGraphicFramePr>
        <p:xfrm>
          <a:off x="1979712" y="764704"/>
          <a:ext cx="1439863" cy="663575"/>
        </p:xfrm>
        <a:graphic>
          <a:graphicData uri="http://schemas.openxmlformats.org/presentationml/2006/ole">
            <mc:AlternateContent xmlns:mc="http://schemas.openxmlformats.org/markup-compatibility/2006">
              <mc:Choice xmlns:v="urn:schemas-microsoft-com:vml" Requires="v">
                <p:oleObj spid="_x0000_s137233" name="公式" r:id="rId3" imgW="850531" imgH="393529" progId="Equation.3">
                  <p:embed/>
                </p:oleObj>
              </mc:Choice>
              <mc:Fallback>
                <p:oleObj name="公式" r:id="rId3" imgW="85053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764704"/>
                        <a:ext cx="1439863"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557338"/>
            <a:ext cx="480060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68313" y="476250"/>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8.2.2  </a:t>
            </a:r>
            <a:r>
              <a:rPr lang="zh-CN" altLang="en-US" sz="2800" b="1" dirty="0">
                <a:latin typeface="Times New Roman" pitchFamily="18" charset="0"/>
                <a:ea typeface="宋体" pitchFamily="2" charset="-122"/>
                <a:cs typeface="Times New Roman" pitchFamily="18" charset="0"/>
              </a:rPr>
              <a:t>非线性方程组的求解</a:t>
            </a:r>
          </a:p>
        </p:txBody>
      </p:sp>
      <p:sp>
        <p:nvSpPr>
          <p:cNvPr id="139267" name="Rectangle 3"/>
          <p:cNvSpPr>
            <a:spLocks noGrp="1" noChangeArrowheads="1"/>
          </p:cNvSpPr>
          <p:nvPr>
            <p:ph type="body" idx="1"/>
          </p:nvPr>
        </p:nvSpPr>
        <p:spPr>
          <a:xfrm>
            <a:off x="251520" y="1268760"/>
            <a:ext cx="8640960" cy="4896544"/>
          </a:xfrm>
        </p:spPr>
        <p:txBody>
          <a:bodyPr/>
          <a:lstStyle/>
          <a:p>
            <a:pPr marL="0" indent="0">
              <a:lnSpc>
                <a:spcPct val="80000"/>
              </a:lnSpc>
              <a:buNone/>
            </a:pPr>
            <a:r>
              <a:rPr lang="zh-CN" altLang="en-US" sz="2200" b="1" dirty="0">
                <a:latin typeface="Times New Roman" pitchFamily="18" charset="0"/>
                <a:ea typeface="宋体" pitchFamily="2" charset="-122"/>
                <a:cs typeface="Times New Roman" pitchFamily="18" charset="0"/>
              </a:rPr>
              <a:t>在</a:t>
            </a:r>
            <a:r>
              <a:rPr lang="en-US" altLang="zh-CN" sz="2200" b="1" dirty="0">
                <a:latin typeface="Times New Roman" pitchFamily="18" charset="0"/>
                <a:ea typeface="宋体" pitchFamily="2" charset="-122"/>
                <a:cs typeface="Times New Roman" pitchFamily="18" charset="0"/>
              </a:rPr>
              <a:t>MATLAB</a:t>
            </a:r>
            <a:r>
              <a:rPr lang="zh-CN" altLang="en-US" sz="2200" b="1" dirty="0">
                <a:latin typeface="Times New Roman" pitchFamily="18" charset="0"/>
                <a:ea typeface="宋体" pitchFamily="2" charset="-122"/>
                <a:cs typeface="Times New Roman" pitchFamily="18" charset="0"/>
              </a:rPr>
              <a:t>的最优化工具箱中提供了非线性方程组的求解函数</a:t>
            </a:r>
            <a:r>
              <a:rPr lang="en-US" altLang="zh-CN" sz="2200" b="1" dirty="0" err="1">
                <a:latin typeface="Times New Roman" pitchFamily="18" charset="0"/>
                <a:ea typeface="宋体" pitchFamily="2" charset="-122"/>
                <a:cs typeface="Times New Roman" pitchFamily="18" charset="0"/>
              </a:rPr>
              <a:t>fsolve</a:t>
            </a:r>
            <a:r>
              <a:rPr lang="zh-CN" altLang="en-US" sz="2200" b="1" dirty="0">
                <a:latin typeface="Times New Roman" pitchFamily="18" charset="0"/>
                <a:ea typeface="宋体" pitchFamily="2" charset="-122"/>
                <a:cs typeface="Times New Roman" pitchFamily="18" charset="0"/>
              </a:rPr>
              <a:t>，其调用格式为：</a:t>
            </a:r>
          </a:p>
          <a:p>
            <a:pPr marL="0" indent="0" algn="ctr">
              <a:lnSpc>
                <a:spcPct val="80000"/>
              </a:lnSpc>
              <a:buNone/>
            </a:pPr>
            <a:r>
              <a:rPr lang="en-US" altLang="zh-CN" sz="2200" b="1" dirty="0">
                <a:latin typeface="Times New Roman" pitchFamily="18" charset="0"/>
                <a:ea typeface="宋体" pitchFamily="2" charset="-122"/>
                <a:cs typeface="Times New Roman" pitchFamily="18" charset="0"/>
              </a:rPr>
              <a:t>X=</a:t>
            </a:r>
            <a:r>
              <a:rPr lang="en-US" altLang="zh-CN" sz="2200" b="1" dirty="0" err="1">
                <a:latin typeface="Times New Roman" pitchFamily="18" charset="0"/>
                <a:ea typeface="宋体" pitchFamily="2" charset="-122"/>
                <a:cs typeface="Times New Roman" pitchFamily="18" charset="0"/>
              </a:rPr>
              <a:t>fsolve</a:t>
            </a:r>
            <a:r>
              <a:rPr lang="en-US" altLang="zh-CN" sz="2200" b="1" dirty="0">
                <a:latin typeface="Times New Roman" pitchFamily="18" charset="0"/>
                <a:ea typeface="宋体" pitchFamily="2" charset="-122"/>
                <a:cs typeface="Times New Roman" pitchFamily="18" charset="0"/>
              </a:rPr>
              <a:t>(filename,X0,option)</a:t>
            </a:r>
          </a:p>
          <a:p>
            <a:pPr marL="0" indent="0">
              <a:lnSpc>
                <a:spcPct val="80000"/>
              </a:lnSpc>
              <a:buNone/>
            </a:pPr>
            <a:r>
              <a:rPr lang="zh-CN" altLang="en-US" sz="2200" b="1" dirty="0">
                <a:latin typeface="Times New Roman" pitchFamily="18" charset="0"/>
                <a:ea typeface="宋体" pitchFamily="2" charset="-122"/>
                <a:cs typeface="Times New Roman" pitchFamily="18" charset="0"/>
              </a:rPr>
              <a:t>其中，</a:t>
            </a:r>
            <a:r>
              <a:rPr lang="en-US" altLang="zh-CN" sz="2200" b="1" dirty="0">
                <a:latin typeface="Times New Roman" pitchFamily="18" charset="0"/>
                <a:ea typeface="宋体" pitchFamily="2" charset="-122"/>
                <a:cs typeface="Times New Roman" pitchFamily="18" charset="0"/>
              </a:rPr>
              <a:t>X</a:t>
            </a:r>
            <a:r>
              <a:rPr lang="zh-CN" altLang="en-US" sz="2200" b="1" dirty="0">
                <a:latin typeface="Times New Roman" pitchFamily="18" charset="0"/>
                <a:ea typeface="宋体" pitchFamily="2" charset="-122"/>
                <a:cs typeface="Times New Roman" pitchFamily="18" charset="0"/>
              </a:rPr>
              <a:t>为返回的解，</a:t>
            </a:r>
            <a:r>
              <a:rPr lang="en-US" altLang="zh-CN" sz="2200" b="1" dirty="0">
                <a:latin typeface="Times New Roman" pitchFamily="18" charset="0"/>
                <a:ea typeface="宋体" pitchFamily="2" charset="-122"/>
                <a:cs typeface="Times New Roman" pitchFamily="18" charset="0"/>
              </a:rPr>
              <a:t>filename</a:t>
            </a:r>
            <a:r>
              <a:rPr lang="zh-CN" altLang="en-US" sz="2200" b="1" dirty="0">
                <a:latin typeface="Times New Roman" pitchFamily="18" charset="0"/>
                <a:ea typeface="宋体" pitchFamily="2" charset="-122"/>
                <a:cs typeface="Times New Roman" pitchFamily="18" charset="0"/>
              </a:rPr>
              <a:t>是用于定义需求解的非线性方程组的函数文件名，</a:t>
            </a:r>
            <a:r>
              <a:rPr lang="en-US" altLang="zh-CN" sz="2200" b="1" dirty="0">
                <a:latin typeface="Times New Roman" pitchFamily="18" charset="0"/>
                <a:ea typeface="宋体" pitchFamily="2" charset="-122"/>
                <a:cs typeface="Times New Roman" pitchFamily="18" charset="0"/>
              </a:rPr>
              <a:t>X0</a:t>
            </a:r>
            <a:r>
              <a:rPr lang="zh-CN" altLang="en-US" sz="2200" b="1" dirty="0">
                <a:latin typeface="Times New Roman" pitchFamily="18" charset="0"/>
                <a:ea typeface="宋体" pitchFamily="2" charset="-122"/>
                <a:cs typeface="Times New Roman" pitchFamily="18" charset="0"/>
              </a:rPr>
              <a:t>是求解过程的初值，</a:t>
            </a:r>
            <a:r>
              <a:rPr lang="en-US" altLang="zh-CN" sz="2200" b="1" dirty="0">
                <a:latin typeface="Times New Roman" pitchFamily="18" charset="0"/>
                <a:ea typeface="宋体" pitchFamily="2" charset="-122"/>
                <a:cs typeface="Times New Roman" pitchFamily="18" charset="0"/>
              </a:rPr>
              <a:t>option</a:t>
            </a:r>
            <a:r>
              <a:rPr lang="zh-CN" altLang="en-US" sz="2200" b="1" dirty="0">
                <a:latin typeface="Times New Roman" pitchFamily="18" charset="0"/>
                <a:ea typeface="宋体" pitchFamily="2" charset="-122"/>
                <a:cs typeface="Times New Roman" pitchFamily="18" charset="0"/>
              </a:rPr>
              <a:t>用于设置优化工具箱的优化参数。</a:t>
            </a:r>
          </a:p>
          <a:p>
            <a:pPr marL="0" indent="0">
              <a:lnSpc>
                <a:spcPct val="80000"/>
              </a:lnSpc>
              <a:buNone/>
            </a:pPr>
            <a:r>
              <a:rPr lang="zh-CN" altLang="en-US" sz="2200" b="1" dirty="0">
                <a:latin typeface="Times New Roman" pitchFamily="18" charset="0"/>
                <a:ea typeface="宋体" pitchFamily="2" charset="-122"/>
                <a:cs typeface="Times New Roman" pitchFamily="18" charset="0"/>
              </a:rPr>
              <a:t>优化工具箱提供了许多优化参数选项，用户在命令行窗口输入下列命令，可以将优化参数全部显示出来：</a:t>
            </a:r>
          </a:p>
          <a:p>
            <a:pPr marL="0" indent="0">
              <a:lnSpc>
                <a:spcPct val="80000"/>
              </a:lnSpc>
              <a:buNone/>
            </a:pPr>
            <a:r>
              <a:rPr lang="en-US" altLang="zh-CN" sz="2200" b="1" dirty="0">
                <a:latin typeface="Times New Roman" pitchFamily="18" charset="0"/>
                <a:ea typeface="宋体" pitchFamily="2" charset="-122"/>
                <a:cs typeface="Times New Roman" pitchFamily="18" charset="0"/>
              </a:rPr>
              <a:t>&gt;&gt; </a:t>
            </a:r>
            <a:r>
              <a:rPr lang="en-US" altLang="zh-CN" sz="2200" b="1" dirty="0" err="1">
                <a:latin typeface="Times New Roman" pitchFamily="18" charset="0"/>
                <a:ea typeface="宋体" pitchFamily="2" charset="-122"/>
                <a:cs typeface="Times New Roman" pitchFamily="18" charset="0"/>
              </a:rPr>
              <a:t>optimset</a:t>
            </a:r>
            <a:endParaRPr lang="en-US" altLang="zh-CN" sz="2200" b="1" dirty="0">
              <a:latin typeface="Times New Roman" pitchFamily="18" charset="0"/>
              <a:ea typeface="宋体" pitchFamily="2" charset="-122"/>
              <a:cs typeface="Times New Roman" pitchFamily="18" charset="0"/>
            </a:endParaRPr>
          </a:p>
          <a:p>
            <a:pPr marL="0" indent="0">
              <a:lnSpc>
                <a:spcPct val="80000"/>
              </a:lnSpc>
              <a:buNone/>
            </a:pPr>
            <a:r>
              <a:rPr lang="zh-CN" altLang="en-US" sz="2200" b="1" dirty="0">
                <a:latin typeface="Times New Roman" pitchFamily="18" charset="0"/>
                <a:ea typeface="宋体" pitchFamily="2" charset="-122"/>
                <a:cs typeface="Times New Roman" pitchFamily="18" charset="0"/>
              </a:rPr>
              <a:t>如果希望得到某个优化函数（例如</a:t>
            </a:r>
            <a:r>
              <a:rPr lang="en-US" altLang="zh-CN" sz="2200" b="1" dirty="0" err="1">
                <a:latin typeface="Times New Roman" pitchFamily="18" charset="0"/>
                <a:ea typeface="宋体" pitchFamily="2" charset="-122"/>
                <a:cs typeface="Times New Roman" pitchFamily="18" charset="0"/>
              </a:rPr>
              <a:t>fsolve</a:t>
            </a:r>
            <a:r>
              <a:rPr lang="zh-CN" altLang="en-US" sz="2200" b="1" dirty="0">
                <a:latin typeface="Times New Roman" pitchFamily="18" charset="0"/>
                <a:ea typeface="宋体" pitchFamily="2" charset="-122"/>
                <a:cs typeface="Times New Roman" pitchFamily="18" charset="0"/>
              </a:rPr>
              <a:t>函数）当前的默认参数值，则可在命令行窗口输入命令：</a:t>
            </a:r>
          </a:p>
          <a:p>
            <a:pPr marL="0" indent="0">
              <a:lnSpc>
                <a:spcPct val="80000"/>
              </a:lnSpc>
              <a:buNone/>
            </a:pPr>
            <a:r>
              <a:rPr lang="en-US" altLang="zh-CN" sz="2200" b="1" dirty="0">
                <a:latin typeface="Times New Roman" pitchFamily="18" charset="0"/>
                <a:ea typeface="宋体" pitchFamily="2" charset="-122"/>
                <a:cs typeface="Times New Roman" pitchFamily="18" charset="0"/>
              </a:rPr>
              <a:t>&gt;&gt; </a:t>
            </a:r>
            <a:r>
              <a:rPr lang="en-US" altLang="zh-CN" sz="2200" b="1" dirty="0" err="1">
                <a:latin typeface="Times New Roman" pitchFamily="18" charset="0"/>
                <a:ea typeface="宋体" pitchFamily="2" charset="-122"/>
                <a:cs typeface="Times New Roman" pitchFamily="18" charset="0"/>
              </a:rPr>
              <a:t>optimset</a:t>
            </a:r>
            <a:r>
              <a:rPr lang="en-US" altLang="zh-CN" sz="2200" b="1" dirty="0">
                <a:latin typeface="Times New Roman" pitchFamily="18" charset="0"/>
                <a:ea typeface="宋体" pitchFamily="2" charset="-122"/>
                <a:cs typeface="Times New Roman" pitchFamily="18" charset="0"/>
              </a:rPr>
              <a:t> </a:t>
            </a:r>
            <a:r>
              <a:rPr lang="en-US" altLang="zh-CN" sz="2200" b="1" dirty="0" err="1">
                <a:latin typeface="Times New Roman" pitchFamily="18" charset="0"/>
                <a:ea typeface="宋体" pitchFamily="2" charset="-122"/>
                <a:cs typeface="Times New Roman" pitchFamily="18" charset="0"/>
              </a:rPr>
              <a:t>fsolve</a:t>
            </a:r>
            <a:endParaRPr lang="en-US" altLang="zh-CN" sz="2200" b="1" dirty="0">
              <a:latin typeface="Times New Roman" pitchFamily="18" charset="0"/>
              <a:ea typeface="宋体" pitchFamily="2" charset="-122"/>
              <a:cs typeface="Times New Roman" pitchFamily="18" charset="0"/>
            </a:endParaRPr>
          </a:p>
          <a:p>
            <a:pPr marL="0" indent="0">
              <a:lnSpc>
                <a:spcPct val="80000"/>
              </a:lnSpc>
              <a:buNone/>
            </a:pPr>
            <a:r>
              <a:rPr lang="zh-CN" altLang="en-US" sz="2200" b="1" dirty="0">
                <a:latin typeface="Times New Roman" pitchFamily="18" charset="0"/>
                <a:ea typeface="宋体" pitchFamily="2" charset="-122"/>
                <a:cs typeface="Times New Roman" pitchFamily="18" charset="0"/>
              </a:rPr>
              <a:t>如果想改变其中某个参数选项，则可以调用</a:t>
            </a:r>
            <a:r>
              <a:rPr lang="en-US" altLang="zh-CN" sz="2200" b="1" dirty="0" err="1">
                <a:latin typeface="Times New Roman" pitchFamily="18" charset="0"/>
                <a:ea typeface="宋体" pitchFamily="2" charset="-122"/>
                <a:cs typeface="Times New Roman" pitchFamily="18" charset="0"/>
              </a:rPr>
              <a:t>optimset</a:t>
            </a:r>
            <a:r>
              <a:rPr lang="zh-CN" altLang="en-US" sz="2200" b="1" dirty="0">
                <a:latin typeface="Times New Roman" pitchFamily="18" charset="0"/>
                <a:ea typeface="宋体" pitchFamily="2" charset="-122"/>
                <a:cs typeface="Times New Roman" pitchFamily="18" charset="0"/>
              </a:rPr>
              <a:t>函数来完成。例如，</a:t>
            </a:r>
            <a:r>
              <a:rPr lang="en-US" altLang="zh-CN" sz="2200" b="1" dirty="0">
                <a:latin typeface="Times New Roman" pitchFamily="18" charset="0"/>
                <a:ea typeface="宋体" pitchFamily="2" charset="-122"/>
                <a:cs typeface="Times New Roman" pitchFamily="18" charset="0"/>
              </a:rPr>
              <a:t>Display</a:t>
            </a:r>
            <a:r>
              <a:rPr lang="zh-CN" altLang="en-US" sz="2200" b="1" dirty="0">
                <a:latin typeface="Times New Roman" pitchFamily="18" charset="0"/>
                <a:ea typeface="宋体" pitchFamily="2" charset="-122"/>
                <a:cs typeface="Times New Roman" pitchFamily="18" charset="0"/>
              </a:rPr>
              <a:t>参数选项决定函数调用时中间结果的显示方式，其中</a:t>
            </a:r>
            <a:r>
              <a:rPr lang="en-US" altLang="zh-CN" sz="2200" b="1" dirty="0">
                <a:latin typeface="Times New Roman" pitchFamily="18" charset="0"/>
                <a:ea typeface="宋体" pitchFamily="2" charset="-122"/>
                <a:cs typeface="Times New Roman" pitchFamily="18" charset="0"/>
              </a:rPr>
              <a:t>'off'</a:t>
            </a:r>
            <a:r>
              <a:rPr lang="zh-CN" altLang="en-US" sz="2200" b="1" dirty="0">
                <a:latin typeface="Times New Roman" pitchFamily="18" charset="0"/>
                <a:ea typeface="宋体" pitchFamily="2" charset="-122"/>
                <a:cs typeface="Times New Roman" pitchFamily="18" charset="0"/>
              </a:rPr>
              <a:t>为不显示，</a:t>
            </a:r>
            <a:r>
              <a:rPr lang="en-US" altLang="zh-CN" sz="2200" b="1" dirty="0">
                <a:latin typeface="Times New Roman" pitchFamily="18" charset="0"/>
                <a:ea typeface="宋体" pitchFamily="2" charset="-122"/>
                <a:cs typeface="Times New Roman" pitchFamily="18" charset="0"/>
              </a:rPr>
              <a:t>'</a:t>
            </a:r>
            <a:r>
              <a:rPr lang="en-US" altLang="zh-CN" sz="2200" b="1" dirty="0" err="1">
                <a:latin typeface="Times New Roman" pitchFamily="18" charset="0"/>
                <a:ea typeface="宋体" pitchFamily="2" charset="-122"/>
                <a:cs typeface="Times New Roman" pitchFamily="18" charset="0"/>
              </a:rPr>
              <a:t>iter</a:t>
            </a:r>
            <a:r>
              <a:rPr lang="en-US" altLang="zh-CN" sz="2200" b="1" dirty="0">
                <a:latin typeface="Times New Roman" pitchFamily="18" charset="0"/>
                <a:ea typeface="宋体" pitchFamily="2" charset="-122"/>
                <a:cs typeface="Times New Roman" pitchFamily="18" charset="0"/>
              </a:rPr>
              <a:t>'</a:t>
            </a:r>
            <a:r>
              <a:rPr lang="zh-CN" altLang="en-US" sz="2200" b="1" dirty="0">
                <a:latin typeface="Times New Roman" pitchFamily="18" charset="0"/>
                <a:ea typeface="宋体" pitchFamily="2" charset="-122"/>
                <a:cs typeface="Times New Roman" pitchFamily="18" charset="0"/>
              </a:rPr>
              <a:t>表示每步都显示，</a:t>
            </a:r>
            <a:r>
              <a:rPr lang="en-US" altLang="zh-CN" sz="2200" b="1" dirty="0">
                <a:latin typeface="Times New Roman" pitchFamily="18" charset="0"/>
                <a:ea typeface="宋体" pitchFamily="2" charset="-122"/>
                <a:cs typeface="Times New Roman" pitchFamily="18" charset="0"/>
              </a:rPr>
              <a:t>'final'</a:t>
            </a:r>
            <a:r>
              <a:rPr lang="zh-CN" altLang="en-US" sz="2200" b="1" dirty="0">
                <a:latin typeface="Times New Roman" pitchFamily="18" charset="0"/>
                <a:ea typeface="宋体" pitchFamily="2" charset="-122"/>
                <a:cs typeface="Times New Roman" pitchFamily="18" charset="0"/>
              </a:rPr>
              <a:t>只显示最终结果。如果要将设定</a:t>
            </a:r>
            <a:r>
              <a:rPr lang="en-US" altLang="zh-CN" sz="2200" b="1" dirty="0">
                <a:latin typeface="Times New Roman" pitchFamily="18" charset="0"/>
                <a:ea typeface="宋体" pitchFamily="2" charset="-122"/>
                <a:cs typeface="Times New Roman" pitchFamily="18" charset="0"/>
              </a:rPr>
              <a:t>Display</a:t>
            </a:r>
            <a:r>
              <a:rPr lang="zh-CN" altLang="en-US" sz="2200" b="1" dirty="0">
                <a:latin typeface="Times New Roman" pitchFamily="18" charset="0"/>
                <a:ea typeface="宋体" pitchFamily="2" charset="-122"/>
                <a:cs typeface="Times New Roman" pitchFamily="18" charset="0"/>
              </a:rPr>
              <a:t>选项为</a:t>
            </a:r>
            <a:r>
              <a:rPr lang="en-US" altLang="zh-CN" sz="2200" b="1" dirty="0">
                <a:latin typeface="Times New Roman" pitchFamily="18" charset="0"/>
                <a:ea typeface="宋体" pitchFamily="2" charset="-122"/>
                <a:cs typeface="Times New Roman" pitchFamily="18" charset="0"/>
              </a:rPr>
              <a:t>off</a:t>
            </a:r>
            <a:r>
              <a:rPr lang="zh-CN" altLang="en-US" sz="2200" b="1" dirty="0">
                <a:latin typeface="Times New Roman" pitchFamily="18" charset="0"/>
                <a:ea typeface="宋体" pitchFamily="2" charset="-122"/>
                <a:cs typeface="Times New Roman" pitchFamily="18" charset="0"/>
              </a:rPr>
              <a:t>，可以使用命令：</a:t>
            </a:r>
          </a:p>
          <a:p>
            <a:pPr marL="0" indent="0">
              <a:lnSpc>
                <a:spcPct val="80000"/>
              </a:lnSpc>
              <a:buNone/>
            </a:pPr>
            <a:r>
              <a:rPr lang="en-US" altLang="zh-CN" sz="2200" b="1" dirty="0">
                <a:latin typeface="Times New Roman" pitchFamily="18" charset="0"/>
                <a:ea typeface="宋体" pitchFamily="2" charset="-122"/>
                <a:cs typeface="Times New Roman" pitchFamily="18" charset="0"/>
              </a:rPr>
              <a:t>&gt;&gt; option=</a:t>
            </a:r>
            <a:r>
              <a:rPr lang="en-US" altLang="zh-CN" sz="2200" b="1" dirty="0" err="1">
                <a:latin typeface="Times New Roman" pitchFamily="18" charset="0"/>
                <a:ea typeface="宋体" pitchFamily="2" charset="-122"/>
                <a:cs typeface="Times New Roman" pitchFamily="18" charset="0"/>
              </a:rPr>
              <a:t>optimset</a:t>
            </a:r>
            <a:r>
              <a:rPr lang="en-US" altLang="zh-CN" sz="2200" b="1" dirty="0">
                <a:latin typeface="Times New Roman" pitchFamily="18" charset="0"/>
                <a:ea typeface="宋体" pitchFamily="2" charset="-122"/>
                <a:cs typeface="Times New Roman" pitchFamily="18" charset="0"/>
              </a:rPr>
              <a:t>('</a:t>
            </a:r>
            <a:r>
              <a:rPr lang="en-US" altLang="zh-CN" sz="2200" b="1" dirty="0" err="1">
                <a:latin typeface="Times New Roman" pitchFamily="18" charset="0"/>
                <a:ea typeface="宋体" pitchFamily="2" charset="-122"/>
                <a:cs typeface="Times New Roman" pitchFamily="18" charset="0"/>
              </a:rPr>
              <a:t>Display','off</a:t>
            </a:r>
            <a:r>
              <a:rPr lang="en-US" altLang="zh-CN" sz="2200" b="1" dirty="0">
                <a:latin typeface="Times New Roman" pitchFamily="18" charset="0"/>
                <a:ea typeface="宋体" pitchFamily="2" charset="-122"/>
                <a:cs typeface="Times New Roman" pitchFamily="18" charset="0"/>
              </a:rPr>
              <a:t>')</a:t>
            </a:r>
            <a:r>
              <a:rPr lang="zh-CN" altLang="es-ES" sz="2200" b="1" dirty="0">
                <a:latin typeface="Times New Roman" pitchFamily="18" charset="0"/>
                <a:ea typeface="宋体" pitchFamily="2" charset="-122"/>
                <a:cs typeface="Times New Roman" pitchFamily="18" charset="0"/>
              </a:rPr>
              <a:t>。</a:t>
            </a:r>
            <a:endParaRPr lang="zh-CN" altLang="en-US" sz="2200" b="1" dirty="0">
              <a:latin typeface="Times New Roman" pitchFamily="18" charset="0"/>
              <a:ea typeface="宋体" pitchFamily="2" charset="-122"/>
              <a:cs typeface="Times New Roman" pitchFamily="18" charset="0"/>
            </a:endParaRPr>
          </a:p>
        </p:txBody>
      </p:sp>
      <p:sp>
        <p:nvSpPr>
          <p:cNvPr id="13926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395288" y="836613"/>
            <a:ext cx="8569200" cy="5472707"/>
          </a:xfrm>
        </p:spPr>
        <p:txBody>
          <a:bodyPr/>
          <a:lstStyle/>
          <a:p>
            <a:pPr marL="0" indent="0">
              <a:spcBef>
                <a:spcPts val="0"/>
              </a:spcBef>
              <a:buNone/>
            </a:pPr>
            <a:r>
              <a:rPr lang="zh-CN" altLang="en-US" sz="2000" b="1" dirty="0">
                <a:latin typeface="Times New Roman" pitchFamily="18" charset="0"/>
                <a:ea typeface="宋体" pitchFamily="2" charset="-122"/>
                <a:cs typeface="Times New Roman" pitchFamily="18" charset="0"/>
              </a:rPr>
              <a:t>例</a:t>
            </a:r>
            <a:r>
              <a:rPr lang="en-US" altLang="zh-CN" sz="2000" b="1" dirty="0">
                <a:latin typeface="Times New Roman" pitchFamily="18" charset="0"/>
                <a:ea typeface="宋体" pitchFamily="2" charset="-122"/>
                <a:cs typeface="Times New Roman" pitchFamily="18" charset="0"/>
              </a:rPr>
              <a:t>8-11  </a:t>
            </a:r>
            <a:r>
              <a:rPr lang="zh-CN" altLang="en-US" sz="2000" b="1" dirty="0">
                <a:latin typeface="Times New Roman" pitchFamily="18" charset="0"/>
                <a:ea typeface="宋体" pitchFamily="2" charset="-122"/>
                <a:cs typeface="Times New Roman" pitchFamily="18" charset="0"/>
              </a:rPr>
              <a:t>求下列方程组在（</a:t>
            </a:r>
            <a:r>
              <a:rPr lang="en-US" altLang="zh-CN" sz="2000" b="1"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）附近的解并对结果进行验证</a:t>
            </a:r>
            <a:r>
              <a:rPr lang="zh-CN" altLang="en-US" sz="2000" b="1" dirty="0" smtClean="0">
                <a:latin typeface="Times New Roman" pitchFamily="18" charset="0"/>
                <a:ea typeface="宋体" pitchFamily="2" charset="-122"/>
                <a:cs typeface="Times New Roman" pitchFamily="18" charset="0"/>
              </a:rPr>
              <a:t>。</a:t>
            </a:r>
            <a:endParaRPr lang="en-US" altLang="zh-CN" sz="2000" b="1" dirty="0" smtClean="0">
              <a:latin typeface="Times New Roman" pitchFamily="18" charset="0"/>
              <a:ea typeface="宋体" pitchFamily="2" charset="-122"/>
              <a:cs typeface="Times New Roman" pitchFamily="18" charset="0"/>
            </a:endParaRPr>
          </a:p>
          <a:p>
            <a:pPr marL="0" indent="0">
              <a:spcBef>
                <a:spcPts val="0"/>
              </a:spcBef>
              <a:buNone/>
            </a:pPr>
            <a:r>
              <a:rPr lang="zh-CN" altLang="en-US" sz="2000" b="1" dirty="0" smtClean="0">
                <a:latin typeface="Times New Roman" pitchFamily="18" charset="0"/>
                <a:ea typeface="宋体" pitchFamily="2" charset="-122"/>
                <a:cs typeface="Times New Roman" pitchFamily="18" charset="0"/>
              </a:rPr>
              <a:t>首先</a:t>
            </a:r>
            <a:r>
              <a:rPr lang="zh-CN" altLang="en-US" sz="2000" b="1" dirty="0">
                <a:latin typeface="Times New Roman" pitchFamily="18" charset="0"/>
                <a:ea typeface="宋体" pitchFamily="2" charset="-122"/>
                <a:cs typeface="Times New Roman" pitchFamily="18" charset="0"/>
              </a:rPr>
              <a:t>建立函数文件</a:t>
            </a:r>
            <a:r>
              <a:rPr lang="en-US" altLang="zh-CN" sz="2000" b="1" dirty="0" err="1">
                <a:latin typeface="Times New Roman" pitchFamily="18" charset="0"/>
                <a:ea typeface="宋体" pitchFamily="2" charset="-122"/>
                <a:cs typeface="Times New Roman" pitchFamily="18" charset="0"/>
              </a:rPr>
              <a:t>myfun.m</a:t>
            </a:r>
            <a:r>
              <a:rPr lang="zh-CN" altLang="en-US" sz="2000" b="1" dirty="0">
                <a:latin typeface="Times New Roman" pitchFamily="18" charset="0"/>
                <a:ea typeface="宋体" pitchFamily="2" charset="-122"/>
                <a:cs typeface="Times New Roman" pitchFamily="18" charset="0"/>
              </a:rPr>
              <a:t>。</a:t>
            </a:r>
          </a:p>
          <a:p>
            <a:pPr marL="0" indent="0">
              <a:spcBef>
                <a:spcPts val="0"/>
              </a:spcBef>
              <a:buNone/>
            </a:pPr>
            <a:r>
              <a:rPr lang="en-US" altLang="zh-CN" sz="2000" b="1" dirty="0">
                <a:latin typeface="Times New Roman" pitchFamily="18" charset="0"/>
                <a:ea typeface="宋体" pitchFamily="2" charset="-122"/>
                <a:cs typeface="Times New Roman" pitchFamily="18" charset="0"/>
              </a:rPr>
              <a:t>function F=</a:t>
            </a:r>
            <a:r>
              <a:rPr lang="en-US" altLang="zh-CN" sz="2000" b="1" dirty="0" err="1">
                <a:latin typeface="Times New Roman" pitchFamily="18" charset="0"/>
                <a:ea typeface="宋体" pitchFamily="2" charset="-122"/>
                <a:cs typeface="Times New Roman" pitchFamily="18" charset="0"/>
              </a:rPr>
              <a:t>myfun</a:t>
            </a:r>
            <a:r>
              <a:rPr lang="en-US" altLang="zh-CN" sz="2000" b="1" dirty="0">
                <a:latin typeface="Times New Roman" pitchFamily="18" charset="0"/>
                <a:ea typeface="宋体" pitchFamily="2" charset="-122"/>
                <a:cs typeface="Times New Roman" pitchFamily="18" charset="0"/>
              </a:rPr>
              <a:t>(X)</a:t>
            </a:r>
          </a:p>
          <a:p>
            <a:pPr marL="0" indent="0">
              <a:spcBef>
                <a:spcPts val="0"/>
              </a:spcBef>
              <a:buNone/>
            </a:pPr>
            <a:r>
              <a:rPr lang="en-US" altLang="zh-CN" sz="1800" b="1" dirty="0">
                <a:latin typeface="Times New Roman" pitchFamily="18" charset="0"/>
                <a:ea typeface="宋体" pitchFamily="2" charset="-122"/>
                <a:cs typeface="Times New Roman" pitchFamily="18" charset="0"/>
              </a:rPr>
              <a:t>x=X(1);</a:t>
            </a:r>
          </a:p>
          <a:p>
            <a:pPr marL="0" indent="0">
              <a:spcBef>
                <a:spcPts val="0"/>
              </a:spcBef>
              <a:buNone/>
            </a:pPr>
            <a:r>
              <a:rPr lang="en-US" altLang="zh-CN" sz="1800" b="1" dirty="0">
                <a:latin typeface="Times New Roman" pitchFamily="18" charset="0"/>
                <a:ea typeface="宋体" pitchFamily="2" charset="-122"/>
                <a:cs typeface="Times New Roman" pitchFamily="18" charset="0"/>
              </a:rPr>
              <a:t>y=X(2);</a:t>
            </a:r>
          </a:p>
          <a:p>
            <a:pPr marL="0" indent="0">
              <a:spcBef>
                <a:spcPts val="0"/>
              </a:spcBef>
              <a:buNone/>
            </a:pPr>
            <a:r>
              <a:rPr lang="en-US" altLang="zh-CN" sz="1800" b="1" dirty="0">
                <a:latin typeface="Times New Roman" pitchFamily="18" charset="0"/>
                <a:ea typeface="宋体" pitchFamily="2" charset="-122"/>
                <a:cs typeface="Times New Roman" pitchFamily="18" charset="0"/>
              </a:rPr>
              <a:t>z=X(3);</a:t>
            </a:r>
          </a:p>
          <a:p>
            <a:pPr marL="0" indent="0">
              <a:spcBef>
                <a:spcPts val="0"/>
              </a:spcBef>
              <a:buNone/>
            </a:pPr>
            <a:r>
              <a:rPr lang="en-US" altLang="zh-CN" sz="1800" b="1" dirty="0">
                <a:latin typeface="Times New Roman" pitchFamily="18" charset="0"/>
                <a:ea typeface="宋体" pitchFamily="2" charset="-122"/>
                <a:cs typeface="Times New Roman" pitchFamily="18" charset="0"/>
              </a:rPr>
              <a:t>F(1)=sin(x)+y+z^2*</a:t>
            </a:r>
            <a:r>
              <a:rPr lang="en-US" altLang="zh-CN" sz="1800" b="1" dirty="0" err="1">
                <a:latin typeface="Times New Roman" pitchFamily="18" charset="0"/>
                <a:ea typeface="宋体" pitchFamily="2" charset="-122"/>
                <a:cs typeface="Times New Roman" pitchFamily="18" charset="0"/>
              </a:rPr>
              <a:t>exp</a:t>
            </a:r>
            <a:r>
              <a:rPr lang="en-US" altLang="zh-CN" sz="1800" b="1" dirty="0">
                <a:latin typeface="Times New Roman" pitchFamily="18" charset="0"/>
                <a:ea typeface="宋体" pitchFamily="2" charset="-122"/>
                <a:cs typeface="Times New Roman" pitchFamily="18" charset="0"/>
              </a:rPr>
              <a:t>(x);</a:t>
            </a:r>
          </a:p>
          <a:p>
            <a:pPr marL="0" indent="0">
              <a:spcBef>
                <a:spcPts val="0"/>
              </a:spcBef>
              <a:buNone/>
            </a:pPr>
            <a:r>
              <a:rPr lang="en-US" altLang="zh-CN" sz="1800" b="1" dirty="0">
                <a:latin typeface="Times New Roman" pitchFamily="18" charset="0"/>
                <a:ea typeface="宋体" pitchFamily="2" charset="-122"/>
                <a:cs typeface="Times New Roman" pitchFamily="18" charset="0"/>
              </a:rPr>
              <a:t>F(2)=</a:t>
            </a:r>
            <a:r>
              <a:rPr lang="en-US" altLang="zh-CN" sz="1800" b="1" dirty="0" err="1">
                <a:latin typeface="Times New Roman" pitchFamily="18" charset="0"/>
                <a:ea typeface="宋体" pitchFamily="2" charset="-122"/>
                <a:cs typeface="Times New Roman" pitchFamily="18" charset="0"/>
              </a:rPr>
              <a:t>x+y+z</a:t>
            </a:r>
            <a:r>
              <a:rPr lang="en-US" altLang="zh-CN" sz="1800" b="1" dirty="0">
                <a:latin typeface="Times New Roman" pitchFamily="18" charset="0"/>
                <a:ea typeface="宋体" pitchFamily="2" charset="-122"/>
                <a:cs typeface="Times New Roman" pitchFamily="18" charset="0"/>
              </a:rPr>
              <a:t>;</a:t>
            </a:r>
          </a:p>
          <a:p>
            <a:pPr marL="0" indent="0">
              <a:spcBef>
                <a:spcPts val="0"/>
              </a:spcBef>
              <a:buNone/>
            </a:pPr>
            <a:r>
              <a:rPr lang="en-US" altLang="zh-CN" sz="1800" b="1" dirty="0">
                <a:latin typeface="Times New Roman" pitchFamily="18" charset="0"/>
                <a:ea typeface="宋体" pitchFamily="2" charset="-122"/>
                <a:cs typeface="Times New Roman" pitchFamily="18" charset="0"/>
              </a:rPr>
              <a:t>F(3)=x*y*z;</a:t>
            </a:r>
          </a:p>
          <a:p>
            <a:pPr marL="0" indent="0">
              <a:spcBef>
                <a:spcPts val="0"/>
              </a:spcBef>
              <a:buNone/>
            </a:pPr>
            <a:r>
              <a:rPr lang="zh-CN" altLang="en-US" sz="2000" b="1" dirty="0">
                <a:latin typeface="Times New Roman" pitchFamily="18" charset="0"/>
                <a:ea typeface="宋体" pitchFamily="2" charset="-122"/>
                <a:cs typeface="Times New Roman" pitchFamily="18" charset="0"/>
              </a:rPr>
              <a:t>在给定的初值</a:t>
            </a:r>
            <a:r>
              <a:rPr lang="en-US" altLang="zh-CN" sz="2000" b="1" dirty="0">
                <a:latin typeface="Times New Roman" pitchFamily="18" charset="0"/>
                <a:ea typeface="宋体" pitchFamily="2" charset="-122"/>
                <a:cs typeface="Times New Roman" pitchFamily="18" charset="0"/>
              </a:rPr>
              <a:t>x0=1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y0=1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z0=1</a:t>
            </a:r>
            <a:r>
              <a:rPr lang="zh-CN" altLang="en-US" sz="2000" b="1" dirty="0">
                <a:latin typeface="Times New Roman" pitchFamily="18" charset="0"/>
                <a:ea typeface="宋体" pitchFamily="2" charset="-122"/>
                <a:cs typeface="Times New Roman" pitchFamily="18" charset="0"/>
              </a:rPr>
              <a:t>下，调用</a:t>
            </a:r>
            <a:r>
              <a:rPr lang="en-US" altLang="zh-CN" sz="2000" b="1" dirty="0" err="1">
                <a:latin typeface="Times New Roman" pitchFamily="18" charset="0"/>
                <a:ea typeface="宋体" pitchFamily="2" charset="-122"/>
                <a:cs typeface="Times New Roman" pitchFamily="18" charset="0"/>
              </a:rPr>
              <a:t>fsolve</a:t>
            </a:r>
            <a:r>
              <a:rPr lang="zh-CN" altLang="en-US" sz="2000" b="1" dirty="0">
                <a:latin typeface="Times New Roman" pitchFamily="18" charset="0"/>
                <a:ea typeface="宋体" pitchFamily="2" charset="-122"/>
                <a:cs typeface="Times New Roman" pitchFamily="18" charset="0"/>
              </a:rPr>
              <a:t>函数求方程的根，命令如下：</a:t>
            </a:r>
          </a:p>
          <a:p>
            <a:pPr marL="0" indent="0">
              <a:spcBef>
                <a:spcPts val="0"/>
              </a:spcBef>
              <a:buNone/>
            </a:pPr>
            <a:r>
              <a:rPr lang="en-US" altLang="zh-CN" sz="1800" b="1" dirty="0">
                <a:latin typeface="Times New Roman" pitchFamily="18" charset="0"/>
                <a:ea typeface="宋体" pitchFamily="2" charset="-122"/>
                <a:cs typeface="Times New Roman" pitchFamily="18" charset="0"/>
              </a:rPr>
              <a:t>&gt;&gt; option=</a:t>
            </a:r>
            <a:r>
              <a:rPr lang="en-US" altLang="zh-CN" sz="1800" b="1" dirty="0" err="1">
                <a:latin typeface="Times New Roman" pitchFamily="18" charset="0"/>
                <a:ea typeface="宋体" pitchFamily="2" charset="-122"/>
                <a:cs typeface="Times New Roman" pitchFamily="18" charset="0"/>
              </a:rPr>
              <a:t>optimset</a:t>
            </a:r>
            <a:r>
              <a:rPr lang="en-US" altLang="zh-CN" sz="1800" b="1" dirty="0">
                <a:latin typeface="Times New Roman" pitchFamily="18" charset="0"/>
                <a:ea typeface="宋体" pitchFamily="2" charset="-122"/>
                <a:cs typeface="Times New Roman" pitchFamily="18" charset="0"/>
              </a:rPr>
              <a:t>('</a:t>
            </a:r>
            <a:r>
              <a:rPr lang="en-US" altLang="zh-CN" sz="1800" b="1" dirty="0" err="1">
                <a:latin typeface="Times New Roman" pitchFamily="18" charset="0"/>
                <a:ea typeface="宋体" pitchFamily="2" charset="-122"/>
                <a:cs typeface="Times New Roman" pitchFamily="18" charset="0"/>
              </a:rPr>
              <a:t>Display','off</a:t>
            </a:r>
            <a:r>
              <a:rPr lang="en-US" altLang="zh-CN" sz="1800" b="1" dirty="0">
                <a:latin typeface="Times New Roman" pitchFamily="18" charset="0"/>
                <a:ea typeface="宋体" pitchFamily="2" charset="-122"/>
                <a:cs typeface="Times New Roman" pitchFamily="18" charset="0"/>
              </a:rPr>
              <a:t>');</a:t>
            </a:r>
          </a:p>
          <a:p>
            <a:pPr marL="0" indent="0">
              <a:spcBef>
                <a:spcPts val="0"/>
              </a:spcBef>
              <a:buNone/>
            </a:pPr>
            <a:r>
              <a:rPr lang="en-US" altLang="zh-CN" sz="1800" b="1" dirty="0">
                <a:latin typeface="Times New Roman" pitchFamily="18" charset="0"/>
                <a:ea typeface="宋体" pitchFamily="2" charset="-122"/>
                <a:cs typeface="Times New Roman" pitchFamily="18" charset="0"/>
              </a:rPr>
              <a:t>&gt;&gt; X=</a:t>
            </a:r>
            <a:r>
              <a:rPr lang="en-US" altLang="zh-CN" sz="1800" b="1" dirty="0" err="1">
                <a:latin typeface="Times New Roman" pitchFamily="18" charset="0"/>
                <a:ea typeface="宋体" pitchFamily="2" charset="-122"/>
                <a:cs typeface="Times New Roman" pitchFamily="18" charset="0"/>
              </a:rPr>
              <a:t>fsolve</a:t>
            </a:r>
            <a:r>
              <a:rPr lang="en-US" altLang="zh-CN" sz="1800" b="1" dirty="0">
                <a:latin typeface="Times New Roman" pitchFamily="18" charset="0"/>
                <a:ea typeface="宋体" pitchFamily="2" charset="-122"/>
                <a:cs typeface="Times New Roman" pitchFamily="18" charset="0"/>
              </a:rPr>
              <a:t>(@</a:t>
            </a:r>
            <a:r>
              <a:rPr lang="en-US" altLang="zh-CN" sz="1800" b="1" dirty="0" err="1">
                <a:latin typeface="Times New Roman" pitchFamily="18" charset="0"/>
                <a:ea typeface="宋体" pitchFamily="2" charset="-122"/>
                <a:cs typeface="Times New Roman" pitchFamily="18" charset="0"/>
              </a:rPr>
              <a:t>myfun</a:t>
            </a:r>
            <a:r>
              <a:rPr lang="en-US" altLang="zh-CN" sz="1800" b="1" dirty="0">
                <a:latin typeface="Times New Roman" pitchFamily="18" charset="0"/>
                <a:ea typeface="宋体" pitchFamily="2" charset="-122"/>
                <a:cs typeface="Times New Roman" pitchFamily="18" charset="0"/>
              </a:rPr>
              <a:t>,[1,1,1],option)</a:t>
            </a:r>
          </a:p>
          <a:p>
            <a:pPr marL="0" indent="0">
              <a:spcBef>
                <a:spcPts val="0"/>
              </a:spcBef>
              <a:buNone/>
            </a:pPr>
            <a:r>
              <a:rPr lang="en-US" altLang="zh-CN" sz="1800" b="1" dirty="0">
                <a:latin typeface="Times New Roman" pitchFamily="18" charset="0"/>
                <a:ea typeface="宋体" pitchFamily="2" charset="-122"/>
                <a:cs typeface="Times New Roman" pitchFamily="18" charset="0"/>
              </a:rPr>
              <a:t>X =</a:t>
            </a:r>
          </a:p>
          <a:p>
            <a:pPr marL="0" indent="0">
              <a:spcBef>
                <a:spcPts val="0"/>
              </a:spcBef>
              <a:buNone/>
            </a:pPr>
            <a:r>
              <a:rPr lang="en-US" altLang="zh-CN" sz="1800" b="1" dirty="0">
                <a:latin typeface="Times New Roman" pitchFamily="18" charset="0"/>
                <a:ea typeface="宋体" pitchFamily="2" charset="-122"/>
                <a:cs typeface="Times New Roman" pitchFamily="18" charset="0"/>
              </a:rPr>
              <a:t>    0.0224   -0.0224   -0.0000</a:t>
            </a:r>
          </a:p>
          <a:p>
            <a:pPr marL="0" indent="0">
              <a:spcBef>
                <a:spcPts val="0"/>
              </a:spcBef>
              <a:buNone/>
            </a:pPr>
            <a:r>
              <a:rPr lang="zh-CN" altLang="en-US" sz="2000" b="1" dirty="0">
                <a:latin typeface="Times New Roman" pitchFamily="18" charset="0"/>
                <a:ea typeface="宋体" pitchFamily="2" charset="-122"/>
                <a:cs typeface="Times New Roman" pitchFamily="18" charset="0"/>
              </a:rPr>
              <a:t>将求得的解代回原方程，可以检验结果是否正确，命令如下：</a:t>
            </a:r>
          </a:p>
          <a:p>
            <a:pPr marL="0" indent="0">
              <a:spcBef>
                <a:spcPts val="0"/>
              </a:spcBef>
              <a:buNone/>
            </a:pPr>
            <a:r>
              <a:rPr lang="en-US" altLang="zh-CN" sz="1800" b="1" dirty="0">
                <a:latin typeface="Times New Roman" pitchFamily="18" charset="0"/>
                <a:ea typeface="宋体" pitchFamily="2" charset="-122"/>
                <a:cs typeface="Times New Roman" pitchFamily="18" charset="0"/>
              </a:rPr>
              <a:t>&gt;&gt; q=</a:t>
            </a:r>
            <a:r>
              <a:rPr lang="en-US" altLang="zh-CN" sz="1800" b="1" dirty="0" err="1">
                <a:latin typeface="Times New Roman" pitchFamily="18" charset="0"/>
                <a:ea typeface="宋体" pitchFamily="2" charset="-122"/>
                <a:cs typeface="Times New Roman" pitchFamily="18" charset="0"/>
              </a:rPr>
              <a:t>myfun</a:t>
            </a:r>
            <a:r>
              <a:rPr lang="en-US" altLang="zh-CN" sz="1800" b="1" dirty="0">
                <a:latin typeface="Times New Roman" pitchFamily="18" charset="0"/>
                <a:ea typeface="宋体" pitchFamily="2" charset="-122"/>
                <a:cs typeface="Times New Roman" pitchFamily="18" charset="0"/>
              </a:rPr>
              <a:t>(X)</a:t>
            </a:r>
          </a:p>
          <a:p>
            <a:pPr marL="0" indent="0">
              <a:spcBef>
                <a:spcPts val="0"/>
              </a:spcBef>
              <a:buNone/>
            </a:pPr>
            <a:r>
              <a:rPr lang="en-US" altLang="zh-CN" sz="1800" b="1" dirty="0">
                <a:latin typeface="Times New Roman" pitchFamily="18" charset="0"/>
                <a:ea typeface="宋体" pitchFamily="2" charset="-122"/>
                <a:cs typeface="Times New Roman" pitchFamily="18" charset="0"/>
              </a:rPr>
              <a:t>q =</a:t>
            </a:r>
          </a:p>
          <a:p>
            <a:pPr marL="0" indent="0">
              <a:spcBef>
                <a:spcPts val="0"/>
              </a:spcBef>
              <a:buNone/>
            </a:pPr>
            <a:r>
              <a:rPr lang="en-US" altLang="zh-CN" sz="1800" b="1" dirty="0">
                <a:latin typeface="Times New Roman" pitchFamily="18" charset="0"/>
                <a:ea typeface="宋体" pitchFamily="2" charset="-122"/>
                <a:cs typeface="Times New Roman" pitchFamily="18" charset="0"/>
              </a:rPr>
              <a:t>     1.0e-06 *</a:t>
            </a:r>
          </a:p>
          <a:p>
            <a:pPr marL="0" indent="0">
              <a:spcBef>
                <a:spcPts val="0"/>
              </a:spcBef>
              <a:buNone/>
            </a:pPr>
            <a:r>
              <a:rPr lang="en-US" altLang="zh-CN" sz="1800" b="1" dirty="0">
                <a:latin typeface="Times New Roman" pitchFamily="18" charset="0"/>
                <a:ea typeface="宋体" pitchFamily="2" charset="-122"/>
                <a:cs typeface="Times New Roman" pitchFamily="18" charset="0"/>
              </a:rPr>
              <a:t> -0.5931   -0.0000    </a:t>
            </a:r>
            <a:r>
              <a:rPr lang="en-US" altLang="zh-CN" sz="1800" b="1" dirty="0" smtClean="0">
                <a:latin typeface="Times New Roman" pitchFamily="18" charset="0"/>
                <a:ea typeface="宋体" pitchFamily="2" charset="-122"/>
                <a:cs typeface="Times New Roman" pitchFamily="18" charset="0"/>
              </a:rPr>
              <a:t>0.0006</a:t>
            </a:r>
            <a:endParaRPr lang="en-US" altLang="zh-CN" sz="1800" b="1" dirty="0">
              <a:latin typeface="Times New Roman" pitchFamily="18" charset="0"/>
              <a:ea typeface="宋体" pitchFamily="2" charset="-122"/>
              <a:cs typeface="Times New Roman" pitchFamily="18" charset="0"/>
            </a:endParaRPr>
          </a:p>
        </p:txBody>
      </p:sp>
      <p:sp>
        <p:nvSpPr>
          <p:cNvPr id="140293" name="Rectangle 5"/>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0292" name="Object 4"/>
          <p:cNvGraphicFramePr>
            <a:graphicFrameLocks noChangeAspect="1"/>
          </p:cNvGraphicFramePr>
          <p:nvPr>
            <p:extLst>
              <p:ext uri="{D42A27DB-BD31-4B8C-83A1-F6EECF244321}">
                <p14:modId xmlns:p14="http://schemas.microsoft.com/office/powerpoint/2010/main" val="1901227503"/>
              </p:ext>
            </p:extLst>
          </p:nvPr>
        </p:nvGraphicFramePr>
        <p:xfrm>
          <a:off x="5796136" y="1196752"/>
          <a:ext cx="1798637" cy="1011237"/>
        </p:xfrm>
        <a:graphic>
          <a:graphicData uri="http://schemas.openxmlformats.org/presentationml/2006/ole">
            <mc:AlternateContent xmlns:mc="http://schemas.openxmlformats.org/markup-compatibility/2006">
              <mc:Choice xmlns:v="urn:schemas-microsoft-com:vml" Requires="v">
                <p:oleObj spid="_x0000_s140307" name="公式" r:id="rId3" imgW="1308100" imgH="736600" progId="Equation.3">
                  <p:embed/>
                </p:oleObj>
              </mc:Choice>
              <mc:Fallback>
                <p:oleObj name="公式" r:id="rId3" imgW="13081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196752"/>
                        <a:ext cx="1798637"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251520" y="765175"/>
            <a:ext cx="8640960" cy="5360988"/>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8-12  </a:t>
            </a:r>
            <a:r>
              <a:rPr lang="zh-CN" altLang="en-US" sz="2800" b="1" dirty="0">
                <a:latin typeface="Times New Roman" pitchFamily="18" charset="0"/>
                <a:ea typeface="宋体" pitchFamily="2" charset="-122"/>
                <a:cs typeface="Times New Roman" pitchFamily="18" charset="0"/>
              </a:rPr>
              <a:t>求圆和直线的两个交点。</a:t>
            </a:r>
          </a:p>
          <a:p>
            <a:pPr>
              <a:lnSpc>
                <a:spcPct val="80000"/>
              </a:lnSpc>
              <a:buFontTx/>
              <a:buNone/>
            </a:pPr>
            <a:r>
              <a:rPr lang="zh-CN" altLang="en-US" sz="2800" b="1" dirty="0">
                <a:latin typeface="Times New Roman" pitchFamily="18" charset="0"/>
                <a:ea typeface="宋体" pitchFamily="2" charset="-122"/>
                <a:cs typeface="Times New Roman" pitchFamily="18" charset="0"/>
              </a:rPr>
              <a:t>   圆：</a:t>
            </a: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a:lnSpc>
                <a:spcPct val="80000"/>
              </a:lnSpc>
              <a:buFontTx/>
              <a:buNone/>
            </a:pPr>
            <a:r>
              <a:rPr lang="zh-CN" altLang="en-US" sz="2800" b="1" dirty="0">
                <a:latin typeface="Times New Roman" pitchFamily="18" charset="0"/>
                <a:ea typeface="宋体" pitchFamily="2" charset="-122"/>
                <a:cs typeface="Times New Roman" pitchFamily="18" charset="0"/>
              </a:rPr>
              <a:t>   直线：</a:t>
            </a:r>
          </a:p>
          <a:p>
            <a:pPr>
              <a:lnSpc>
                <a:spcPct val="80000"/>
              </a:lnSpc>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zh-CN" altLang="en-US" sz="2800" b="1" dirty="0">
                <a:latin typeface="Times New Roman" pitchFamily="18" charset="0"/>
                <a:ea typeface="宋体" pitchFamily="2" charset="-122"/>
                <a:cs typeface="Times New Roman" pitchFamily="18" charset="0"/>
              </a:rPr>
              <a:t>该问题即为求解方程组：</a:t>
            </a:r>
          </a:p>
          <a:p>
            <a:pPr marL="0" indent="0">
              <a:lnSpc>
                <a:spcPct val="80000"/>
              </a:lnSpc>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zh-CN" altLang="en-US" sz="2800" b="1" dirty="0">
                <a:latin typeface="Times New Roman" pitchFamily="18" charset="0"/>
                <a:ea typeface="宋体" pitchFamily="2" charset="-122"/>
                <a:cs typeface="Times New Roman" pitchFamily="18" charset="0"/>
              </a:rPr>
              <a:t>使用</a:t>
            </a:r>
            <a:r>
              <a:rPr lang="en-US" altLang="zh-CN" sz="2800" b="1" dirty="0" err="1">
                <a:latin typeface="Times New Roman" pitchFamily="18" charset="0"/>
                <a:ea typeface="宋体" pitchFamily="2" charset="-122"/>
                <a:cs typeface="Times New Roman" pitchFamily="18" charset="0"/>
              </a:rPr>
              <a:t>fsolve</a:t>
            </a:r>
            <a:r>
              <a:rPr lang="zh-CN" altLang="en-US" sz="2800" b="1" dirty="0">
                <a:latin typeface="Times New Roman" pitchFamily="18" charset="0"/>
                <a:ea typeface="宋体" pitchFamily="2" charset="-122"/>
                <a:cs typeface="Times New Roman" pitchFamily="18" charset="0"/>
              </a:rPr>
              <a:t>函数求解方程组时，必须先估计出方程组的根的大致范围。所给直线的方向数是</a:t>
            </a:r>
            <a:r>
              <a:rPr lang="en-US" altLang="zh-CN" sz="2800" b="1" dirty="0">
                <a:latin typeface="Times New Roman" pitchFamily="18" charset="0"/>
                <a:ea typeface="宋体" pitchFamily="2" charset="-122"/>
                <a:cs typeface="Times New Roman" pitchFamily="18" charset="0"/>
              </a:rPr>
              <a:t>(-12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24</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-14)</a:t>
            </a:r>
            <a:r>
              <a:rPr lang="zh-CN" altLang="en-US" sz="2800" b="1" dirty="0">
                <a:latin typeface="Times New Roman" pitchFamily="18" charset="0"/>
                <a:ea typeface="宋体" pitchFamily="2" charset="-122"/>
                <a:cs typeface="Times New Roman" pitchFamily="18" charset="0"/>
              </a:rPr>
              <a:t>，故其与球心在坐标原点的球面的交点大致是</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。以这两点作为迭代初值。</a:t>
            </a:r>
          </a:p>
        </p:txBody>
      </p:sp>
      <p:sp>
        <p:nvSpPr>
          <p:cNvPr id="1423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2340" name="Object 4"/>
          <p:cNvGraphicFramePr>
            <a:graphicFrameLocks noChangeAspect="1"/>
          </p:cNvGraphicFramePr>
          <p:nvPr/>
        </p:nvGraphicFramePr>
        <p:xfrm>
          <a:off x="1547813" y="1196975"/>
          <a:ext cx="1871662" cy="431800"/>
        </p:xfrm>
        <a:graphic>
          <a:graphicData uri="http://schemas.openxmlformats.org/presentationml/2006/ole">
            <mc:AlternateContent xmlns:mc="http://schemas.openxmlformats.org/markup-compatibility/2006">
              <mc:Choice xmlns:v="urn:schemas-microsoft-com:vml" Requires="v">
                <p:oleObj spid="_x0000_s142374" name="公式" r:id="rId3" imgW="990600" imgH="228600" progId="Equation.3">
                  <p:embed/>
                </p:oleObj>
              </mc:Choice>
              <mc:Fallback>
                <p:oleObj name="公式" r:id="rId3" imgW="990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196975"/>
                        <a:ext cx="18716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3" name="Rectangle 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2342" name="Object 6"/>
          <p:cNvGraphicFramePr>
            <a:graphicFrameLocks noChangeAspect="1"/>
          </p:cNvGraphicFramePr>
          <p:nvPr/>
        </p:nvGraphicFramePr>
        <p:xfrm>
          <a:off x="1763713" y="1844675"/>
          <a:ext cx="2305050" cy="892175"/>
        </p:xfrm>
        <a:graphic>
          <a:graphicData uri="http://schemas.openxmlformats.org/presentationml/2006/ole">
            <mc:AlternateContent xmlns:mc="http://schemas.openxmlformats.org/markup-compatibility/2006">
              <mc:Choice xmlns:v="urn:schemas-microsoft-com:vml" Requires="v">
                <p:oleObj spid="_x0000_s142375" name="公式" r:id="rId5" imgW="1181100" imgH="457200" progId="Equation.3">
                  <p:embed/>
                </p:oleObj>
              </mc:Choice>
              <mc:Fallback>
                <p:oleObj name="公式" r:id="rId5" imgW="11811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844675"/>
                        <a:ext cx="23050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5" name="Rectangle 9"/>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2344" name="Object 8"/>
          <p:cNvGraphicFramePr>
            <a:graphicFrameLocks noChangeAspect="1"/>
          </p:cNvGraphicFramePr>
          <p:nvPr/>
        </p:nvGraphicFramePr>
        <p:xfrm>
          <a:off x="2339975" y="3357563"/>
          <a:ext cx="2374900" cy="1214437"/>
        </p:xfrm>
        <a:graphic>
          <a:graphicData uri="http://schemas.openxmlformats.org/presentationml/2006/ole">
            <mc:AlternateContent xmlns:mc="http://schemas.openxmlformats.org/markup-compatibility/2006">
              <mc:Choice xmlns:v="urn:schemas-microsoft-com:vml" Requires="v">
                <p:oleObj spid="_x0000_s142376" name="公式" r:id="rId7" imgW="1282700" imgH="736600" progId="Equation.3">
                  <p:embed/>
                </p:oleObj>
              </mc:Choice>
              <mc:Fallback>
                <p:oleObj name="公式" r:id="rId7" imgW="1282700" imgH="736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357563"/>
                        <a:ext cx="2374900" cy="121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1"/>
          </p:nvPr>
        </p:nvSpPr>
        <p:spPr>
          <a:xfrm>
            <a:off x="395288" y="908050"/>
            <a:ext cx="8291512" cy="5218113"/>
          </a:xfrm>
        </p:spPr>
        <p:txBody>
          <a:bodyPr/>
          <a:lstStyle/>
          <a:p>
            <a:pPr marL="0" indent="0">
              <a:lnSpc>
                <a:spcPct val="80000"/>
              </a:lnSpc>
              <a:buNone/>
            </a:pPr>
            <a:r>
              <a:rPr lang="zh-CN" altLang="en-US" sz="2000" b="1" dirty="0">
                <a:latin typeface="Times New Roman" pitchFamily="18" charset="0"/>
                <a:ea typeface="宋体" pitchFamily="2" charset="-122"/>
                <a:cs typeface="Times New Roman" pitchFamily="18" charset="0"/>
              </a:rPr>
              <a:t>先建立方程组函数文件</a:t>
            </a:r>
            <a:r>
              <a:rPr lang="en-US" altLang="zh-CN" sz="2000" b="1" dirty="0" err="1">
                <a:latin typeface="Times New Roman" pitchFamily="18" charset="0"/>
                <a:ea typeface="宋体" pitchFamily="2" charset="-122"/>
                <a:cs typeface="Times New Roman" pitchFamily="18" charset="0"/>
              </a:rPr>
              <a:t>fxyz.m</a:t>
            </a:r>
            <a:r>
              <a:rPr lang="zh-CN" altLang="en-US" sz="2000" b="1" dirty="0">
                <a:latin typeface="Times New Roman" pitchFamily="18" charset="0"/>
                <a:ea typeface="宋体" pitchFamily="2" charset="-122"/>
                <a:cs typeface="Times New Roman" pitchFamily="18" charset="0"/>
              </a:rPr>
              <a:t>。</a:t>
            </a:r>
          </a:p>
          <a:p>
            <a:pPr marL="0" indent="0">
              <a:lnSpc>
                <a:spcPct val="80000"/>
              </a:lnSpc>
              <a:buNone/>
            </a:pPr>
            <a:r>
              <a:rPr lang="en-US" altLang="zh-CN" sz="2000" b="1" dirty="0">
                <a:latin typeface="Times New Roman" pitchFamily="18" charset="0"/>
                <a:ea typeface="宋体" pitchFamily="2" charset="-122"/>
                <a:cs typeface="Times New Roman" pitchFamily="18" charset="0"/>
              </a:rPr>
              <a:t>function F=</a:t>
            </a:r>
            <a:r>
              <a:rPr lang="en-US" altLang="zh-CN" sz="2000" b="1" dirty="0" err="1">
                <a:latin typeface="Times New Roman" pitchFamily="18" charset="0"/>
                <a:ea typeface="宋体" pitchFamily="2" charset="-122"/>
                <a:cs typeface="Times New Roman" pitchFamily="18" charset="0"/>
              </a:rPr>
              <a:t>fxyz</a:t>
            </a:r>
            <a:r>
              <a:rPr lang="en-US" altLang="zh-CN" sz="2000" b="1" dirty="0">
                <a:latin typeface="Times New Roman" pitchFamily="18" charset="0"/>
                <a:ea typeface="宋体" pitchFamily="2" charset="-122"/>
                <a:cs typeface="Times New Roman" pitchFamily="18" charset="0"/>
              </a:rPr>
              <a:t>(X)</a:t>
            </a:r>
          </a:p>
          <a:p>
            <a:pPr marL="0" indent="0">
              <a:lnSpc>
                <a:spcPct val="80000"/>
              </a:lnSpc>
              <a:buNone/>
            </a:pPr>
            <a:r>
              <a:rPr lang="en-US" altLang="zh-CN" sz="2000" b="1" dirty="0">
                <a:latin typeface="Times New Roman" pitchFamily="18" charset="0"/>
                <a:ea typeface="宋体" pitchFamily="2" charset="-122"/>
                <a:cs typeface="Times New Roman" pitchFamily="18" charset="0"/>
              </a:rPr>
              <a:t>x=X(1);</a:t>
            </a:r>
          </a:p>
          <a:p>
            <a:pPr marL="0" indent="0">
              <a:lnSpc>
                <a:spcPct val="80000"/>
              </a:lnSpc>
              <a:buNone/>
            </a:pPr>
            <a:r>
              <a:rPr lang="en-US" altLang="zh-CN" sz="2000" b="1" dirty="0">
                <a:latin typeface="Times New Roman" pitchFamily="18" charset="0"/>
                <a:ea typeface="宋体" pitchFamily="2" charset="-122"/>
                <a:cs typeface="Times New Roman" pitchFamily="18" charset="0"/>
              </a:rPr>
              <a:t>y=X(2);</a:t>
            </a:r>
          </a:p>
          <a:p>
            <a:pPr marL="0" indent="0">
              <a:lnSpc>
                <a:spcPct val="80000"/>
              </a:lnSpc>
              <a:buNone/>
            </a:pPr>
            <a:r>
              <a:rPr lang="en-US" altLang="zh-CN" sz="2000" b="1" dirty="0">
                <a:latin typeface="Times New Roman" pitchFamily="18" charset="0"/>
                <a:ea typeface="宋体" pitchFamily="2" charset="-122"/>
                <a:cs typeface="Times New Roman" pitchFamily="18" charset="0"/>
              </a:rPr>
              <a:t>z=X(3);</a:t>
            </a:r>
          </a:p>
          <a:p>
            <a:pPr marL="0" indent="0">
              <a:lnSpc>
                <a:spcPct val="80000"/>
              </a:lnSpc>
              <a:buNone/>
            </a:pPr>
            <a:r>
              <a:rPr lang="en-US" altLang="zh-CN" sz="2000" b="1" dirty="0">
                <a:latin typeface="Times New Roman" pitchFamily="18" charset="0"/>
                <a:ea typeface="宋体" pitchFamily="2" charset="-122"/>
                <a:cs typeface="Times New Roman" pitchFamily="18" charset="0"/>
              </a:rPr>
              <a:t>F(1)=x^2+y^2+z^2-9;</a:t>
            </a:r>
          </a:p>
          <a:p>
            <a:pPr marL="0" indent="0">
              <a:lnSpc>
                <a:spcPct val="80000"/>
              </a:lnSpc>
              <a:buNone/>
            </a:pPr>
            <a:r>
              <a:rPr lang="en-US" altLang="zh-CN" sz="2000" b="1" dirty="0">
                <a:latin typeface="Times New Roman" pitchFamily="18" charset="0"/>
                <a:ea typeface="宋体" pitchFamily="2" charset="-122"/>
                <a:cs typeface="Times New Roman" pitchFamily="18" charset="0"/>
              </a:rPr>
              <a:t>F(2)=3*x+5*y+6*z;</a:t>
            </a:r>
          </a:p>
          <a:p>
            <a:pPr marL="0" indent="0">
              <a:lnSpc>
                <a:spcPct val="80000"/>
              </a:lnSpc>
              <a:buNone/>
            </a:pPr>
            <a:r>
              <a:rPr lang="en-US" altLang="zh-CN" sz="2000" b="1" dirty="0">
                <a:latin typeface="Times New Roman" pitchFamily="18" charset="0"/>
                <a:ea typeface="宋体" pitchFamily="2" charset="-122"/>
                <a:cs typeface="Times New Roman" pitchFamily="18" charset="0"/>
              </a:rPr>
              <a:t>F(3)=x-3*y-6*z-1;</a:t>
            </a:r>
          </a:p>
          <a:p>
            <a:pPr marL="0" indent="0">
              <a:lnSpc>
                <a:spcPct val="80000"/>
              </a:lnSpc>
              <a:buNone/>
            </a:pPr>
            <a:r>
              <a:rPr lang="zh-CN" altLang="en-US" sz="2000" b="1" dirty="0">
                <a:latin typeface="Times New Roman" pitchFamily="18" charset="0"/>
                <a:ea typeface="宋体" pitchFamily="2" charset="-122"/>
                <a:cs typeface="Times New Roman" pitchFamily="18" charset="0"/>
              </a:rPr>
              <a:t>再在</a:t>
            </a:r>
            <a:r>
              <a:rPr lang="en-US" altLang="zh-CN" sz="2000" b="1" dirty="0">
                <a:latin typeface="Times New Roman" pitchFamily="18" charset="0"/>
                <a:ea typeface="宋体" pitchFamily="2" charset="-122"/>
                <a:cs typeface="Times New Roman" pitchFamily="18" charset="0"/>
              </a:rPr>
              <a:t>MATLAB</a:t>
            </a:r>
            <a:r>
              <a:rPr lang="zh-CN" altLang="en-US" sz="2000" b="1" dirty="0">
                <a:latin typeface="Times New Roman" pitchFamily="18" charset="0"/>
                <a:ea typeface="宋体" pitchFamily="2" charset="-122"/>
                <a:cs typeface="Times New Roman" pitchFamily="18" charset="0"/>
              </a:rPr>
              <a:t>命令行窗口，输入如下命令：</a:t>
            </a:r>
          </a:p>
          <a:p>
            <a:pPr marL="0" indent="0">
              <a:lnSpc>
                <a:spcPct val="80000"/>
              </a:lnSpc>
              <a:buNone/>
            </a:pPr>
            <a:r>
              <a:rPr lang="en-US" altLang="zh-CN" sz="2000" b="1" dirty="0">
                <a:latin typeface="Times New Roman" pitchFamily="18" charset="0"/>
                <a:ea typeface="宋体" pitchFamily="2" charset="-122"/>
                <a:cs typeface="Times New Roman" pitchFamily="18" charset="0"/>
              </a:rPr>
              <a:t>&gt;&gt; X1=</a:t>
            </a:r>
            <a:r>
              <a:rPr lang="en-US" altLang="zh-CN" sz="2000" b="1" dirty="0" err="1">
                <a:latin typeface="Times New Roman" pitchFamily="18" charset="0"/>
                <a:ea typeface="宋体" pitchFamily="2" charset="-122"/>
                <a:cs typeface="Times New Roman" pitchFamily="18" charset="0"/>
              </a:rPr>
              <a:t>fsolve</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fxyz</a:t>
            </a:r>
            <a:r>
              <a:rPr lang="en-US" altLang="zh-CN" sz="2000" b="1" dirty="0">
                <a:latin typeface="Times New Roman" pitchFamily="18" charset="0"/>
                <a:ea typeface="宋体" pitchFamily="2" charset="-122"/>
                <a:cs typeface="Times New Roman" pitchFamily="18" charset="0"/>
              </a:rPr>
              <a:t>',[-1,1,-1],</a:t>
            </a:r>
            <a:r>
              <a:rPr lang="en-US" altLang="zh-CN" sz="2000" b="1" dirty="0" err="1">
                <a:latin typeface="Times New Roman" pitchFamily="18" charset="0"/>
                <a:ea typeface="宋体" pitchFamily="2" charset="-122"/>
                <a:cs typeface="Times New Roman" pitchFamily="18" charset="0"/>
              </a:rPr>
              <a:t>optimset</a:t>
            </a:r>
            <a:r>
              <a:rPr lang="en-US" altLang="zh-CN" sz="2000" b="1" dirty="0">
                <a:latin typeface="Times New Roman" pitchFamily="18" charset="0"/>
                <a:ea typeface="宋体" pitchFamily="2" charset="-122"/>
                <a:cs typeface="Times New Roman" pitchFamily="18" charset="0"/>
              </a:rPr>
              <a:t>('Display', 'off')) %</a:t>
            </a:r>
            <a:r>
              <a:rPr lang="zh-CN" altLang="en-US" sz="2000" b="1" dirty="0">
                <a:latin typeface="Times New Roman" pitchFamily="18" charset="0"/>
                <a:ea typeface="宋体" pitchFamily="2" charset="-122"/>
                <a:cs typeface="Times New Roman" pitchFamily="18" charset="0"/>
              </a:rPr>
              <a:t>求第一个交点</a:t>
            </a:r>
          </a:p>
          <a:p>
            <a:pPr marL="0" indent="0">
              <a:lnSpc>
                <a:spcPct val="80000"/>
              </a:lnSpc>
              <a:buNone/>
            </a:pPr>
            <a:r>
              <a:rPr lang="en-US" altLang="zh-CN" sz="2000" b="1" dirty="0">
                <a:latin typeface="Times New Roman" pitchFamily="18" charset="0"/>
                <a:ea typeface="宋体" pitchFamily="2" charset="-122"/>
                <a:cs typeface="Times New Roman" pitchFamily="18" charset="0"/>
              </a:rPr>
              <a:t>X1 =</a:t>
            </a:r>
          </a:p>
          <a:p>
            <a:pPr marL="0" indent="0">
              <a:lnSpc>
                <a:spcPct val="80000"/>
              </a:lnSpc>
              <a:buNone/>
            </a:pPr>
            <a:r>
              <a:rPr lang="en-US" altLang="zh-CN" sz="2000" b="1" dirty="0">
                <a:latin typeface="Times New Roman" pitchFamily="18" charset="0"/>
                <a:ea typeface="宋体" pitchFamily="2" charset="-122"/>
                <a:cs typeface="Times New Roman" pitchFamily="18" charset="0"/>
              </a:rPr>
              <a:t>   -0.9508    2.4016   -1.5259</a:t>
            </a:r>
          </a:p>
          <a:p>
            <a:pPr marL="0" indent="0">
              <a:lnSpc>
                <a:spcPct val="80000"/>
              </a:lnSpc>
              <a:buNone/>
            </a:pPr>
            <a:r>
              <a:rPr lang="en-US" altLang="zh-CN" sz="2000" b="1" dirty="0">
                <a:latin typeface="Times New Roman" pitchFamily="18" charset="0"/>
                <a:ea typeface="宋体" pitchFamily="2" charset="-122"/>
                <a:cs typeface="Times New Roman" pitchFamily="18" charset="0"/>
              </a:rPr>
              <a:t>&gt;&gt; X2=</a:t>
            </a:r>
            <a:r>
              <a:rPr lang="en-US" altLang="zh-CN" sz="2000" b="1" dirty="0" err="1">
                <a:latin typeface="Times New Roman" pitchFamily="18" charset="0"/>
                <a:ea typeface="宋体" pitchFamily="2" charset="-122"/>
                <a:cs typeface="Times New Roman" pitchFamily="18" charset="0"/>
              </a:rPr>
              <a:t>fsolve</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fxyz</a:t>
            </a:r>
            <a:r>
              <a:rPr lang="en-US" altLang="zh-CN" sz="2000" b="1" dirty="0">
                <a:latin typeface="Times New Roman" pitchFamily="18" charset="0"/>
                <a:ea typeface="宋体" pitchFamily="2" charset="-122"/>
                <a:cs typeface="Times New Roman" pitchFamily="18" charset="0"/>
              </a:rPr>
              <a:t>',[1,-1,1],</a:t>
            </a:r>
            <a:r>
              <a:rPr lang="en-US" altLang="zh-CN" sz="2000" b="1" dirty="0" err="1">
                <a:latin typeface="Times New Roman" pitchFamily="18" charset="0"/>
                <a:ea typeface="宋体" pitchFamily="2" charset="-122"/>
                <a:cs typeface="Times New Roman" pitchFamily="18" charset="0"/>
              </a:rPr>
              <a:t>optimset</a:t>
            </a:r>
            <a:r>
              <a:rPr lang="en-US" altLang="zh-CN" sz="2000" b="1" dirty="0">
                <a:latin typeface="Times New Roman" pitchFamily="18" charset="0"/>
                <a:ea typeface="宋体" pitchFamily="2" charset="-122"/>
                <a:cs typeface="Times New Roman" pitchFamily="18" charset="0"/>
              </a:rPr>
              <a:t>('Display', 'off')) %</a:t>
            </a:r>
            <a:r>
              <a:rPr lang="zh-CN" altLang="en-US" sz="2000" b="1" dirty="0">
                <a:latin typeface="Times New Roman" pitchFamily="18" charset="0"/>
                <a:ea typeface="宋体" pitchFamily="2" charset="-122"/>
                <a:cs typeface="Times New Roman" pitchFamily="18" charset="0"/>
              </a:rPr>
              <a:t>求第二个交点</a:t>
            </a:r>
          </a:p>
          <a:p>
            <a:pPr marL="0" indent="0">
              <a:lnSpc>
                <a:spcPct val="80000"/>
              </a:lnSpc>
              <a:buNone/>
            </a:pPr>
            <a:r>
              <a:rPr lang="en-US" altLang="zh-CN" sz="2000" b="1" dirty="0">
                <a:latin typeface="Times New Roman" pitchFamily="18" charset="0"/>
                <a:ea typeface="宋体" pitchFamily="2" charset="-122"/>
                <a:cs typeface="Times New Roman" pitchFamily="18" charset="0"/>
              </a:rPr>
              <a:t>X2 =</a:t>
            </a:r>
          </a:p>
          <a:p>
            <a:pPr marL="0" indent="0">
              <a:lnSpc>
                <a:spcPct val="80000"/>
              </a:lnSpc>
              <a:buNone/>
            </a:pPr>
            <a:r>
              <a:rPr lang="en-US" altLang="zh-CN" sz="2000" b="1" dirty="0">
                <a:latin typeface="Times New Roman" pitchFamily="18" charset="0"/>
                <a:ea typeface="宋体" pitchFamily="2" charset="-122"/>
                <a:cs typeface="Times New Roman" pitchFamily="18" charset="0"/>
              </a:rPr>
              <a:t>    1.4180   -2.3361    1.2377</a:t>
            </a:r>
            <a:endParaRPr lang="zh-CN" altLang="en-US" sz="2000" b="1" dirty="0">
              <a:latin typeface="Times New Roman" pitchFamily="18" charset="0"/>
              <a:ea typeface="宋体" pitchFamily="2" charset="-122"/>
              <a:cs typeface="Times New Roman" pitchFamily="18" charset="0"/>
            </a:endParaRPr>
          </a:p>
        </p:txBody>
      </p:sp>
      <p:sp>
        <p:nvSpPr>
          <p:cNvPr id="14336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11560" y="692696"/>
            <a:ext cx="8229600" cy="1143000"/>
          </a:xfrm>
        </p:spPr>
        <p:txBody>
          <a:bodyPr/>
          <a:lstStyle/>
          <a:p>
            <a:pPr algn="l">
              <a:lnSpc>
                <a:spcPct val="90000"/>
              </a:lnSpc>
              <a:defRPr/>
            </a:pPr>
            <a:r>
              <a:rPr lang="en-US" altLang="zh-CN" sz="3600" b="1" kern="1200" dirty="0">
                <a:latin typeface="Times New Roman" pitchFamily="18" charset="0"/>
                <a:ea typeface="华文新魏" pitchFamily="2" charset="-122"/>
                <a:cs typeface="Times New Roman" pitchFamily="18" charset="0"/>
              </a:rPr>
              <a:t>8.3  </a:t>
            </a:r>
            <a:r>
              <a:rPr lang="zh-CN" altLang="en-US" sz="3600" b="1" kern="1200" dirty="0">
                <a:latin typeface="华文新魏" pitchFamily="2" charset="-122"/>
                <a:ea typeface="华文新魏" pitchFamily="2" charset="-122"/>
                <a:cs typeface="Times New Roman" pitchFamily="18" charset="0"/>
              </a:rPr>
              <a:t>最优化问题求解</a:t>
            </a:r>
          </a:p>
        </p:txBody>
      </p:sp>
      <p:sp>
        <p:nvSpPr>
          <p:cNvPr id="144387" name="Rectangle 3"/>
          <p:cNvSpPr>
            <a:spLocks noGrp="1" noChangeArrowheads="1"/>
          </p:cNvSpPr>
          <p:nvPr>
            <p:ph type="body" idx="1"/>
          </p:nvPr>
        </p:nvSpPr>
        <p:spPr/>
        <p:txBody>
          <a:bodyPr/>
          <a:lstStyle/>
          <a:p>
            <a:pPr marL="0" indent="0">
              <a:buNone/>
            </a:pPr>
            <a:r>
              <a:rPr lang="zh-CN" altLang="en-US" sz="2800" b="1" dirty="0">
                <a:latin typeface="Times New Roman" pitchFamily="18" charset="0"/>
                <a:ea typeface="宋体" pitchFamily="2" charset="-122"/>
                <a:cs typeface="Times New Roman" pitchFamily="18" charset="0"/>
              </a:rPr>
              <a:t>最优化方法包含有多个分支，如线性规划、整数规划、非线性规划、动态规划、多目标规划等。</a:t>
            </a:r>
          </a:p>
          <a:p>
            <a:pPr marL="0" indent="0">
              <a:buNone/>
            </a:pPr>
            <a:r>
              <a:rPr lang="zh-CN" altLang="en-US" sz="2800" b="1" dirty="0">
                <a:latin typeface="Times New Roman" pitchFamily="18" charset="0"/>
                <a:ea typeface="宋体" pitchFamily="2" charset="-122"/>
                <a:cs typeface="Times New Roman" pitchFamily="18" charset="0"/>
              </a:rPr>
              <a:t>利用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的优化工具箱，可以求解线性规划、非线性规划和多目标规划问题。</a:t>
            </a:r>
          </a:p>
          <a:p>
            <a:pPr marL="0" indent="0">
              <a:buNone/>
            </a:pP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还提供了求非线性函数最小值问题的求解方法，为优化方法在工程中的实际应用提供了更方便快捷的途径。</a:t>
            </a:r>
          </a:p>
        </p:txBody>
      </p:sp>
      <p:sp>
        <p:nvSpPr>
          <p:cNvPr id="14438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468313" y="1125538"/>
            <a:ext cx="8229600" cy="4525962"/>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  </a:t>
            </a:r>
            <a:r>
              <a:rPr lang="zh-CN" altLang="en-US" sz="2800" b="1" dirty="0">
                <a:latin typeface="Times New Roman" pitchFamily="18" charset="0"/>
                <a:ea typeface="宋体" pitchFamily="2" charset="-122"/>
                <a:cs typeface="Times New Roman" pitchFamily="18" charset="0"/>
              </a:rPr>
              <a:t>用直接解法求解下列线性方程组。</a:t>
            </a:r>
          </a:p>
          <a:p>
            <a:pPr>
              <a:lnSpc>
                <a:spcPct val="80000"/>
              </a:lnSpc>
            </a:pPr>
            <a:endParaRPr lang="zh-CN" altLang="en-US" sz="2800" b="1" dirty="0">
              <a:latin typeface="Times New Roman" pitchFamily="18" charset="0"/>
              <a:ea typeface="宋体" pitchFamily="2" charset="-122"/>
              <a:cs typeface="Times New Roman" pitchFamily="18" charset="0"/>
            </a:endParaRPr>
          </a:p>
          <a:p>
            <a:pPr>
              <a:lnSpc>
                <a:spcPct val="80000"/>
              </a:lnSpc>
            </a:pPr>
            <a:endParaRPr lang="zh-CN" altLang="en-US" sz="2800" b="1" dirty="0">
              <a:latin typeface="Times New Roman" pitchFamily="18" charset="0"/>
              <a:ea typeface="宋体" pitchFamily="2" charset="-122"/>
              <a:cs typeface="Times New Roman" pitchFamily="18" charset="0"/>
            </a:endParaRPr>
          </a:p>
          <a:p>
            <a:pPr>
              <a:lnSpc>
                <a:spcPct val="80000"/>
              </a:lnSpc>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pt-BR" altLang="zh-CN" sz="2400" b="1" dirty="0" smtClean="0">
                <a:latin typeface="Times New Roman" pitchFamily="18" charset="0"/>
                <a:ea typeface="宋体" pitchFamily="2" charset="-122"/>
                <a:cs typeface="Times New Roman" pitchFamily="18" charset="0"/>
              </a:rPr>
              <a:t>A</a:t>
            </a:r>
            <a:r>
              <a:rPr lang="pt-BR" altLang="zh-CN" sz="2400" b="1" dirty="0">
                <a:latin typeface="Times New Roman" pitchFamily="18" charset="0"/>
                <a:ea typeface="宋体" pitchFamily="2" charset="-122"/>
                <a:cs typeface="Times New Roman" pitchFamily="18" charset="0"/>
              </a:rPr>
              <a:t>=[2,1,-5,1;1,-5,0,7;0,2,1,-1;1,6,-1,-4];</a:t>
            </a:r>
          </a:p>
          <a:p>
            <a:pPr marL="0" indent="0">
              <a:lnSpc>
                <a:spcPct val="80000"/>
              </a:lnSpc>
              <a:buNone/>
            </a:pPr>
            <a:r>
              <a:rPr lang="pt-BR" altLang="zh-CN" sz="2400" b="1" dirty="0">
                <a:latin typeface="Times New Roman" pitchFamily="18" charset="0"/>
                <a:ea typeface="宋体" pitchFamily="2" charset="-122"/>
                <a:cs typeface="Times New Roman" pitchFamily="18" charset="0"/>
              </a:rPr>
              <a:t>b=[13,-9,6,0]';</a:t>
            </a:r>
          </a:p>
          <a:p>
            <a:pPr marL="0" indent="0">
              <a:lnSpc>
                <a:spcPct val="80000"/>
              </a:lnSpc>
              <a:buNone/>
            </a:pPr>
            <a:r>
              <a:rPr lang="pt-BR" altLang="zh-CN" sz="2400" b="1" dirty="0" smtClean="0">
                <a:latin typeface="Times New Roman" pitchFamily="18" charset="0"/>
                <a:ea typeface="宋体" pitchFamily="2" charset="-122"/>
                <a:cs typeface="Times New Roman" pitchFamily="18" charset="0"/>
              </a:rPr>
              <a:t>x=A\b</a:t>
            </a:r>
          </a:p>
          <a:p>
            <a:pPr marL="0" indent="0">
              <a:lnSpc>
                <a:spcPct val="80000"/>
              </a:lnSpc>
              <a:buNone/>
            </a:pPr>
            <a:r>
              <a:rPr lang="zh-CN" altLang="pt-BR" sz="2800" b="1" dirty="0" smtClean="0">
                <a:latin typeface="Times New Roman" pitchFamily="18" charset="0"/>
                <a:ea typeface="宋体" pitchFamily="2" charset="-122"/>
                <a:cs typeface="Times New Roman" pitchFamily="18" charset="0"/>
              </a:rPr>
              <a:t>程序运行结果为：</a:t>
            </a:r>
          </a:p>
          <a:p>
            <a:pPr marL="0" indent="0">
              <a:lnSpc>
                <a:spcPct val="80000"/>
              </a:lnSpc>
              <a:buNone/>
            </a:pPr>
            <a:r>
              <a:rPr lang="pt-BR" altLang="zh-CN" sz="2400" b="1" dirty="0" smtClean="0">
                <a:latin typeface="Times New Roman" pitchFamily="18" charset="0"/>
                <a:ea typeface="宋体" pitchFamily="2" charset="-122"/>
                <a:cs typeface="Times New Roman" pitchFamily="18" charset="0"/>
              </a:rPr>
              <a:t>x </a:t>
            </a:r>
            <a:r>
              <a:rPr lang="pt-BR" altLang="zh-CN" sz="2400" b="1" dirty="0">
                <a:latin typeface="Times New Roman" pitchFamily="18" charset="0"/>
                <a:ea typeface="宋体" pitchFamily="2" charset="-122"/>
                <a:cs typeface="Times New Roman" pitchFamily="18" charset="0"/>
              </a:rPr>
              <a:t>=</a:t>
            </a:r>
          </a:p>
          <a:p>
            <a:pPr marL="0" indent="0">
              <a:lnSpc>
                <a:spcPct val="80000"/>
              </a:lnSpc>
              <a:buNone/>
            </a:pPr>
            <a:r>
              <a:rPr lang="pt-BR" altLang="zh-CN" sz="2400" b="1" dirty="0">
                <a:latin typeface="Times New Roman" pitchFamily="18" charset="0"/>
                <a:ea typeface="宋体" pitchFamily="2" charset="-122"/>
                <a:cs typeface="Times New Roman" pitchFamily="18" charset="0"/>
              </a:rPr>
              <a:t>  -66.5556</a:t>
            </a:r>
          </a:p>
          <a:p>
            <a:pPr marL="0" indent="0">
              <a:lnSpc>
                <a:spcPct val="80000"/>
              </a:lnSpc>
              <a:buNone/>
            </a:pPr>
            <a:r>
              <a:rPr lang="pt-BR" altLang="zh-CN" sz="2400" b="1" dirty="0">
                <a:latin typeface="Times New Roman" pitchFamily="18" charset="0"/>
                <a:ea typeface="宋体" pitchFamily="2" charset="-122"/>
                <a:cs typeface="Times New Roman" pitchFamily="18" charset="0"/>
              </a:rPr>
              <a:t>   25.6667</a:t>
            </a:r>
          </a:p>
          <a:p>
            <a:pPr marL="0" indent="0">
              <a:lnSpc>
                <a:spcPct val="80000"/>
              </a:lnSpc>
              <a:buNone/>
            </a:pPr>
            <a:r>
              <a:rPr lang="pt-BR" altLang="zh-CN" sz="2400" b="1" dirty="0">
                <a:latin typeface="Times New Roman" pitchFamily="18" charset="0"/>
                <a:ea typeface="宋体" pitchFamily="2" charset="-122"/>
                <a:cs typeface="Times New Roman" pitchFamily="18" charset="0"/>
              </a:rPr>
              <a:t>  -18.7778</a:t>
            </a:r>
          </a:p>
          <a:p>
            <a:pPr marL="0" indent="0">
              <a:lnSpc>
                <a:spcPct val="80000"/>
              </a:lnSpc>
              <a:buNone/>
            </a:pPr>
            <a:r>
              <a:rPr lang="pt-BR" altLang="zh-CN" sz="2400" b="1" dirty="0">
                <a:latin typeface="Times New Roman" pitchFamily="18" charset="0"/>
                <a:ea typeface="宋体" pitchFamily="2" charset="-122"/>
                <a:cs typeface="Times New Roman" pitchFamily="18" charset="0"/>
              </a:rPr>
              <a:t>   </a:t>
            </a:r>
            <a:r>
              <a:rPr lang="pt-BR" altLang="zh-CN" sz="2400" b="1" dirty="0" smtClean="0">
                <a:latin typeface="Times New Roman" pitchFamily="18" charset="0"/>
                <a:ea typeface="宋体" pitchFamily="2" charset="-122"/>
                <a:cs typeface="Times New Roman" pitchFamily="18" charset="0"/>
              </a:rPr>
              <a:t>26.5556</a:t>
            </a:r>
            <a:endParaRPr lang="pt-BR" altLang="zh-CN" sz="2400" b="1" dirty="0">
              <a:latin typeface="Times New Roman" pitchFamily="18" charset="0"/>
              <a:ea typeface="宋体" pitchFamily="2" charset="-122"/>
              <a:cs typeface="Times New Roman" pitchFamily="18" charset="0"/>
            </a:endParaRPr>
          </a:p>
        </p:txBody>
      </p:sp>
      <p:sp>
        <p:nvSpPr>
          <p:cNvPr id="1075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24" name="Object 4"/>
          <p:cNvGraphicFramePr>
            <a:graphicFrameLocks noChangeAspect="1"/>
          </p:cNvGraphicFramePr>
          <p:nvPr/>
        </p:nvGraphicFramePr>
        <p:xfrm>
          <a:off x="2771775" y="1484313"/>
          <a:ext cx="2160588" cy="1277937"/>
        </p:xfrm>
        <a:graphic>
          <a:graphicData uri="http://schemas.openxmlformats.org/presentationml/2006/ole">
            <mc:AlternateContent xmlns:mc="http://schemas.openxmlformats.org/markup-compatibility/2006">
              <mc:Choice xmlns:v="urn:schemas-microsoft-com:vml" Requires="v">
                <p:oleObj spid="_x0000_s107536" name="公式" r:id="rId3" imgW="1397000" imgH="825500" progId="Equation.3">
                  <p:embed/>
                </p:oleObj>
              </mc:Choice>
              <mc:Fallback>
                <p:oleObj name="公式" r:id="rId3" imgW="1397000" imgH="825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484313"/>
                        <a:ext cx="2160588"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68313" y="404813"/>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8.3.1  </a:t>
            </a:r>
            <a:r>
              <a:rPr lang="zh-CN" altLang="en-US" sz="2800" b="1" dirty="0">
                <a:latin typeface="Times New Roman" pitchFamily="18" charset="0"/>
                <a:ea typeface="宋体" pitchFamily="2" charset="-122"/>
                <a:cs typeface="Times New Roman" pitchFamily="18" charset="0"/>
              </a:rPr>
              <a:t>无约束最优化问题求解</a:t>
            </a:r>
          </a:p>
        </p:txBody>
      </p:sp>
      <p:sp>
        <p:nvSpPr>
          <p:cNvPr id="145411" name="Rectangle 3"/>
          <p:cNvSpPr>
            <a:spLocks noGrp="1" noChangeArrowheads="1"/>
          </p:cNvSpPr>
          <p:nvPr>
            <p:ph type="body" idx="1"/>
          </p:nvPr>
        </p:nvSpPr>
        <p:spPr>
          <a:xfrm>
            <a:off x="323528" y="1412875"/>
            <a:ext cx="8820472" cy="5040313"/>
          </a:xfrm>
        </p:spPr>
        <p:txBody>
          <a:bodyPr/>
          <a:lstStyle/>
          <a:p>
            <a:pPr marL="0" indent="0">
              <a:spcBef>
                <a:spcPts val="0"/>
              </a:spcBef>
              <a:buNone/>
            </a:pPr>
            <a:r>
              <a:rPr lang="zh-CN" altLang="en-US" sz="2400" b="1" dirty="0">
                <a:latin typeface="Times New Roman" pitchFamily="18" charset="0"/>
                <a:ea typeface="宋体" pitchFamily="2" charset="-122"/>
                <a:cs typeface="Times New Roman" pitchFamily="18" charset="0"/>
              </a:rPr>
              <a:t>无约束最优化问题的一般描述为：</a:t>
            </a:r>
          </a:p>
          <a:p>
            <a:pPr marL="0" indent="0">
              <a:spcBef>
                <a:spcPts val="0"/>
              </a:spcBef>
              <a:buNone/>
            </a:pPr>
            <a:r>
              <a:rPr lang="zh-CN" altLang="en-US" sz="2400" b="1" dirty="0">
                <a:latin typeface="Times New Roman" pitchFamily="18" charset="0"/>
                <a:ea typeface="宋体" pitchFamily="2" charset="-122"/>
                <a:cs typeface="Times New Roman" pitchFamily="18" charset="0"/>
              </a:rPr>
              <a:t>其中，                            ，该数学表示的含义亦即求取一组</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，使得目标函数</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为最小，故这样的问题又称为最小化问题。</a:t>
            </a:r>
          </a:p>
          <a:p>
            <a:pPr marL="0" indent="0">
              <a:spcBef>
                <a:spcPts val="0"/>
              </a:spcBef>
              <a:buNone/>
            </a:pP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提供了</a:t>
            </a:r>
            <a:r>
              <a:rPr lang="en-US" altLang="zh-CN" sz="2400" b="1" dirty="0">
                <a:latin typeface="Times New Roman" pitchFamily="18" charset="0"/>
                <a:ea typeface="宋体" pitchFamily="2" charset="-122"/>
                <a:cs typeface="Times New Roman" pitchFamily="18" charset="0"/>
              </a:rPr>
              <a:t>3</a:t>
            </a:r>
            <a:r>
              <a:rPr lang="zh-CN" altLang="en-US" sz="2400" b="1" dirty="0">
                <a:latin typeface="Times New Roman" pitchFamily="18" charset="0"/>
                <a:ea typeface="宋体" pitchFamily="2" charset="-122"/>
                <a:cs typeface="Times New Roman" pitchFamily="18" charset="0"/>
              </a:rPr>
              <a:t>个求最小值的函数，它们的调用格式为：</a:t>
            </a:r>
          </a:p>
          <a:p>
            <a:pPr marL="0" indent="0">
              <a:spcBef>
                <a:spcPts val="0"/>
              </a:spcBef>
              <a:buNone/>
            </a:pPr>
            <a:r>
              <a:rPr lang="zh-CN" altLang="en-US" sz="2400" b="1" dirty="0">
                <a:latin typeface="Times New Roman" pitchFamily="18" charset="0"/>
                <a:ea typeface="宋体" pitchFamily="2" charset="-122"/>
                <a:cs typeface="Times New Roman" pitchFamily="18" charset="0"/>
              </a:rPr>
              <a:t>① </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x,fval</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fminbnd</a:t>
            </a:r>
            <a:r>
              <a:rPr lang="en-US" altLang="zh-CN" sz="2400" b="1" dirty="0">
                <a:latin typeface="Times New Roman" pitchFamily="18" charset="0"/>
                <a:ea typeface="宋体" pitchFamily="2" charset="-122"/>
                <a:cs typeface="Times New Roman" pitchFamily="18" charset="0"/>
              </a:rPr>
              <a:t>(filename,x1,x2,option)</a:t>
            </a:r>
            <a:r>
              <a:rPr lang="zh-CN" altLang="en-US" sz="2400" b="1" dirty="0">
                <a:latin typeface="Times New Roman" pitchFamily="18" charset="0"/>
                <a:ea typeface="宋体" pitchFamily="2" charset="-122"/>
                <a:cs typeface="Times New Roman" pitchFamily="18" charset="0"/>
              </a:rPr>
              <a:t>：求一元函数在</a:t>
            </a:r>
            <a:r>
              <a:rPr lang="en-US" altLang="zh-CN" sz="2400" b="1" dirty="0">
                <a:latin typeface="Times New Roman" pitchFamily="18" charset="0"/>
                <a:ea typeface="宋体" pitchFamily="2" charset="-122"/>
                <a:cs typeface="Times New Roman" pitchFamily="18" charset="0"/>
              </a:rPr>
              <a:t>(xl</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x2)</a:t>
            </a:r>
            <a:r>
              <a:rPr lang="zh-CN" altLang="en-US" sz="2400" b="1" dirty="0">
                <a:latin typeface="Times New Roman" pitchFamily="18" charset="0"/>
                <a:ea typeface="宋体" pitchFamily="2" charset="-122"/>
                <a:cs typeface="Times New Roman" pitchFamily="18" charset="0"/>
              </a:rPr>
              <a:t>区间中的极小值点</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和最小值</a:t>
            </a:r>
            <a:r>
              <a:rPr lang="en-US" altLang="zh-CN" sz="2400" b="1" dirty="0" err="1">
                <a:latin typeface="Times New Roman" pitchFamily="18" charset="0"/>
                <a:ea typeface="宋体" pitchFamily="2" charset="-122"/>
                <a:cs typeface="Times New Roman" pitchFamily="18" charset="0"/>
              </a:rPr>
              <a:t>fval</a:t>
            </a:r>
            <a:r>
              <a:rPr lang="zh-CN" altLang="en-US" sz="2400" b="1" dirty="0">
                <a:latin typeface="Times New Roman" pitchFamily="18" charset="0"/>
                <a:ea typeface="宋体" pitchFamily="2" charset="-122"/>
                <a:cs typeface="Times New Roman" pitchFamily="18" charset="0"/>
              </a:rPr>
              <a:t>。</a:t>
            </a:r>
          </a:p>
          <a:p>
            <a:pPr marL="0" indent="0">
              <a:spcBef>
                <a:spcPts val="0"/>
              </a:spcBef>
              <a:buNone/>
            </a:pPr>
            <a:r>
              <a:rPr lang="zh-CN" altLang="en-US" sz="2400" b="1" dirty="0">
                <a:latin typeface="Times New Roman" pitchFamily="18" charset="0"/>
                <a:ea typeface="宋体" pitchFamily="2" charset="-122"/>
                <a:cs typeface="Times New Roman" pitchFamily="18" charset="0"/>
              </a:rPr>
              <a:t>② </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x,fval</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fminsearch</a:t>
            </a:r>
            <a:r>
              <a:rPr lang="en-US" altLang="zh-CN" sz="2400" b="1" dirty="0">
                <a:latin typeface="Times New Roman" pitchFamily="18" charset="0"/>
                <a:ea typeface="宋体" pitchFamily="2" charset="-122"/>
                <a:cs typeface="Times New Roman" pitchFamily="18" charset="0"/>
              </a:rPr>
              <a:t>(filename,x0,option)</a:t>
            </a:r>
            <a:r>
              <a:rPr lang="zh-CN" altLang="en-US" sz="2400" b="1" dirty="0">
                <a:latin typeface="Times New Roman" pitchFamily="18" charset="0"/>
                <a:ea typeface="宋体" pitchFamily="2" charset="-122"/>
                <a:cs typeface="Times New Roman" pitchFamily="18" charset="0"/>
              </a:rPr>
              <a:t>：基于单纯形算法求多元函数的极小值点</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和最小值</a:t>
            </a:r>
            <a:r>
              <a:rPr lang="en-US" altLang="zh-CN" sz="2400" b="1" dirty="0" err="1">
                <a:latin typeface="Times New Roman" pitchFamily="18" charset="0"/>
                <a:ea typeface="宋体" pitchFamily="2" charset="-122"/>
                <a:cs typeface="Times New Roman" pitchFamily="18" charset="0"/>
              </a:rPr>
              <a:t>fval</a:t>
            </a:r>
            <a:r>
              <a:rPr lang="zh-CN" altLang="en-US" sz="2400" b="1" dirty="0">
                <a:latin typeface="Times New Roman" pitchFamily="18" charset="0"/>
                <a:ea typeface="宋体" pitchFamily="2" charset="-122"/>
                <a:cs typeface="Times New Roman" pitchFamily="18" charset="0"/>
              </a:rPr>
              <a:t>。</a:t>
            </a:r>
          </a:p>
          <a:p>
            <a:pPr marL="0" indent="0">
              <a:spcBef>
                <a:spcPts val="0"/>
              </a:spcBef>
              <a:buNone/>
            </a:pPr>
            <a:r>
              <a:rPr lang="zh-CN" altLang="en-US" sz="2400" b="1" dirty="0">
                <a:latin typeface="Times New Roman" pitchFamily="18" charset="0"/>
                <a:ea typeface="宋体" pitchFamily="2" charset="-122"/>
                <a:cs typeface="Times New Roman" pitchFamily="18" charset="0"/>
              </a:rPr>
              <a:t>③ </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x,fval</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fminunc</a:t>
            </a:r>
            <a:r>
              <a:rPr lang="en-US" altLang="zh-CN" sz="2400" b="1" dirty="0">
                <a:latin typeface="Times New Roman" pitchFamily="18" charset="0"/>
                <a:ea typeface="宋体" pitchFamily="2" charset="-122"/>
                <a:cs typeface="Times New Roman" pitchFamily="18" charset="0"/>
              </a:rPr>
              <a:t>(filename,x0,option)</a:t>
            </a:r>
            <a:r>
              <a:rPr lang="zh-CN" altLang="en-US" sz="2400" b="1" dirty="0">
                <a:latin typeface="Times New Roman" pitchFamily="18" charset="0"/>
                <a:ea typeface="宋体" pitchFamily="2" charset="-122"/>
                <a:cs typeface="Times New Roman" pitchFamily="18" charset="0"/>
              </a:rPr>
              <a:t>：基于拟牛顿法求多元函数的极小值点</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和最小值</a:t>
            </a:r>
            <a:r>
              <a:rPr lang="en-US" altLang="zh-CN" sz="2400" b="1" dirty="0" err="1">
                <a:latin typeface="Times New Roman" pitchFamily="18" charset="0"/>
                <a:ea typeface="宋体" pitchFamily="2" charset="-122"/>
                <a:cs typeface="Times New Roman" pitchFamily="18" charset="0"/>
              </a:rPr>
              <a:t>fval</a:t>
            </a:r>
            <a:r>
              <a:rPr lang="zh-CN" altLang="en-US" sz="2400" b="1" dirty="0">
                <a:latin typeface="Times New Roman" pitchFamily="18" charset="0"/>
                <a:ea typeface="宋体" pitchFamily="2" charset="-122"/>
                <a:cs typeface="Times New Roman" pitchFamily="18" charset="0"/>
              </a:rPr>
              <a:t>。</a:t>
            </a:r>
          </a:p>
          <a:p>
            <a:pPr marL="0" indent="0">
              <a:spcBef>
                <a:spcPts val="0"/>
              </a:spcBef>
              <a:buNone/>
            </a:pP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没有专门提供求函数最大值的函数，但只要注意到</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在区间（</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b</a:t>
            </a:r>
            <a:r>
              <a:rPr lang="zh-CN" altLang="en-US" sz="2400" b="1" dirty="0">
                <a:latin typeface="Times New Roman" pitchFamily="18" charset="0"/>
                <a:ea typeface="宋体" pitchFamily="2" charset="-122"/>
                <a:cs typeface="Times New Roman" pitchFamily="18" charset="0"/>
              </a:rPr>
              <a:t>）上的最小值就是</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在（</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b</a:t>
            </a:r>
            <a:r>
              <a:rPr lang="zh-CN" altLang="en-US" sz="2400" b="1" dirty="0">
                <a:latin typeface="Times New Roman" pitchFamily="18" charset="0"/>
                <a:ea typeface="宋体" pitchFamily="2" charset="-122"/>
                <a:cs typeface="Times New Roman" pitchFamily="18" charset="0"/>
              </a:rPr>
              <a:t>）的最大值，所以</a:t>
            </a:r>
            <a:r>
              <a:rPr lang="en-US" altLang="zh-CN" sz="2400" b="1" dirty="0" err="1">
                <a:latin typeface="Times New Roman" pitchFamily="18" charset="0"/>
                <a:ea typeface="宋体" pitchFamily="2" charset="-122"/>
                <a:cs typeface="Times New Roman" pitchFamily="18" charset="0"/>
              </a:rPr>
              <a:t>fminbnd</a:t>
            </a:r>
            <a:r>
              <a:rPr lang="en-US" altLang="zh-CN" sz="2400" b="1" dirty="0">
                <a:latin typeface="Times New Roman" pitchFamily="18" charset="0"/>
                <a:ea typeface="宋体" pitchFamily="2" charset="-122"/>
                <a:cs typeface="Times New Roman" pitchFamily="18" charset="0"/>
              </a:rPr>
              <a:t>(-f,x1,x2)</a:t>
            </a:r>
            <a:r>
              <a:rPr lang="zh-CN" altLang="en-US" sz="2400" b="1" dirty="0">
                <a:latin typeface="Times New Roman" pitchFamily="18" charset="0"/>
                <a:ea typeface="宋体" pitchFamily="2" charset="-122"/>
                <a:cs typeface="Times New Roman" pitchFamily="18" charset="0"/>
              </a:rPr>
              <a:t>返回函数</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在区间（</a:t>
            </a:r>
            <a:r>
              <a:rPr lang="en-US" altLang="zh-CN" sz="2400" b="1" dirty="0">
                <a:latin typeface="Times New Roman" pitchFamily="18" charset="0"/>
                <a:ea typeface="宋体" pitchFamily="2" charset="-122"/>
                <a:cs typeface="Times New Roman" pitchFamily="18" charset="0"/>
              </a:rPr>
              <a:t>x1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x2</a:t>
            </a:r>
            <a:r>
              <a:rPr lang="zh-CN" altLang="en-US" sz="2400" b="1" dirty="0">
                <a:latin typeface="Times New Roman" pitchFamily="18" charset="0"/>
                <a:ea typeface="宋体" pitchFamily="2" charset="-122"/>
                <a:cs typeface="Times New Roman" pitchFamily="18" charset="0"/>
              </a:rPr>
              <a:t>）上的最大值。</a:t>
            </a:r>
          </a:p>
        </p:txBody>
      </p:sp>
      <p:sp>
        <p:nvSpPr>
          <p:cNvPr id="145413" name="Rectangle 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5412" name="Object 4"/>
          <p:cNvGraphicFramePr>
            <a:graphicFrameLocks noChangeAspect="1"/>
          </p:cNvGraphicFramePr>
          <p:nvPr>
            <p:extLst>
              <p:ext uri="{D42A27DB-BD31-4B8C-83A1-F6EECF244321}">
                <p14:modId xmlns:p14="http://schemas.microsoft.com/office/powerpoint/2010/main" val="3918664689"/>
              </p:ext>
            </p:extLst>
          </p:nvPr>
        </p:nvGraphicFramePr>
        <p:xfrm>
          <a:off x="5220072" y="1340768"/>
          <a:ext cx="1079500" cy="488950"/>
        </p:xfrm>
        <a:graphic>
          <a:graphicData uri="http://schemas.openxmlformats.org/presentationml/2006/ole">
            <mc:AlternateContent xmlns:mc="http://schemas.openxmlformats.org/markup-compatibility/2006">
              <mc:Choice xmlns:v="urn:schemas-microsoft-com:vml" Requires="v">
                <p:oleObj spid="_x0000_s145435" name="公式" r:id="rId3" imgW="609600" imgH="279400" progId="Equation.3">
                  <p:embed/>
                </p:oleObj>
              </mc:Choice>
              <mc:Fallback>
                <p:oleObj name="公式" r:id="rId3" imgW="609600" imgH="27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340768"/>
                        <a:ext cx="10795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5414" name="Object 6"/>
          <p:cNvGraphicFramePr>
            <a:graphicFrameLocks noChangeAspect="1"/>
          </p:cNvGraphicFramePr>
          <p:nvPr>
            <p:extLst>
              <p:ext uri="{D42A27DB-BD31-4B8C-83A1-F6EECF244321}">
                <p14:modId xmlns:p14="http://schemas.microsoft.com/office/powerpoint/2010/main" val="1120929744"/>
              </p:ext>
            </p:extLst>
          </p:nvPr>
        </p:nvGraphicFramePr>
        <p:xfrm>
          <a:off x="1475656" y="1772816"/>
          <a:ext cx="2108200" cy="349250"/>
        </p:xfrm>
        <a:graphic>
          <a:graphicData uri="http://schemas.openxmlformats.org/presentationml/2006/ole">
            <mc:AlternateContent xmlns:mc="http://schemas.openxmlformats.org/markup-compatibility/2006">
              <mc:Choice xmlns:v="urn:schemas-microsoft-com:vml" Requires="v">
                <p:oleObj spid="_x0000_s145436" name="公式" r:id="rId5" imgW="1435100" imgH="241300" progId="Equation.3">
                  <p:embed/>
                </p:oleObj>
              </mc:Choice>
              <mc:Fallback>
                <p:oleObj name="公式" r:id="rId5" imgW="14351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772816"/>
                        <a:ext cx="21082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395288" y="836613"/>
            <a:ext cx="8291512" cy="52895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8-13  </a:t>
            </a:r>
            <a:r>
              <a:rPr lang="zh-CN" altLang="en-US" sz="2800" b="1" dirty="0">
                <a:latin typeface="Times New Roman" pitchFamily="18" charset="0"/>
                <a:ea typeface="宋体" pitchFamily="2" charset="-122"/>
                <a:cs typeface="Times New Roman" pitchFamily="18" charset="0"/>
              </a:rPr>
              <a:t>求函数</a:t>
            </a:r>
          </a:p>
          <a:p>
            <a:pPr>
              <a:lnSpc>
                <a:spcPct val="80000"/>
              </a:lnSpc>
            </a:pPr>
            <a:endParaRPr lang="zh-CN" altLang="en-US" sz="2800" b="1" dirty="0">
              <a:latin typeface="Times New Roman" pitchFamily="18" charset="0"/>
              <a:ea typeface="宋体" pitchFamily="2" charset="-122"/>
              <a:cs typeface="Times New Roman" pitchFamily="18" charset="0"/>
            </a:endParaRPr>
          </a:p>
          <a:p>
            <a:pPr>
              <a:lnSpc>
                <a:spcPct val="80000"/>
              </a:lnSpc>
              <a:buFontTx/>
              <a:buNone/>
            </a:pPr>
            <a:r>
              <a:rPr lang="zh-CN" altLang="en-US" sz="2800" b="1" dirty="0">
                <a:latin typeface="Times New Roman" pitchFamily="18" charset="0"/>
                <a:ea typeface="宋体" pitchFamily="2" charset="-122"/>
                <a:cs typeface="Times New Roman" pitchFamily="18" charset="0"/>
              </a:rPr>
              <a:t> 在区间</a:t>
            </a:r>
            <a:r>
              <a:rPr lang="en-US" altLang="zh-CN" sz="2800" b="1" dirty="0">
                <a:latin typeface="Times New Roman" pitchFamily="18" charset="0"/>
                <a:ea typeface="宋体" pitchFamily="2" charset="-122"/>
                <a:cs typeface="Times New Roman" pitchFamily="18" charset="0"/>
              </a:rPr>
              <a:t>(-10</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10)</a:t>
            </a:r>
            <a:r>
              <a:rPr lang="zh-CN" altLang="en-US" sz="2800" b="1" dirty="0">
                <a:latin typeface="Times New Roman" pitchFamily="18" charset="0"/>
                <a:ea typeface="宋体" pitchFamily="2" charset="-122"/>
                <a:cs typeface="Times New Roman" pitchFamily="18" charset="0"/>
              </a:rPr>
              <a:t>上的最小值点。</a:t>
            </a:r>
          </a:p>
          <a:p>
            <a:pPr marL="0" indent="0">
              <a:lnSpc>
                <a:spcPct val="80000"/>
              </a:lnSpc>
              <a:buNone/>
            </a:pPr>
            <a:r>
              <a:rPr lang="zh-CN" altLang="en-US" sz="2400" b="1" dirty="0">
                <a:latin typeface="Times New Roman" pitchFamily="18" charset="0"/>
                <a:ea typeface="宋体" pitchFamily="2" charset="-122"/>
                <a:cs typeface="Times New Roman" pitchFamily="18" charset="0"/>
              </a:rPr>
              <a:t>命令如下</a:t>
            </a:r>
            <a:r>
              <a:rPr lang="zh-CN" altLang="de-DE" sz="2400" b="1" dirty="0">
                <a:latin typeface="Times New Roman" pitchFamily="18" charset="0"/>
                <a:ea typeface="宋体" pitchFamily="2" charset="-122"/>
                <a:cs typeface="Times New Roman" pitchFamily="18" charset="0"/>
              </a:rPr>
              <a:t>：</a:t>
            </a:r>
            <a:endParaRPr lang="zh-CN" altLang="en-US" sz="2400" b="1" dirty="0">
              <a:latin typeface="Times New Roman" pitchFamily="18" charset="0"/>
              <a:ea typeface="宋体" pitchFamily="2" charset="-122"/>
              <a:cs typeface="Times New Roman" pitchFamily="18" charset="0"/>
            </a:endParaRPr>
          </a:p>
          <a:p>
            <a:pPr marL="0" indent="0">
              <a:lnSpc>
                <a:spcPct val="80000"/>
              </a:lnSpc>
              <a:buNone/>
            </a:pPr>
            <a:r>
              <a:rPr lang="en-US" altLang="zh-CN" sz="2400" b="1" dirty="0">
                <a:latin typeface="Times New Roman" pitchFamily="18" charset="0"/>
                <a:ea typeface="宋体" pitchFamily="2" charset="-122"/>
                <a:cs typeface="Times New Roman" pitchFamily="18" charset="0"/>
              </a:rPr>
              <a:t>&gt;&gt; f=@(x) x-1./x+5;</a:t>
            </a:r>
          </a:p>
          <a:p>
            <a:pPr marL="0" indent="0">
              <a:lnSpc>
                <a:spcPct val="80000"/>
              </a:lnSpc>
              <a:buNone/>
            </a:pPr>
            <a:r>
              <a:rPr lang="en-US" altLang="zh-CN" sz="2400" b="1" dirty="0">
                <a:latin typeface="Times New Roman" pitchFamily="18" charset="0"/>
                <a:ea typeface="宋体" pitchFamily="2" charset="-122"/>
                <a:cs typeface="Times New Roman" pitchFamily="18" charset="0"/>
              </a:rPr>
              <a:t>&gt;&gt; [</a:t>
            </a:r>
            <a:r>
              <a:rPr lang="en-US" altLang="zh-CN" sz="2400" b="1" dirty="0" err="1">
                <a:latin typeface="Times New Roman" pitchFamily="18" charset="0"/>
                <a:ea typeface="宋体" pitchFamily="2" charset="-122"/>
                <a:cs typeface="Times New Roman" pitchFamily="18" charset="0"/>
              </a:rPr>
              <a:t>x,fmin</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fminbnd</a:t>
            </a:r>
            <a:r>
              <a:rPr lang="en-US" altLang="zh-CN" sz="2400" b="1" dirty="0">
                <a:latin typeface="Times New Roman" pitchFamily="18" charset="0"/>
                <a:ea typeface="宋体" pitchFamily="2" charset="-122"/>
                <a:cs typeface="Times New Roman" pitchFamily="18" charset="0"/>
              </a:rPr>
              <a:t>(f,-10,-1)       %</a:t>
            </a:r>
            <a:r>
              <a:rPr lang="zh-CN" altLang="en-US" sz="2400" b="1" dirty="0">
                <a:latin typeface="Times New Roman" pitchFamily="18" charset="0"/>
                <a:ea typeface="宋体" pitchFamily="2" charset="-122"/>
                <a:cs typeface="Times New Roman" pitchFamily="18" charset="0"/>
              </a:rPr>
              <a:t>求函数在</a:t>
            </a:r>
            <a:r>
              <a:rPr lang="en-US" altLang="zh-CN" sz="2400" b="1" dirty="0">
                <a:latin typeface="Times New Roman" pitchFamily="18" charset="0"/>
                <a:ea typeface="宋体" pitchFamily="2" charset="-122"/>
                <a:cs typeface="Times New Roman" pitchFamily="18" charset="0"/>
              </a:rPr>
              <a:t>(-10</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内的最小值点和最小值</a:t>
            </a:r>
          </a:p>
          <a:p>
            <a:pPr marL="0" indent="0">
              <a:lnSpc>
                <a:spcPct val="80000"/>
              </a:lnSpc>
              <a:buNone/>
            </a:pPr>
            <a:r>
              <a:rPr lang="en-US" altLang="zh-CN" sz="2400" b="1" dirty="0">
                <a:latin typeface="Times New Roman" pitchFamily="18" charset="0"/>
                <a:ea typeface="宋体" pitchFamily="2" charset="-122"/>
                <a:cs typeface="Times New Roman" pitchFamily="18" charset="0"/>
              </a:rPr>
              <a:t>x =</a:t>
            </a:r>
          </a:p>
          <a:p>
            <a:pPr marL="0" indent="0">
              <a:lnSpc>
                <a:spcPct val="80000"/>
              </a:lnSpc>
              <a:buNone/>
            </a:pPr>
            <a:r>
              <a:rPr lang="en-US" altLang="zh-CN" sz="2400" b="1" dirty="0">
                <a:latin typeface="Times New Roman" pitchFamily="18" charset="0"/>
                <a:ea typeface="宋体" pitchFamily="2" charset="-122"/>
                <a:cs typeface="Times New Roman" pitchFamily="18" charset="0"/>
              </a:rPr>
              <a:t>   -9.9999</a:t>
            </a:r>
          </a:p>
          <a:p>
            <a:pPr marL="0" indent="0">
              <a:lnSpc>
                <a:spcPct val="80000"/>
              </a:lnSpc>
              <a:buNone/>
            </a:pPr>
            <a:r>
              <a:rPr lang="en-US" altLang="zh-CN" sz="2400" b="1" dirty="0" err="1">
                <a:latin typeface="Times New Roman" pitchFamily="18" charset="0"/>
                <a:ea typeface="宋体" pitchFamily="2" charset="-122"/>
                <a:cs typeface="Times New Roman" pitchFamily="18" charset="0"/>
              </a:rPr>
              <a:t>fmin</a:t>
            </a:r>
            <a:r>
              <a:rPr lang="en-US" altLang="zh-CN" sz="2400" b="1" dirty="0">
                <a:latin typeface="Times New Roman" pitchFamily="18" charset="0"/>
                <a:ea typeface="宋体" pitchFamily="2" charset="-122"/>
                <a:cs typeface="Times New Roman" pitchFamily="18" charset="0"/>
              </a:rPr>
              <a:t> =</a:t>
            </a:r>
          </a:p>
          <a:p>
            <a:pPr marL="0" indent="0">
              <a:lnSpc>
                <a:spcPct val="80000"/>
              </a:lnSpc>
              <a:buNone/>
            </a:pPr>
            <a:r>
              <a:rPr lang="en-US" altLang="zh-CN" sz="2400" b="1" dirty="0">
                <a:latin typeface="Times New Roman" pitchFamily="18" charset="0"/>
                <a:ea typeface="宋体" pitchFamily="2" charset="-122"/>
                <a:cs typeface="Times New Roman" pitchFamily="18" charset="0"/>
              </a:rPr>
              <a:t>   -4.8999</a:t>
            </a:r>
          </a:p>
          <a:p>
            <a:pPr marL="0" indent="0">
              <a:lnSpc>
                <a:spcPct val="80000"/>
              </a:lnSpc>
              <a:buNone/>
            </a:pPr>
            <a:r>
              <a:rPr lang="en-US" altLang="zh-CN" sz="2400" b="1" dirty="0">
                <a:latin typeface="Times New Roman" pitchFamily="18" charset="0"/>
                <a:ea typeface="宋体" pitchFamily="2" charset="-122"/>
                <a:cs typeface="Times New Roman" pitchFamily="18" charset="0"/>
              </a:rPr>
              <a:t>&gt;&gt; </a:t>
            </a:r>
            <a:r>
              <a:rPr lang="en-US" altLang="zh-CN" sz="2400" b="1" dirty="0" err="1">
                <a:latin typeface="Times New Roman" pitchFamily="18" charset="0"/>
                <a:ea typeface="宋体" pitchFamily="2" charset="-122"/>
                <a:cs typeface="Times New Roman" pitchFamily="18" charset="0"/>
              </a:rPr>
              <a:t>fminbnd</a:t>
            </a:r>
            <a:r>
              <a:rPr lang="en-US" altLang="zh-CN" sz="2400" b="1" dirty="0">
                <a:latin typeface="Times New Roman" pitchFamily="18" charset="0"/>
                <a:ea typeface="宋体" pitchFamily="2" charset="-122"/>
                <a:cs typeface="Times New Roman" pitchFamily="18" charset="0"/>
              </a:rPr>
              <a:t>(f,1,10)        %</a:t>
            </a:r>
            <a:r>
              <a:rPr lang="zh-CN" altLang="en-US" sz="2400" b="1" dirty="0">
                <a:latin typeface="Times New Roman" pitchFamily="18" charset="0"/>
                <a:ea typeface="宋体" pitchFamily="2" charset="-122"/>
                <a:cs typeface="Times New Roman" pitchFamily="18" charset="0"/>
              </a:rPr>
              <a:t>求函数在</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10)</a:t>
            </a:r>
            <a:r>
              <a:rPr lang="zh-CN" altLang="en-US" sz="2400" b="1" dirty="0">
                <a:latin typeface="Times New Roman" pitchFamily="18" charset="0"/>
                <a:ea typeface="宋体" pitchFamily="2" charset="-122"/>
                <a:cs typeface="Times New Roman" pitchFamily="18" charset="0"/>
              </a:rPr>
              <a:t>内的最小值点</a:t>
            </a:r>
          </a:p>
          <a:p>
            <a:pPr marL="0" indent="0">
              <a:lnSpc>
                <a:spcPct val="80000"/>
              </a:lnSpc>
              <a:buNone/>
            </a:pPr>
            <a:r>
              <a:rPr lang="en-US" altLang="zh-CN" sz="2400" b="1" dirty="0" err="1">
                <a:latin typeface="Times New Roman" pitchFamily="18" charset="0"/>
                <a:ea typeface="宋体" pitchFamily="2" charset="-122"/>
                <a:cs typeface="Times New Roman" pitchFamily="18" charset="0"/>
              </a:rPr>
              <a:t>ans</a:t>
            </a:r>
            <a:r>
              <a:rPr lang="en-US" altLang="zh-CN" sz="2400" b="1" dirty="0">
                <a:latin typeface="Times New Roman" pitchFamily="18" charset="0"/>
                <a:ea typeface="宋体" pitchFamily="2" charset="-122"/>
                <a:cs typeface="Times New Roman" pitchFamily="18" charset="0"/>
              </a:rPr>
              <a:t> =</a:t>
            </a:r>
          </a:p>
          <a:p>
            <a:pPr marL="0" indent="0">
              <a:lnSpc>
                <a:spcPct val="80000"/>
              </a:lnSpc>
              <a:buNone/>
            </a:pPr>
            <a:r>
              <a:rPr lang="en-US" altLang="zh-CN" sz="2400" b="1" dirty="0">
                <a:latin typeface="Times New Roman" pitchFamily="18" charset="0"/>
                <a:ea typeface="宋体" pitchFamily="2" charset="-122"/>
                <a:cs typeface="Times New Roman" pitchFamily="18" charset="0"/>
              </a:rPr>
              <a:t>    1.0001</a:t>
            </a:r>
            <a:endParaRPr lang="zh-CN" altLang="en-US" sz="2400" b="1" dirty="0">
              <a:latin typeface="Times New Roman" pitchFamily="18" charset="0"/>
              <a:ea typeface="宋体" pitchFamily="2" charset="-122"/>
              <a:cs typeface="Times New Roman" pitchFamily="18" charset="0"/>
            </a:endParaRPr>
          </a:p>
        </p:txBody>
      </p:sp>
      <p:sp>
        <p:nvSpPr>
          <p:cNvPr id="146437"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436" name="Object 4"/>
          <p:cNvGraphicFramePr>
            <a:graphicFrameLocks noChangeAspect="1"/>
          </p:cNvGraphicFramePr>
          <p:nvPr/>
        </p:nvGraphicFramePr>
        <p:xfrm>
          <a:off x="3059113" y="981075"/>
          <a:ext cx="1728787" cy="661988"/>
        </p:xfrm>
        <a:graphic>
          <a:graphicData uri="http://schemas.openxmlformats.org/presentationml/2006/ole">
            <mc:AlternateContent xmlns:mc="http://schemas.openxmlformats.org/markup-compatibility/2006">
              <mc:Choice xmlns:v="urn:schemas-microsoft-com:vml" Requires="v">
                <p:oleObj spid="_x0000_s146448" r:id="rId3" imgW="1016000" imgH="393700" progId="Equation.DSMT4">
                  <p:embed/>
                </p:oleObj>
              </mc:Choice>
              <mc:Fallback>
                <p:oleObj r:id="rId3" imgW="10160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981075"/>
                        <a:ext cx="1728787"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395288" y="908050"/>
            <a:ext cx="8291512" cy="5218113"/>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8-14  </a:t>
            </a:r>
            <a:r>
              <a:rPr lang="zh-CN" altLang="en-US" sz="2800" b="1" dirty="0">
                <a:latin typeface="Times New Roman" pitchFamily="18" charset="0"/>
                <a:ea typeface="宋体" pitchFamily="2" charset="-122"/>
                <a:cs typeface="Times New Roman" pitchFamily="18" charset="0"/>
              </a:rPr>
              <a:t>设</a:t>
            </a:r>
          </a:p>
          <a:p>
            <a:pPr marL="0" indent="0">
              <a:lnSpc>
                <a:spcPct val="80000"/>
              </a:lnSpc>
              <a:buNone/>
            </a:pPr>
            <a:endParaRPr lang="zh-CN" altLang="en-US" sz="2800" b="1" dirty="0">
              <a:latin typeface="Times New Roman" pitchFamily="18" charset="0"/>
              <a:ea typeface="宋体" pitchFamily="2" charset="-122"/>
              <a:cs typeface="Times New Roman" pitchFamily="18" charset="0"/>
            </a:endParaRPr>
          </a:p>
          <a:p>
            <a:pPr>
              <a:lnSpc>
                <a:spcPct val="80000"/>
              </a:lnSpc>
              <a:buFontTx/>
              <a:buNone/>
            </a:pPr>
            <a:r>
              <a:rPr lang="zh-CN" altLang="en-US" sz="2800" b="1" dirty="0">
                <a:latin typeface="Times New Roman" pitchFamily="18" charset="0"/>
                <a:ea typeface="宋体" pitchFamily="2" charset="-122"/>
                <a:cs typeface="Times New Roman" pitchFamily="18" charset="0"/>
              </a:rPr>
              <a:t> 求函数</a:t>
            </a:r>
            <a:r>
              <a:rPr lang="en-US" altLang="zh-CN" sz="2800" b="1" dirty="0">
                <a:latin typeface="Times New Roman" pitchFamily="18" charset="0"/>
                <a:ea typeface="宋体" pitchFamily="2" charset="-122"/>
                <a:cs typeface="Times New Roman" pitchFamily="18" charset="0"/>
              </a:rPr>
              <a:t>f</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(0.5</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0.5</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0.5)</a:t>
            </a:r>
            <a:r>
              <a:rPr lang="zh-CN" altLang="en-US" sz="2800" b="1" dirty="0">
                <a:latin typeface="Times New Roman" pitchFamily="18" charset="0"/>
                <a:ea typeface="宋体" pitchFamily="2" charset="-122"/>
                <a:cs typeface="Times New Roman" pitchFamily="18" charset="0"/>
              </a:rPr>
              <a:t>附近的最小值。</a:t>
            </a:r>
          </a:p>
          <a:p>
            <a:pPr marL="0" indent="0">
              <a:lnSpc>
                <a:spcPct val="80000"/>
              </a:lnSpc>
              <a:buNone/>
            </a:pPr>
            <a:r>
              <a:rPr lang="zh-CN" altLang="en-US" sz="2400" b="1" dirty="0">
                <a:latin typeface="Times New Roman" pitchFamily="18" charset="0"/>
                <a:ea typeface="宋体" pitchFamily="2" charset="-122"/>
                <a:cs typeface="Times New Roman" pitchFamily="18" charset="0"/>
              </a:rPr>
              <a:t>建立函数文件</a:t>
            </a:r>
            <a:r>
              <a:rPr lang="en-US" altLang="zh-CN" sz="2400" b="1" dirty="0" err="1">
                <a:latin typeface="Times New Roman" pitchFamily="18" charset="0"/>
                <a:ea typeface="宋体" pitchFamily="2" charset="-122"/>
                <a:cs typeface="Times New Roman" pitchFamily="18" charset="0"/>
              </a:rPr>
              <a:t>fxyz.m</a:t>
            </a:r>
            <a:r>
              <a:rPr lang="zh-CN" altLang="en-US" sz="2400" b="1" dirty="0">
                <a:latin typeface="Times New Roman" pitchFamily="18" charset="0"/>
                <a:ea typeface="宋体" pitchFamily="2" charset="-122"/>
                <a:cs typeface="Times New Roman" pitchFamily="18" charset="0"/>
              </a:rPr>
              <a:t>。</a:t>
            </a:r>
          </a:p>
          <a:p>
            <a:pPr marL="0" indent="0">
              <a:lnSpc>
                <a:spcPct val="80000"/>
              </a:lnSpc>
              <a:buNone/>
            </a:pPr>
            <a:r>
              <a:rPr lang="en-US" altLang="zh-CN" sz="2400" b="1" dirty="0">
                <a:latin typeface="Times New Roman" pitchFamily="18" charset="0"/>
                <a:ea typeface="宋体" pitchFamily="2" charset="-122"/>
                <a:cs typeface="Times New Roman" pitchFamily="18" charset="0"/>
              </a:rPr>
              <a:t>function f=fxyz0(u)</a:t>
            </a:r>
          </a:p>
          <a:p>
            <a:pPr marL="0" indent="0">
              <a:lnSpc>
                <a:spcPct val="80000"/>
              </a:lnSpc>
              <a:buNone/>
            </a:pPr>
            <a:r>
              <a:rPr lang="en-US" altLang="zh-CN" sz="2400" b="1" dirty="0">
                <a:latin typeface="Times New Roman" pitchFamily="18" charset="0"/>
                <a:ea typeface="宋体" pitchFamily="2" charset="-122"/>
                <a:cs typeface="Times New Roman" pitchFamily="18" charset="0"/>
              </a:rPr>
              <a:t>x=u(1);y=u(2);z=u(3);</a:t>
            </a:r>
          </a:p>
          <a:p>
            <a:pPr marL="0" indent="0">
              <a:lnSpc>
                <a:spcPct val="80000"/>
              </a:lnSpc>
              <a:buNone/>
            </a:pPr>
            <a:r>
              <a:rPr lang="en-US" altLang="zh-CN" sz="2400" b="1" dirty="0">
                <a:latin typeface="Times New Roman" pitchFamily="18" charset="0"/>
                <a:ea typeface="宋体" pitchFamily="2" charset="-122"/>
                <a:cs typeface="Times New Roman" pitchFamily="18" charset="0"/>
              </a:rPr>
              <a:t>f=x+y.^2./x/4+z.^2./y+2./z;</a:t>
            </a:r>
          </a:p>
          <a:p>
            <a:pPr marL="0" indent="0">
              <a:lnSpc>
                <a:spcPct val="80000"/>
              </a:lnSpc>
              <a:buNone/>
            </a:pPr>
            <a:r>
              <a:rPr lang="zh-CN" altLang="en-US" sz="2400" b="1" dirty="0">
                <a:latin typeface="Times New Roman" pitchFamily="18" charset="0"/>
                <a:ea typeface="宋体" pitchFamily="2" charset="-122"/>
                <a:cs typeface="Times New Roman" pitchFamily="18" charset="0"/>
              </a:rPr>
              <a:t>在</a:t>
            </a:r>
            <a:r>
              <a:rPr lang="en-US" altLang="zh-CN" sz="2400" b="1" dirty="0">
                <a:latin typeface="Times New Roman" pitchFamily="18" charset="0"/>
                <a:ea typeface="宋体" pitchFamily="2" charset="-122"/>
                <a:cs typeface="Times New Roman" pitchFamily="18" charset="0"/>
              </a:rPr>
              <a:t>MALAB</a:t>
            </a:r>
            <a:r>
              <a:rPr lang="zh-CN" altLang="en-US" sz="2400" b="1" dirty="0">
                <a:latin typeface="Times New Roman" pitchFamily="18" charset="0"/>
                <a:ea typeface="宋体" pitchFamily="2" charset="-122"/>
                <a:cs typeface="Times New Roman" pitchFamily="18" charset="0"/>
              </a:rPr>
              <a:t>命令行窗口，输入如下命令：</a:t>
            </a:r>
          </a:p>
          <a:p>
            <a:pPr marL="0" indent="0">
              <a:lnSpc>
                <a:spcPct val="80000"/>
              </a:lnSpc>
              <a:buNone/>
            </a:pPr>
            <a:r>
              <a:rPr lang="en-US" altLang="zh-CN" sz="2400" b="1" dirty="0">
                <a:latin typeface="Times New Roman" pitchFamily="18" charset="0"/>
                <a:ea typeface="宋体" pitchFamily="2" charset="-122"/>
                <a:cs typeface="Times New Roman" pitchFamily="18" charset="0"/>
              </a:rPr>
              <a:t>&gt;&gt; [</a:t>
            </a:r>
            <a:r>
              <a:rPr lang="en-US" altLang="zh-CN" sz="2400" b="1" dirty="0" err="1">
                <a:latin typeface="Times New Roman" pitchFamily="18" charset="0"/>
                <a:ea typeface="宋体" pitchFamily="2" charset="-122"/>
                <a:cs typeface="Times New Roman" pitchFamily="18" charset="0"/>
              </a:rPr>
              <a:t>U,fmin</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fminsearch</a:t>
            </a:r>
            <a:r>
              <a:rPr lang="en-US" altLang="zh-CN" sz="2400" b="1" dirty="0">
                <a:latin typeface="Times New Roman" pitchFamily="18" charset="0"/>
                <a:ea typeface="宋体" pitchFamily="2" charset="-122"/>
                <a:cs typeface="Times New Roman" pitchFamily="18" charset="0"/>
              </a:rPr>
              <a:t>(@fxyz0,[0.5,0.5,0.5])   %</a:t>
            </a:r>
            <a:r>
              <a:rPr lang="zh-CN" altLang="en-US" sz="2400" b="1" dirty="0">
                <a:latin typeface="Times New Roman" pitchFamily="18" charset="0"/>
                <a:ea typeface="宋体" pitchFamily="2" charset="-122"/>
                <a:cs typeface="Times New Roman" pitchFamily="18" charset="0"/>
              </a:rPr>
              <a:t>求函数的最小值点和最小值</a:t>
            </a:r>
          </a:p>
          <a:p>
            <a:pPr marL="0" indent="0">
              <a:lnSpc>
                <a:spcPct val="80000"/>
              </a:lnSpc>
              <a:buNone/>
            </a:pPr>
            <a:r>
              <a:rPr lang="en-US" altLang="zh-CN" sz="2400" b="1" dirty="0">
                <a:latin typeface="Times New Roman" pitchFamily="18" charset="0"/>
                <a:ea typeface="宋体" pitchFamily="2" charset="-122"/>
                <a:cs typeface="Times New Roman" pitchFamily="18" charset="0"/>
              </a:rPr>
              <a:t>U =</a:t>
            </a:r>
          </a:p>
          <a:p>
            <a:pPr marL="0" indent="0">
              <a:lnSpc>
                <a:spcPct val="80000"/>
              </a:lnSpc>
              <a:buNone/>
            </a:pPr>
            <a:r>
              <a:rPr lang="en-US" altLang="zh-CN" sz="2400" b="1" dirty="0">
                <a:latin typeface="Times New Roman" pitchFamily="18" charset="0"/>
                <a:ea typeface="宋体" pitchFamily="2" charset="-122"/>
                <a:cs typeface="Times New Roman" pitchFamily="18" charset="0"/>
              </a:rPr>
              <a:t>    0.5000    1.0000    1.0000</a:t>
            </a:r>
          </a:p>
          <a:p>
            <a:pPr marL="0" indent="0">
              <a:lnSpc>
                <a:spcPct val="80000"/>
              </a:lnSpc>
              <a:buNone/>
            </a:pPr>
            <a:r>
              <a:rPr lang="en-US" altLang="zh-CN" sz="2400" b="1" dirty="0" err="1">
                <a:latin typeface="Times New Roman" pitchFamily="18" charset="0"/>
                <a:ea typeface="宋体" pitchFamily="2" charset="-122"/>
                <a:cs typeface="Times New Roman" pitchFamily="18" charset="0"/>
              </a:rPr>
              <a:t>fmin</a:t>
            </a:r>
            <a:r>
              <a:rPr lang="en-US" altLang="zh-CN" sz="2400" b="1" dirty="0">
                <a:latin typeface="Times New Roman" pitchFamily="18" charset="0"/>
                <a:ea typeface="宋体" pitchFamily="2" charset="-122"/>
                <a:cs typeface="Times New Roman" pitchFamily="18" charset="0"/>
              </a:rPr>
              <a:t> =</a:t>
            </a:r>
          </a:p>
          <a:p>
            <a:pPr marL="0" indent="0">
              <a:lnSpc>
                <a:spcPct val="80000"/>
              </a:lnSpc>
              <a:buNone/>
            </a:pPr>
            <a:r>
              <a:rPr lang="en-US" altLang="zh-CN" sz="2400" b="1" dirty="0">
                <a:latin typeface="Times New Roman" pitchFamily="18" charset="0"/>
                <a:ea typeface="宋体" pitchFamily="2" charset="-122"/>
                <a:cs typeface="Times New Roman" pitchFamily="18" charset="0"/>
              </a:rPr>
              <a:t>    4.0000</a:t>
            </a:r>
            <a:endParaRPr lang="zh-CN" altLang="en-US" sz="2400" b="1" dirty="0">
              <a:latin typeface="Times New Roman" pitchFamily="18" charset="0"/>
              <a:ea typeface="宋体" pitchFamily="2" charset="-122"/>
              <a:cs typeface="Times New Roman" pitchFamily="18" charset="0"/>
            </a:endParaRPr>
          </a:p>
        </p:txBody>
      </p:sp>
      <p:sp>
        <p:nvSpPr>
          <p:cNvPr id="147461" name="Rectangle 5"/>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7460" name="Object 4"/>
          <p:cNvGraphicFramePr>
            <a:graphicFrameLocks noChangeAspect="1"/>
          </p:cNvGraphicFramePr>
          <p:nvPr/>
        </p:nvGraphicFramePr>
        <p:xfrm>
          <a:off x="2195513" y="1125538"/>
          <a:ext cx="3168650" cy="608012"/>
        </p:xfrm>
        <a:graphic>
          <a:graphicData uri="http://schemas.openxmlformats.org/presentationml/2006/ole">
            <mc:AlternateContent xmlns:mc="http://schemas.openxmlformats.org/markup-compatibility/2006">
              <mc:Choice xmlns:v="urn:schemas-microsoft-com:vml" Requires="v">
                <p:oleObj spid="_x0000_s147472" r:id="rId3" imgW="1562100" imgH="279400" progId="Equation.DSMT4">
                  <p:embed/>
                </p:oleObj>
              </mc:Choice>
              <mc:Fallback>
                <p:oleObj r:id="rId3" imgW="15621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125538"/>
                        <a:ext cx="316865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6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95288" y="476250"/>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8.3.2  </a:t>
            </a:r>
            <a:r>
              <a:rPr lang="zh-CN" altLang="en-US" sz="2800" b="1" dirty="0">
                <a:latin typeface="Times New Roman" pitchFamily="18" charset="0"/>
                <a:ea typeface="宋体" pitchFamily="2" charset="-122"/>
                <a:cs typeface="Times New Roman" pitchFamily="18" charset="0"/>
              </a:rPr>
              <a:t>有约束最优化问题求解</a:t>
            </a:r>
          </a:p>
        </p:txBody>
      </p:sp>
      <p:sp>
        <p:nvSpPr>
          <p:cNvPr id="148483" name="Rectangle 3"/>
          <p:cNvSpPr>
            <a:spLocks noGrp="1" noChangeArrowheads="1"/>
          </p:cNvSpPr>
          <p:nvPr>
            <p:ph type="body" idx="1"/>
          </p:nvPr>
        </p:nvSpPr>
        <p:spPr/>
        <p:txBody>
          <a:bodyPr/>
          <a:lstStyle/>
          <a:p>
            <a:pPr marL="0" indent="0">
              <a:lnSpc>
                <a:spcPct val="90000"/>
              </a:lnSpc>
              <a:buNone/>
            </a:pPr>
            <a:r>
              <a:rPr lang="zh-CN" altLang="en-US" sz="2400" b="1" dirty="0">
                <a:latin typeface="Times New Roman" pitchFamily="18" charset="0"/>
                <a:ea typeface="宋体" pitchFamily="2" charset="-122"/>
                <a:cs typeface="Times New Roman" pitchFamily="18" charset="0"/>
              </a:rPr>
              <a:t>有约束最优化问题的一般描述为：</a:t>
            </a:r>
          </a:p>
          <a:p>
            <a:pPr marL="0" indent="0">
              <a:lnSpc>
                <a:spcPct val="90000"/>
              </a:lnSpc>
              <a:buNone/>
            </a:pPr>
            <a:endParaRPr lang="zh-CN" altLang="en-US" sz="2400" b="1" dirty="0">
              <a:latin typeface="Times New Roman" pitchFamily="18" charset="0"/>
              <a:ea typeface="宋体" pitchFamily="2" charset="-122"/>
              <a:cs typeface="Times New Roman" pitchFamily="18" charset="0"/>
            </a:endParaRPr>
          </a:p>
          <a:p>
            <a:pPr marL="0" indent="0">
              <a:lnSpc>
                <a:spcPct val="90000"/>
              </a:lnSpc>
              <a:buNone/>
            </a:pPr>
            <a:endParaRPr lang="zh-CN" altLang="en-US" sz="2400" b="1" dirty="0">
              <a:latin typeface="Times New Roman" pitchFamily="18" charset="0"/>
              <a:ea typeface="宋体" pitchFamily="2" charset="-122"/>
              <a:cs typeface="Times New Roman" pitchFamily="18" charset="0"/>
            </a:endParaRPr>
          </a:p>
          <a:p>
            <a:pPr marL="0" indent="0">
              <a:lnSpc>
                <a:spcPct val="90000"/>
              </a:lnSpc>
              <a:buNone/>
            </a:pPr>
            <a:r>
              <a:rPr lang="zh-CN" altLang="en-US" sz="2400" b="1" dirty="0">
                <a:latin typeface="Times New Roman" pitchFamily="18" charset="0"/>
                <a:ea typeface="宋体" pitchFamily="2" charset="-122"/>
                <a:cs typeface="Times New Roman" pitchFamily="18" charset="0"/>
              </a:rPr>
              <a:t>其中</a:t>
            </a:r>
            <a:r>
              <a:rPr lang="zh-CN" altLang="en-US" sz="2400" b="1" dirty="0" smtClean="0">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，该数学表示的含义亦即求取一组</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，使得目标函数</a:t>
            </a:r>
            <a:r>
              <a:rPr lang="en-US" altLang="zh-CN" sz="2400" b="1" dirty="0">
                <a:latin typeface="Times New Roman" pitchFamily="18" charset="0"/>
                <a:ea typeface="宋体" pitchFamily="2" charset="-122"/>
                <a:cs typeface="Times New Roman" pitchFamily="18" charset="0"/>
              </a:rPr>
              <a:t>f(x)</a:t>
            </a:r>
            <a:r>
              <a:rPr lang="zh-CN" altLang="en-US" sz="2400" b="1" dirty="0">
                <a:latin typeface="Times New Roman" pitchFamily="18" charset="0"/>
                <a:ea typeface="宋体" pitchFamily="2" charset="-122"/>
                <a:cs typeface="Times New Roman" pitchFamily="18" charset="0"/>
              </a:rPr>
              <a:t>为最小，且满足约束条件</a:t>
            </a:r>
            <a:r>
              <a:rPr lang="en-US" altLang="zh-CN" sz="2400" b="1" dirty="0">
                <a:latin typeface="Times New Roman" pitchFamily="18" charset="0"/>
                <a:ea typeface="宋体" pitchFamily="2" charset="-122"/>
                <a:cs typeface="Times New Roman" pitchFamily="18" charset="0"/>
              </a:rPr>
              <a:t>G(x)≤0</a:t>
            </a:r>
            <a:r>
              <a:rPr lang="zh-CN" altLang="en-US" sz="2400" b="1" dirty="0">
                <a:latin typeface="Times New Roman" pitchFamily="18" charset="0"/>
                <a:ea typeface="宋体" pitchFamily="2" charset="-122"/>
                <a:cs typeface="Times New Roman" pitchFamily="18" charset="0"/>
              </a:rPr>
              <a:t>。记号</a:t>
            </a:r>
            <a:r>
              <a:rPr lang="en-US" altLang="zh-CN" sz="2400" b="1" dirty="0" err="1">
                <a:latin typeface="Times New Roman" pitchFamily="18" charset="0"/>
                <a:ea typeface="宋体" pitchFamily="2" charset="-122"/>
                <a:cs typeface="Times New Roman" pitchFamily="18" charset="0"/>
              </a:rPr>
              <a:t>s.t.</a:t>
            </a:r>
            <a:r>
              <a:rPr lang="zh-CN" altLang="en-US" sz="2400" b="1" dirty="0">
                <a:latin typeface="Times New Roman" pitchFamily="18" charset="0"/>
                <a:ea typeface="宋体" pitchFamily="2" charset="-122"/>
                <a:cs typeface="Times New Roman" pitchFamily="18" charset="0"/>
              </a:rPr>
              <a:t>是英文</a:t>
            </a:r>
            <a:r>
              <a:rPr lang="en-US" altLang="zh-CN" sz="2400" b="1" dirty="0">
                <a:latin typeface="Times New Roman" pitchFamily="18" charset="0"/>
                <a:ea typeface="宋体" pitchFamily="2" charset="-122"/>
                <a:cs typeface="Times New Roman" pitchFamily="18" charset="0"/>
              </a:rPr>
              <a:t>subject to</a:t>
            </a:r>
            <a:r>
              <a:rPr lang="zh-CN" altLang="en-US" sz="2400" b="1" dirty="0">
                <a:latin typeface="Times New Roman" pitchFamily="18" charset="0"/>
                <a:ea typeface="宋体" pitchFamily="2" charset="-122"/>
                <a:cs typeface="Times New Roman" pitchFamily="18" charset="0"/>
              </a:rPr>
              <a:t>的缩写，表示</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要满足后面的约束条件。</a:t>
            </a:r>
          </a:p>
          <a:p>
            <a:pPr marL="0" indent="0">
              <a:lnSpc>
                <a:spcPct val="90000"/>
              </a:lnSpc>
              <a:buNone/>
            </a:pPr>
            <a:r>
              <a:rPr lang="zh-CN" altLang="en-US" sz="2400" b="1" dirty="0">
                <a:latin typeface="Times New Roman" pitchFamily="18" charset="0"/>
                <a:ea typeface="宋体" pitchFamily="2" charset="-122"/>
                <a:cs typeface="Times New Roman" pitchFamily="18" charset="0"/>
              </a:rPr>
              <a:t>约束条件可以进一步细化为</a:t>
            </a:r>
            <a:r>
              <a:rPr lang="en-US" altLang="zh-CN" sz="2400" b="1" dirty="0">
                <a:latin typeface="Times New Roman" pitchFamily="18" charset="0"/>
                <a:ea typeface="宋体" pitchFamily="2" charset="-122"/>
                <a:cs typeface="Times New Roman" pitchFamily="18" charset="0"/>
              </a:rPr>
              <a:t>:</a:t>
            </a:r>
          </a:p>
          <a:p>
            <a:pPr marL="457200" lvl="1" indent="0">
              <a:lnSpc>
                <a:spcPct val="90000"/>
              </a:lnSpc>
              <a:buNone/>
            </a:pPr>
            <a:r>
              <a:rPr lang="en-US" altLang="zh-CN" sz="2400" b="1" dirty="0">
                <a:latin typeface="Times New Roman" pitchFamily="18" charset="0"/>
                <a:ea typeface="宋体" pitchFamily="2" charset="-122"/>
                <a:cs typeface="Times New Roman" pitchFamily="18" charset="0"/>
              </a:rPr>
              <a:t>① </a:t>
            </a:r>
            <a:r>
              <a:rPr lang="zh-CN" altLang="en-US" sz="2400" b="1" dirty="0">
                <a:latin typeface="Times New Roman" pitchFamily="18" charset="0"/>
                <a:ea typeface="宋体" pitchFamily="2" charset="-122"/>
                <a:cs typeface="Times New Roman" pitchFamily="18" charset="0"/>
              </a:rPr>
              <a:t>线性不等式约束：</a:t>
            </a:r>
            <a:r>
              <a:rPr lang="en-US" altLang="zh-CN" sz="2400" b="1" dirty="0" err="1">
                <a:latin typeface="Times New Roman" pitchFamily="18" charset="0"/>
                <a:ea typeface="宋体" pitchFamily="2" charset="-122"/>
                <a:cs typeface="Times New Roman" pitchFamily="18" charset="0"/>
              </a:rPr>
              <a:t>Ax≤b</a:t>
            </a:r>
            <a:r>
              <a:rPr lang="zh-CN" altLang="en-US" sz="2400" b="1" dirty="0">
                <a:latin typeface="Times New Roman" pitchFamily="18" charset="0"/>
                <a:ea typeface="宋体" pitchFamily="2" charset="-122"/>
                <a:cs typeface="Times New Roman" pitchFamily="18" charset="0"/>
              </a:rPr>
              <a:t>。</a:t>
            </a:r>
          </a:p>
          <a:p>
            <a:pPr marL="457200" lvl="1" indent="0">
              <a:lnSpc>
                <a:spcPct val="90000"/>
              </a:lnSpc>
              <a:buNone/>
            </a:pPr>
            <a:r>
              <a:rPr lang="zh-CN" altLang="en-US" sz="2400" b="1" dirty="0">
                <a:latin typeface="Times New Roman" pitchFamily="18" charset="0"/>
                <a:ea typeface="宋体" pitchFamily="2" charset="-122"/>
                <a:cs typeface="Times New Roman" pitchFamily="18" charset="0"/>
              </a:rPr>
              <a:t>② 线性等式约束：</a:t>
            </a:r>
            <a:r>
              <a:rPr lang="en-US" altLang="zh-CN" sz="2400" b="1" dirty="0" err="1">
                <a:latin typeface="Times New Roman" pitchFamily="18" charset="0"/>
                <a:ea typeface="宋体" pitchFamily="2" charset="-122"/>
                <a:cs typeface="Times New Roman" pitchFamily="18" charset="0"/>
              </a:rPr>
              <a:t>Aeqx</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beq</a:t>
            </a:r>
            <a:r>
              <a:rPr lang="zh-CN" altLang="en-US" sz="2400" b="1" dirty="0">
                <a:latin typeface="Times New Roman" pitchFamily="18" charset="0"/>
                <a:ea typeface="宋体" pitchFamily="2" charset="-122"/>
                <a:cs typeface="Times New Roman" pitchFamily="18" charset="0"/>
              </a:rPr>
              <a:t>。</a:t>
            </a:r>
          </a:p>
          <a:p>
            <a:pPr marL="457200" lvl="1" indent="0">
              <a:lnSpc>
                <a:spcPct val="90000"/>
              </a:lnSpc>
              <a:buNone/>
            </a:pPr>
            <a:r>
              <a:rPr lang="zh-CN" altLang="en-US" sz="2400" b="1" dirty="0">
                <a:latin typeface="Times New Roman" pitchFamily="18" charset="0"/>
                <a:ea typeface="宋体" pitchFamily="2" charset="-122"/>
                <a:cs typeface="Times New Roman" pitchFamily="18" charset="0"/>
              </a:rPr>
              <a:t>③ 非线性不等式约束：</a:t>
            </a:r>
            <a:r>
              <a:rPr lang="en-US" altLang="zh-CN" sz="2400" b="1" dirty="0">
                <a:latin typeface="Times New Roman" pitchFamily="18" charset="0"/>
                <a:ea typeface="宋体" pitchFamily="2" charset="-122"/>
                <a:cs typeface="Times New Roman" pitchFamily="18" charset="0"/>
              </a:rPr>
              <a:t>C(x)≤0</a:t>
            </a:r>
            <a:r>
              <a:rPr lang="zh-CN" altLang="en-US" sz="2400" b="1" dirty="0">
                <a:latin typeface="Times New Roman" pitchFamily="18" charset="0"/>
                <a:ea typeface="宋体" pitchFamily="2" charset="-122"/>
                <a:cs typeface="Times New Roman" pitchFamily="18" charset="0"/>
              </a:rPr>
              <a:t>。</a:t>
            </a:r>
          </a:p>
          <a:p>
            <a:pPr marL="457200" lvl="1" indent="0">
              <a:lnSpc>
                <a:spcPct val="90000"/>
              </a:lnSpc>
              <a:buNone/>
            </a:pPr>
            <a:r>
              <a:rPr lang="zh-CN" altLang="en-US" sz="2400" b="1" dirty="0">
                <a:latin typeface="Times New Roman" pitchFamily="18" charset="0"/>
                <a:ea typeface="宋体" pitchFamily="2" charset="-122"/>
                <a:cs typeface="Times New Roman" pitchFamily="18" charset="0"/>
              </a:rPr>
              <a:t>④ 非线性等式约束：</a:t>
            </a:r>
            <a:r>
              <a:rPr lang="en-US" altLang="zh-CN" sz="2400" b="1" dirty="0" err="1">
                <a:latin typeface="Times New Roman" pitchFamily="18" charset="0"/>
                <a:ea typeface="宋体" pitchFamily="2" charset="-122"/>
                <a:cs typeface="Times New Roman" pitchFamily="18" charset="0"/>
              </a:rPr>
              <a:t>Ceq</a:t>
            </a:r>
            <a:r>
              <a:rPr lang="en-US" altLang="zh-CN" sz="2400" b="1" dirty="0">
                <a:latin typeface="Times New Roman" pitchFamily="18" charset="0"/>
                <a:ea typeface="宋体" pitchFamily="2" charset="-122"/>
                <a:cs typeface="Times New Roman" pitchFamily="18" charset="0"/>
              </a:rPr>
              <a:t>(x)=0</a:t>
            </a:r>
            <a:r>
              <a:rPr lang="zh-CN" altLang="en-US" sz="2400" b="1" dirty="0">
                <a:latin typeface="Times New Roman" pitchFamily="18" charset="0"/>
                <a:ea typeface="宋体" pitchFamily="2" charset="-122"/>
                <a:cs typeface="Times New Roman" pitchFamily="18" charset="0"/>
              </a:rPr>
              <a:t>。</a:t>
            </a:r>
          </a:p>
          <a:p>
            <a:pPr marL="457200" lvl="1" indent="0">
              <a:lnSpc>
                <a:spcPct val="90000"/>
              </a:lnSpc>
              <a:buNone/>
            </a:pPr>
            <a:r>
              <a:rPr lang="zh-CN" altLang="en-US" sz="2400" b="1" dirty="0">
                <a:latin typeface="Times New Roman" pitchFamily="18" charset="0"/>
                <a:ea typeface="宋体" pitchFamily="2" charset="-122"/>
                <a:cs typeface="Times New Roman" pitchFamily="18" charset="0"/>
              </a:rPr>
              <a:t>⑤ </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的下界和上界：</a:t>
            </a:r>
            <a:r>
              <a:rPr lang="en-US" altLang="zh-CN" sz="2400" b="1" dirty="0" err="1">
                <a:latin typeface="Times New Roman" pitchFamily="18" charset="0"/>
                <a:ea typeface="宋体" pitchFamily="2" charset="-122"/>
                <a:cs typeface="Times New Roman" pitchFamily="18" charset="0"/>
              </a:rPr>
              <a:t>Lbnd≤x≤Ubnd</a:t>
            </a:r>
            <a:r>
              <a:rPr lang="zh-CN" altLang="en-US" sz="2400" b="1" dirty="0">
                <a:latin typeface="Times New Roman" pitchFamily="18" charset="0"/>
                <a:ea typeface="宋体" pitchFamily="2" charset="-122"/>
                <a:cs typeface="Times New Roman" pitchFamily="18" charset="0"/>
              </a:rPr>
              <a:t>。</a:t>
            </a:r>
          </a:p>
        </p:txBody>
      </p:sp>
      <p:sp>
        <p:nvSpPr>
          <p:cNvPr id="148485"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84" name="Object 4"/>
          <p:cNvGraphicFramePr>
            <a:graphicFrameLocks noChangeAspect="1"/>
          </p:cNvGraphicFramePr>
          <p:nvPr/>
        </p:nvGraphicFramePr>
        <p:xfrm>
          <a:off x="3348038" y="1989138"/>
          <a:ext cx="2232025" cy="630237"/>
        </p:xfrm>
        <a:graphic>
          <a:graphicData uri="http://schemas.openxmlformats.org/presentationml/2006/ole">
            <mc:AlternateContent xmlns:mc="http://schemas.openxmlformats.org/markup-compatibility/2006">
              <mc:Choice xmlns:v="urn:schemas-microsoft-com:vml" Requires="v">
                <p:oleObj spid="_x0000_s148507" name="公式" r:id="rId3" imgW="1054100" imgH="292100" progId="Equation.3">
                  <p:embed/>
                </p:oleObj>
              </mc:Choice>
              <mc:Fallback>
                <p:oleObj name="公式" r:id="rId3" imgW="1054100" imgH="292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989138"/>
                        <a:ext cx="223202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86" name="Object 6"/>
          <p:cNvGraphicFramePr>
            <a:graphicFrameLocks noChangeAspect="1"/>
          </p:cNvGraphicFramePr>
          <p:nvPr>
            <p:extLst>
              <p:ext uri="{D42A27DB-BD31-4B8C-83A1-F6EECF244321}">
                <p14:modId xmlns:p14="http://schemas.microsoft.com/office/powerpoint/2010/main" val="2955818977"/>
              </p:ext>
            </p:extLst>
          </p:nvPr>
        </p:nvGraphicFramePr>
        <p:xfrm>
          <a:off x="1331640" y="2813372"/>
          <a:ext cx="1838325" cy="369888"/>
        </p:xfrm>
        <a:graphic>
          <a:graphicData uri="http://schemas.openxmlformats.org/presentationml/2006/ole">
            <mc:AlternateContent xmlns:mc="http://schemas.openxmlformats.org/markup-compatibility/2006">
              <mc:Choice xmlns:v="urn:schemas-microsoft-com:vml" Requires="v">
                <p:oleObj spid="_x0000_s148508" name="公式" r:id="rId5" imgW="1180588" imgH="241195" progId="Equation.3">
                  <p:embed/>
                </p:oleObj>
              </mc:Choice>
              <mc:Fallback>
                <p:oleObj name="公式" r:id="rId5" imgW="1180588"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813372"/>
                        <a:ext cx="1838325"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468313" y="981075"/>
            <a:ext cx="8218487" cy="5145088"/>
          </a:xfrm>
        </p:spPr>
        <p:txBody>
          <a:bodyPr/>
          <a:lstStyle/>
          <a:p>
            <a:pPr marL="0" indent="0">
              <a:lnSpc>
                <a:spcPct val="90000"/>
              </a:lnSpc>
              <a:buNone/>
            </a:pP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最优化工具箱提供了一个</a:t>
            </a:r>
            <a:r>
              <a:rPr lang="en-US" altLang="zh-CN" sz="2800" b="1" dirty="0" err="1">
                <a:latin typeface="Times New Roman" pitchFamily="18" charset="0"/>
                <a:ea typeface="宋体" pitchFamily="2" charset="-122"/>
                <a:cs typeface="Times New Roman" pitchFamily="18" charset="0"/>
              </a:rPr>
              <a:t>fmincon</a:t>
            </a:r>
            <a:r>
              <a:rPr lang="zh-CN" altLang="en-US" sz="2800" b="1" dirty="0">
                <a:latin typeface="Times New Roman" pitchFamily="18" charset="0"/>
                <a:ea typeface="宋体" pitchFamily="2" charset="-122"/>
                <a:cs typeface="Times New Roman" pitchFamily="18" charset="0"/>
              </a:rPr>
              <a:t>函数，专门用于求解各种约束下的最优化问题，其调用格式为：</a:t>
            </a:r>
          </a:p>
          <a:p>
            <a:pPr marL="0" indent="0">
              <a:lnSpc>
                <a:spcPct val="90000"/>
              </a:lnSpc>
              <a:buNone/>
            </a:pPr>
            <a:r>
              <a:rPr lang="en-US" altLang="zh-CN"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x,fval</a:t>
            </a:r>
            <a:r>
              <a:rPr lang="en-US" altLang="zh-CN"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fmincon</a:t>
            </a:r>
            <a:r>
              <a:rPr lang="en-US" altLang="zh-CN" sz="2800" b="1" dirty="0">
                <a:latin typeface="Times New Roman" pitchFamily="18" charset="0"/>
                <a:ea typeface="宋体" pitchFamily="2" charset="-122"/>
                <a:cs typeface="Times New Roman" pitchFamily="18" charset="0"/>
              </a:rPr>
              <a:t>(filename,x0,A,b,Aeq,beq,Lbnd,Ubnd,NonF,option)</a:t>
            </a:r>
          </a:p>
          <a:p>
            <a:pPr marL="0" indent="0">
              <a:lnSpc>
                <a:spcPct val="90000"/>
              </a:lnSpc>
              <a:buNone/>
            </a:pPr>
            <a:r>
              <a:rPr lang="zh-CN" altLang="en-US" sz="2800" b="1" dirty="0">
                <a:latin typeface="Times New Roman" pitchFamily="18" charset="0"/>
                <a:ea typeface="宋体" pitchFamily="2" charset="-122"/>
                <a:cs typeface="Times New Roman" pitchFamily="18" charset="0"/>
              </a:rPr>
              <a:t>其中，</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fval</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filename</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x0</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option</a:t>
            </a:r>
            <a:r>
              <a:rPr lang="zh-CN" altLang="en-US" sz="2800" b="1" dirty="0">
                <a:latin typeface="Times New Roman" pitchFamily="18" charset="0"/>
                <a:ea typeface="宋体" pitchFamily="2" charset="-122"/>
                <a:cs typeface="Times New Roman" pitchFamily="18" charset="0"/>
              </a:rPr>
              <a:t>的含义与求最小值函数相同。其余参数为约束条件，参数</a:t>
            </a:r>
            <a:r>
              <a:rPr lang="en-US" altLang="zh-CN" sz="2800" b="1" dirty="0" err="1">
                <a:latin typeface="Times New Roman" pitchFamily="18" charset="0"/>
                <a:ea typeface="宋体" pitchFamily="2" charset="-122"/>
                <a:cs typeface="Times New Roman" pitchFamily="18" charset="0"/>
              </a:rPr>
              <a:t>NonF</a:t>
            </a:r>
            <a:r>
              <a:rPr lang="zh-CN" altLang="en-US" sz="2800" b="1" dirty="0">
                <a:latin typeface="Times New Roman" pitchFamily="18" charset="0"/>
                <a:ea typeface="宋体" pitchFamily="2" charset="-122"/>
                <a:cs typeface="Times New Roman" pitchFamily="18" charset="0"/>
              </a:rPr>
              <a:t>为非线性约束函数的</a:t>
            </a:r>
            <a:r>
              <a:rPr lang="en-US" altLang="zh-CN" sz="2800" b="1" dirty="0">
                <a:latin typeface="Times New Roman" pitchFamily="18" charset="0"/>
                <a:ea typeface="宋体" pitchFamily="2" charset="-122"/>
                <a:cs typeface="Times New Roman" pitchFamily="18" charset="0"/>
              </a:rPr>
              <a:t>M</a:t>
            </a:r>
            <a:r>
              <a:rPr lang="zh-CN" altLang="en-US" sz="2800" b="1" dirty="0">
                <a:latin typeface="Times New Roman" pitchFamily="18" charset="0"/>
                <a:ea typeface="宋体" pitchFamily="2" charset="-122"/>
                <a:cs typeface="Times New Roman" pitchFamily="18" charset="0"/>
              </a:rPr>
              <a:t>文件名。如果某个约束不存在，则用空矩阵来表示。</a:t>
            </a:r>
          </a:p>
        </p:txBody>
      </p:sp>
      <p:sp>
        <p:nvSpPr>
          <p:cNvPr id="14950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62756" y="836712"/>
            <a:ext cx="8218487" cy="5145088"/>
          </a:xfrm>
        </p:spPr>
        <p:txBody>
          <a:bodyPr/>
          <a:lstStyle/>
          <a:p>
            <a:pPr>
              <a:lnSpc>
                <a:spcPct val="80000"/>
              </a:lnSpc>
              <a:buFontTx/>
              <a:buNone/>
            </a:pPr>
            <a:r>
              <a:rPr lang="zh-CN" altLang="en-US" sz="2400" b="1" dirty="0">
                <a:latin typeface="Times New Roman" pitchFamily="18" charset="0"/>
                <a:ea typeface="宋体" pitchFamily="2" charset="-122"/>
                <a:cs typeface="Times New Roman" pitchFamily="18" charset="0"/>
              </a:rPr>
              <a:t>例</a:t>
            </a:r>
            <a:r>
              <a:rPr lang="en-US" altLang="zh-CN" sz="2400" b="1" dirty="0">
                <a:latin typeface="Times New Roman" pitchFamily="18" charset="0"/>
                <a:ea typeface="宋体" pitchFamily="2" charset="-122"/>
                <a:cs typeface="Times New Roman" pitchFamily="18" charset="0"/>
              </a:rPr>
              <a:t>8-15  </a:t>
            </a:r>
            <a:r>
              <a:rPr lang="zh-CN" altLang="en-US" sz="2400" b="1" dirty="0">
                <a:latin typeface="Times New Roman" pitchFamily="18" charset="0"/>
                <a:ea typeface="宋体" pitchFamily="2" charset="-122"/>
                <a:cs typeface="Times New Roman" pitchFamily="18" charset="0"/>
              </a:rPr>
              <a:t>求解有约束最优化问题。</a:t>
            </a: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a:lnSpc>
                <a:spcPct val="80000"/>
              </a:lnSpc>
              <a:buFontTx/>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zh-CN" altLang="en-US" sz="1800" b="1" dirty="0">
                <a:latin typeface="Times New Roman" pitchFamily="18" charset="0"/>
                <a:ea typeface="宋体" pitchFamily="2" charset="-122"/>
                <a:cs typeface="Times New Roman" pitchFamily="18" charset="0"/>
              </a:rPr>
              <a:t>首先编写目标函数</a:t>
            </a:r>
            <a:r>
              <a:rPr lang="en-US" altLang="zh-CN" sz="1800" b="1" dirty="0">
                <a:latin typeface="Times New Roman" pitchFamily="18" charset="0"/>
                <a:ea typeface="宋体" pitchFamily="2" charset="-122"/>
                <a:cs typeface="Times New Roman" pitchFamily="18" charset="0"/>
              </a:rPr>
              <a:t>M</a:t>
            </a:r>
            <a:r>
              <a:rPr lang="zh-CN" altLang="en-US" sz="1800" b="1" dirty="0">
                <a:latin typeface="Times New Roman" pitchFamily="18" charset="0"/>
                <a:ea typeface="宋体" pitchFamily="2" charset="-122"/>
                <a:cs typeface="Times New Roman" pitchFamily="18" charset="0"/>
              </a:rPr>
              <a:t>文件</a:t>
            </a:r>
            <a:r>
              <a:rPr lang="en-US" altLang="zh-CN" sz="1800" b="1" dirty="0" err="1">
                <a:latin typeface="Times New Roman" pitchFamily="18" charset="0"/>
                <a:ea typeface="宋体" pitchFamily="2" charset="-122"/>
                <a:cs typeface="Times New Roman" pitchFamily="18" charset="0"/>
              </a:rPr>
              <a:t>fop.m</a:t>
            </a:r>
            <a:r>
              <a:rPr lang="zh-CN" altLang="en-US" sz="1800" b="1" dirty="0">
                <a:latin typeface="Times New Roman" pitchFamily="18" charset="0"/>
                <a:ea typeface="宋体" pitchFamily="2" charset="-122"/>
                <a:cs typeface="Times New Roman" pitchFamily="18" charset="0"/>
              </a:rPr>
              <a:t>。</a:t>
            </a:r>
          </a:p>
          <a:p>
            <a:pPr marL="0" indent="0">
              <a:lnSpc>
                <a:spcPct val="80000"/>
              </a:lnSpc>
              <a:buNone/>
            </a:pPr>
            <a:r>
              <a:rPr lang="en-US" altLang="zh-CN" sz="1800" b="1" dirty="0">
                <a:latin typeface="Times New Roman" pitchFamily="18" charset="0"/>
                <a:ea typeface="宋体" pitchFamily="2" charset="-122"/>
                <a:cs typeface="Times New Roman" pitchFamily="18" charset="0"/>
              </a:rPr>
              <a:t>function f=fop(x)</a:t>
            </a:r>
          </a:p>
          <a:p>
            <a:pPr marL="0" indent="0">
              <a:lnSpc>
                <a:spcPct val="80000"/>
              </a:lnSpc>
              <a:buNone/>
            </a:pPr>
            <a:r>
              <a:rPr lang="en-US" altLang="zh-CN" sz="1800" b="1" dirty="0">
                <a:latin typeface="Times New Roman" pitchFamily="18" charset="0"/>
                <a:ea typeface="宋体" pitchFamily="2" charset="-122"/>
                <a:cs typeface="Times New Roman" pitchFamily="18" charset="0"/>
              </a:rPr>
              <a:t>f=0.4*x(2)+x(1)^2+x(2)^2-x(1)*x(2)+1/30*x(1)^3;</a:t>
            </a:r>
          </a:p>
          <a:p>
            <a:pPr marL="0" indent="0">
              <a:lnSpc>
                <a:spcPct val="80000"/>
              </a:lnSpc>
              <a:buNone/>
            </a:pPr>
            <a:r>
              <a:rPr lang="zh-CN" altLang="en-US" sz="1800" b="1" dirty="0">
                <a:latin typeface="Times New Roman" pitchFamily="18" charset="0"/>
                <a:ea typeface="宋体" pitchFamily="2" charset="-122"/>
                <a:cs typeface="Times New Roman" pitchFamily="18" charset="0"/>
              </a:rPr>
              <a:t>再设定约束条件，并调用</a:t>
            </a:r>
            <a:r>
              <a:rPr lang="en-US" altLang="zh-CN" sz="1800" b="1" dirty="0" err="1">
                <a:latin typeface="Times New Roman" pitchFamily="18" charset="0"/>
                <a:ea typeface="宋体" pitchFamily="2" charset="-122"/>
                <a:cs typeface="Times New Roman" pitchFamily="18" charset="0"/>
              </a:rPr>
              <a:t>fmincon</a:t>
            </a:r>
            <a:r>
              <a:rPr lang="zh-CN" altLang="en-US" sz="1800" b="1" dirty="0">
                <a:latin typeface="Times New Roman" pitchFamily="18" charset="0"/>
                <a:ea typeface="宋体" pitchFamily="2" charset="-122"/>
                <a:cs typeface="Times New Roman" pitchFamily="18" charset="0"/>
              </a:rPr>
              <a:t>函数求解此约束最优化问题，程序如下：</a:t>
            </a:r>
          </a:p>
          <a:p>
            <a:pPr marL="0" indent="0">
              <a:lnSpc>
                <a:spcPct val="80000"/>
              </a:lnSpc>
              <a:buNone/>
            </a:pPr>
            <a:r>
              <a:rPr lang="en-US" altLang="zh-CN" sz="1800" b="1" dirty="0">
                <a:latin typeface="Times New Roman" pitchFamily="18" charset="0"/>
                <a:ea typeface="宋体" pitchFamily="2" charset="-122"/>
                <a:cs typeface="Times New Roman" pitchFamily="18" charset="0"/>
              </a:rPr>
              <a:t>x0=[0.5;0.5];</a:t>
            </a:r>
          </a:p>
          <a:p>
            <a:pPr marL="0" indent="0">
              <a:lnSpc>
                <a:spcPct val="80000"/>
              </a:lnSpc>
              <a:buNone/>
            </a:pPr>
            <a:r>
              <a:rPr lang="en-US" altLang="zh-CN" sz="1800" b="1" dirty="0">
                <a:latin typeface="Times New Roman" pitchFamily="18" charset="0"/>
                <a:ea typeface="宋体" pitchFamily="2" charset="-122"/>
                <a:cs typeface="Times New Roman" pitchFamily="18" charset="0"/>
              </a:rPr>
              <a:t>A=[-1,-0.5;-0.5,-1];</a:t>
            </a:r>
          </a:p>
          <a:p>
            <a:pPr marL="0" indent="0">
              <a:lnSpc>
                <a:spcPct val="80000"/>
              </a:lnSpc>
              <a:buNone/>
            </a:pPr>
            <a:r>
              <a:rPr lang="en-US" altLang="zh-CN" sz="1800" b="1" dirty="0">
                <a:latin typeface="Times New Roman" pitchFamily="18" charset="0"/>
                <a:ea typeface="宋体" pitchFamily="2" charset="-122"/>
                <a:cs typeface="Times New Roman" pitchFamily="18" charset="0"/>
              </a:rPr>
              <a:t>b=[-0.4;-0.5];</a:t>
            </a:r>
          </a:p>
          <a:p>
            <a:pPr marL="0" indent="0">
              <a:lnSpc>
                <a:spcPct val="80000"/>
              </a:lnSpc>
              <a:buNone/>
            </a:pPr>
            <a:r>
              <a:rPr lang="en-US" altLang="zh-CN" sz="1800" b="1" dirty="0" err="1">
                <a:latin typeface="Times New Roman" pitchFamily="18" charset="0"/>
                <a:ea typeface="宋体" pitchFamily="2" charset="-122"/>
                <a:cs typeface="Times New Roman" pitchFamily="18" charset="0"/>
              </a:rPr>
              <a:t>lb</a:t>
            </a:r>
            <a:r>
              <a:rPr lang="en-US" altLang="zh-CN" sz="1800" b="1" dirty="0">
                <a:latin typeface="Times New Roman" pitchFamily="18" charset="0"/>
                <a:ea typeface="宋体" pitchFamily="2" charset="-122"/>
                <a:cs typeface="Times New Roman" pitchFamily="18" charset="0"/>
              </a:rPr>
              <a:t>=[0;0];</a:t>
            </a:r>
          </a:p>
          <a:p>
            <a:pPr marL="0" indent="0">
              <a:lnSpc>
                <a:spcPct val="80000"/>
              </a:lnSpc>
              <a:buNone/>
            </a:pPr>
            <a:r>
              <a:rPr lang="en-US" altLang="zh-CN" sz="1800" b="1" dirty="0">
                <a:latin typeface="Times New Roman" pitchFamily="18" charset="0"/>
                <a:ea typeface="宋体" pitchFamily="2" charset="-122"/>
                <a:cs typeface="Times New Roman" pitchFamily="18" charset="0"/>
              </a:rPr>
              <a:t>option=</a:t>
            </a:r>
            <a:r>
              <a:rPr lang="en-US" altLang="zh-CN" sz="1800" b="1" dirty="0" err="1">
                <a:latin typeface="Times New Roman" pitchFamily="18" charset="0"/>
                <a:ea typeface="宋体" pitchFamily="2" charset="-122"/>
                <a:cs typeface="Times New Roman" pitchFamily="18" charset="0"/>
              </a:rPr>
              <a:t>optimset</a:t>
            </a:r>
            <a:r>
              <a:rPr lang="en-US" altLang="zh-CN" sz="1800" b="1" dirty="0">
                <a:latin typeface="Times New Roman" pitchFamily="18" charset="0"/>
                <a:ea typeface="宋体" pitchFamily="2" charset="-122"/>
                <a:cs typeface="Times New Roman" pitchFamily="18" charset="0"/>
              </a:rPr>
              <a:t>; </a:t>
            </a:r>
            <a:r>
              <a:rPr lang="en-US" altLang="zh-CN" sz="1800" b="1" dirty="0" err="1">
                <a:latin typeface="Times New Roman" pitchFamily="18" charset="0"/>
                <a:ea typeface="宋体" pitchFamily="2" charset="-122"/>
                <a:cs typeface="Times New Roman" pitchFamily="18" charset="0"/>
              </a:rPr>
              <a:t>option.LargeScale</a:t>
            </a:r>
            <a:r>
              <a:rPr lang="en-US" altLang="zh-CN" sz="1800" b="1" dirty="0">
                <a:latin typeface="Times New Roman" pitchFamily="18" charset="0"/>
                <a:ea typeface="宋体" pitchFamily="2" charset="-122"/>
                <a:cs typeface="Times New Roman" pitchFamily="18" charset="0"/>
              </a:rPr>
              <a:t>='off'; </a:t>
            </a:r>
            <a:r>
              <a:rPr lang="en-US" altLang="zh-CN" sz="1800" b="1" dirty="0" err="1">
                <a:latin typeface="Times New Roman" pitchFamily="18" charset="0"/>
                <a:ea typeface="宋体" pitchFamily="2" charset="-122"/>
                <a:cs typeface="Times New Roman" pitchFamily="18" charset="0"/>
              </a:rPr>
              <a:t>option.Display</a:t>
            </a:r>
            <a:r>
              <a:rPr lang="en-US" altLang="zh-CN" sz="1800" b="1" dirty="0">
                <a:latin typeface="Times New Roman" pitchFamily="18" charset="0"/>
                <a:ea typeface="宋体" pitchFamily="2" charset="-122"/>
                <a:cs typeface="Times New Roman" pitchFamily="18" charset="0"/>
              </a:rPr>
              <a:t> ='off';</a:t>
            </a:r>
          </a:p>
          <a:p>
            <a:pPr marL="0" indent="0">
              <a:lnSpc>
                <a:spcPct val="80000"/>
              </a:lnSpc>
              <a:buNone/>
            </a:pPr>
            <a:r>
              <a:rPr lang="en-US" altLang="zh-CN" sz="1800" b="1" dirty="0">
                <a:latin typeface="Times New Roman" pitchFamily="18" charset="0"/>
                <a:ea typeface="宋体" pitchFamily="2" charset="-122"/>
                <a:cs typeface="Times New Roman" pitchFamily="18" charset="0"/>
              </a:rPr>
              <a:t>[</a:t>
            </a:r>
            <a:r>
              <a:rPr lang="en-US" altLang="zh-CN" sz="1800" b="1" dirty="0" err="1">
                <a:latin typeface="Times New Roman" pitchFamily="18" charset="0"/>
                <a:ea typeface="宋体" pitchFamily="2" charset="-122"/>
                <a:cs typeface="Times New Roman" pitchFamily="18" charset="0"/>
              </a:rPr>
              <a:t>x,f</a:t>
            </a:r>
            <a:r>
              <a:rPr lang="en-US" altLang="zh-CN" sz="1800" b="1" dirty="0">
                <a:latin typeface="Times New Roman" pitchFamily="18" charset="0"/>
                <a:ea typeface="宋体" pitchFamily="2" charset="-122"/>
                <a:cs typeface="Times New Roman" pitchFamily="18" charset="0"/>
              </a:rPr>
              <a:t>]=</a:t>
            </a:r>
            <a:r>
              <a:rPr lang="en-US" altLang="zh-CN" sz="1800" b="1" dirty="0" err="1">
                <a:latin typeface="Times New Roman" pitchFamily="18" charset="0"/>
                <a:ea typeface="宋体" pitchFamily="2" charset="-122"/>
                <a:cs typeface="Times New Roman" pitchFamily="18" charset="0"/>
              </a:rPr>
              <a:t>fmincon</a:t>
            </a:r>
            <a:r>
              <a:rPr lang="en-US" altLang="zh-CN" sz="1800" b="1" dirty="0">
                <a:latin typeface="Times New Roman" pitchFamily="18" charset="0"/>
                <a:ea typeface="宋体" pitchFamily="2" charset="-122"/>
                <a:cs typeface="Times New Roman" pitchFamily="18" charset="0"/>
              </a:rPr>
              <a:t>('fop ',x0,A,b,[],[],</a:t>
            </a:r>
            <a:r>
              <a:rPr lang="en-US" altLang="zh-CN" sz="1800" b="1" dirty="0" err="1">
                <a:latin typeface="Times New Roman" pitchFamily="18" charset="0"/>
                <a:ea typeface="宋体" pitchFamily="2" charset="-122"/>
                <a:cs typeface="Times New Roman" pitchFamily="18" charset="0"/>
              </a:rPr>
              <a:t>lb</a:t>
            </a:r>
            <a:r>
              <a:rPr lang="en-US" altLang="zh-CN" sz="1800" b="1" dirty="0">
                <a:latin typeface="Times New Roman" pitchFamily="18" charset="0"/>
                <a:ea typeface="宋体" pitchFamily="2" charset="-122"/>
                <a:cs typeface="Times New Roman" pitchFamily="18" charset="0"/>
              </a:rPr>
              <a:t>,[],[],option)</a:t>
            </a:r>
          </a:p>
          <a:p>
            <a:pPr marL="0" indent="0">
              <a:lnSpc>
                <a:spcPct val="80000"/>
              </a:lnSpc>
              <a:buNone/>
            </a:pPr>
            <a:r>
              <a:rPr lang="zh-CN" altLang="en-US" sz="1800" b="1" dirty="0">
                <a:latin typeface="Times New Roman" pitchFamily="18" charset="0"/>
                <a:ea typeface="宋体" pitchFamily="2" charset="-122"/>
                <a:cs typeface="Times New Roman" pitchFamily="18" charset="0"/>
              </a:rPr>
              <a:t>程序运行结果为：</a:t>
            </a:r>
          </a:p>
          <a:p>
            <a:pPr marL="0" indent="0">
              <a:lnSpc>
                <a:spcPct val="80000"/>
              </a:lnSpc>
              <a:buNone/>
            </a:pPr>
            <a:r>
              <a:rPr lang="en-US" altLang="zh-CN" sz="1800" b="1" dirty="0">
                <a:latin typeface="Times New Roman" pitchFamily="18" charset="0"/>
                <a:ea typeface="宋体" pitchFamily="2" charset="-122"/>
                <a:cs typeface="Times New Roman" pitchFamily="18" charset="0"/>
              </a:rPr>
              <a:t>x =</a:t>
            </a:r>
          </a:p>
          <a:p>
            <a:pPr marL="0" indent="0">
              <a:lnSpc>
                <a:spcPct val="80000"/>
              </a:lnSpc>
              <a:buNone/>
            </a:pPr>
            <a:r>
              <a:rPr lang="en-US" altLang="zh-CN" sz="1800" b="1" dirty="0">
                <a:latin typeface="Times New Roman" pitchFamily="18" charset="0"/>
                <a:ea typeface="宋体" pitchFamily="2" charset="-122"/>
                <a:cs typeface="Times New Roman" pitchFamily="18" charset="0"/>
              </a:rPr>
              <a:t>    0.3396</a:t>
            </a:r>
          </a:p>
          <a:p>
            <a:pPr marL="0" indent="0">
              <a:lnSpc>
                <a:spcPct val="80000"/>
              </a:lnSpc>
              <a:buNone/>
            </a:pPr>
            <a:r>
              <a:rPr lang="en-US" altLang="zh-CN" sz="1800" b="1" dirty="0">
                <a:latin typeface="Times New Roman" pitchFamily="18" charset="0"/>
                <a:ea typeface="宋体" pitchFamily="2" charset="-122"/>
                <a:cs typeface="Times New Roman" pitchFamily="18" charset="0"/>
              </a:rPr>
              <a:t>    0.3302</a:t>
            </a:r>
          </a:p>
          <a:p>
            <a:pPr marL="0" indent="0">
              <a:lnSpc>
                <a:spcPct val="80000"/>
              </a:lnSpc>
              <a:buNone/>
            </a:pPr>
            <a:r>
              <a:rPr lang="en-US" altLang="zh-CN" sz="1800" b="1" dirty="0">
                <a:latin typeface="Times New Roman" pitchFamily="18" charset="0"/>
                <a:ea typeface="宋体" pitchFamily="2" charset="-122"/>
                <a:cs typeface="Times New Roman" pitchFamily="18" charset="0"/>
              </a:rPr>
              <a:t>f =</a:t>
            </a:r>
          </a:p>
          <a:p>
            <a:pPr marL="0" indent="0">
              <a:lnSpc>
                <a:spcPct val="80000"/>
              </a:lnSpc>
              <a:buNone/>
            </a:pPr>
            <a:r>
              <a:rPr lang="en-US" altLang="zh-CN" sz="1800" b="1" dirty="0">
                <a:latin typeface="Times New Roman" pitchFamily="18" charset="0"/>
                <a:ea typeface="宋体" pitchFamily="2" charset="-122"/>
                <a:cs typeface="Times New Roman" pitchFamily="18" charset="0"/>
              </a:rPr>
              <a:t>    0.2456</a:t>
            </a:r>
            <a:endParaRPr lang="zh-CN" altLang="en-US" sz="1800" b="1" dirty="0">
              <a:latin typeface="Times New Roman" pitchFamily="18" charset="0"/>
              <a:ea typeface="宋体" pitchFamily="2" charset="-122"/>
              <a:cs typeface="Times New Roman" pitchFamily="18" charset="0"/>
            </a:endParaRPr>
          </a:p>
        </p:txBody>
      </p:sp>
      <p:sp>
        <p:nvSpPr>
          <p:cNvPr id="150533" name="Rectangle 5"/>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0532" name="Object 4"/>
          <p:cNvGraphicFramePr>
            <a:graphicFrameLocks noChangeAspect="1"/>
          </p:cNvGraphicFramePr>
          <p:nvPr>
            <p:extLst>
              <p:ext uri="{D42A27DB-BD31-4B8C-83A1-F6EECF244321}">
                <p14:modId xmlns:p14="http://schemas.microsoft.com/office/powerpoint/2010/main" val="1014664724"/>
              </p:ext>
            </p:extLst>
          </p:nvPr>
        </p:nvGraphicFramePr>
        <p:xfrm>
          <a:off x="2123728" y="1124744"/>
          <a:ext cx="5761037" cy="1050925"/>
        </p:xfrm>
        <a:graphic>
          <a:graphicData uri="http://schemas.openxmlformats.org/presentationml/2006/ole">
            <mc:AlternateContent xmlns:mc="http://schemas.openxmlformats.org/markup-compatibility/2006">
              <mc:Choice xmlns:v="urn:schemas-microsoft-com:vml" Requires="v">
                <p:oleObj spid="_x0000_s150544" name="公式" r:id="rId3" imgW="3759200" imgH="685800" progId="Equation.3">
                  <p:embed/>
                </p:oleObj>
              </mc:Choice>
              <mc:Fallback>
                <p:oleObj name="公式" r:id="rId3" imgW="37592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124744"/>
                        <a:ext cx="5761037"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3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68313" y="476250"/>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8.3.3  </a:t>
            </a:r>
            <a:r>
              <a:rPr lang="zh-CN" altLang="en-US" sz="2800" b="1" dirty="0">
                <a:latin typeface="Times New Roman" pitchFamily="18" charset="0"/>
                <a:ea typeface="宋体" pitchFamily="2" charset="-122"/>
                <a:cs typeface="Times New Roman" pitchFamily="18" charset="0"/>
              </a:rPr>
              <a:t>线性规划问题求解</a:t>
            </a:r>
          </a:p>
        </p:txBody>
      </p:sp>
      <p:sp>
        <p:nvSpPr>
          <p:cNvPr id="151555" name="Rectangle 3"/>
          <p:cNvSpPr>
            <a:spLocks noGrp="1" noChangeArrowheads="1"/>
          </p:cNvSpPr>
          <p:nvPr>
            <p:ph type="body" idx="1"/>
          </p:nvPr>
        </p:nvSpPr>
        <p:spPr/>
        <p:txBody>
          <a:bodyPr/>
          <a:lstStyle/>
          <a:p>
            <a:pPr marL="0" indent="0">
              <a:lnSpc>
                <a:spcPct val="90000"/>
              </a:lnSpc>
              <a:buNone/>
            </a:pPr>
            <a:r>
              <a:rPr lang="zh-CN" altLang="en-US" sz="2400" b="1" dirty="0">
                <a:latin typeface="Times New Roman" pitchFamily="18" charset="0"/>
                <a:ea typeface="宋体" pitchFamily="2" charset="-122"/>
                <a:cs typeface="Times New Roman" pitchFamily="18" charset="0"/>
              </a:rPr>
              <a:t>线性规划是研究线性约束条件下线性目标函数的极值问题的数学理论和方法。线性规划问题的标准形式为：</a:t>
            </a:r>
          </a:p>
          <a:p>
            <a:pPr marL="0" indent="0">
              <a:lnSpc>
                <a:spcPct val="90000"/>
              </a:lnSpc>
              <a:buNone/>
            </a:pPr>
            <a:endParaRPr lang="zh-CN" altLang="en-US" sz="2400" b="1" dirty="0">
              <a:latin typeface="Times New Roman" pitchFamily="18" charset="0"/>
              <a:ea typeface="宋体" pitchFamily="2" charset="-122"/>
              <a:cs typeface="Times New Roman" pitchFamily="18" charset="0"/>
            </a:endParaRPr>
          </a:p>
          <a:p>
            <a:pPr marL="0" indent="0">
              <a:lnSpc>
                <a:spcPct val="90000"/>
              </a:lnSpc>
              <a:buNone/>
            </a:pPr>
            <a:endParaRPr lang="zh-CN" altLang="en-US" sz="2400" b="1" dirty="0">
              <a:latin typeface="Times New Roman" pitchFamily="18" charset="0"/>
              <a:ea typeface="宋体" pitchFamily="2" charset="-122"/>
              <a:cs typeface="Times New Roman" pitchFamily="18" charset="0"/>
            </a:endParaRPr>
          </a:p>
          <a:p>
            <a:pPr marL="0" indent="0">
              <a:lnSpc>
                <a:spcPct val="90000"/>
              </a:lnSpc>
              <a:buNone/>
            </a:pPr>
            <a:endParaRPr lang="zh-CN" altLang="en-US" sz="2400" b="1" dirty="0">
              <a:latin typeface="Times New Roman" pitchFamily="18" charset="0"/>
              <a:ea typeface="宋体" pitchFamily="2" charset="-122"/>
              <a:cs typeface="Times New Roman" pitchFamily="18" charset="0"/>
            </a:endParaRPr>
          </a:p>
          <a:p>
            <a:pPr marL="0" indent="0">
              <a:lnSpc>
                <a:spcPct val="90000"/>
              </a:lnSpc>
              <a:buNone/>
            </a:pPr>
            <a:r>
              <a:rPr lang="zh-CN" altLang="en-US" sz="2400" b="1" dirty="0">
                <a:latin typeface="Times New Roman" pitchFamily="18" charset="0"/>
                <a:ea typeface="宋体" pitchFamily="2" charset="-122"/>
                <a:cs typeface="Times New Roman" pitchFamily="18" charset="0"/>
              </a:rPr>
              <a:t>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中求解线性规划问题使用函数</a:t>
            </a:r>
            <a:r>
              <a:rPr lang="en-US" altLang="zh-CN" sz="2400" b="1" dirty="0" err="1">
                <a:latin typeface="Times New Roman" pitchFamily="18" charset="0"/>
                <a:ea typeface="宋体" pitchFamily="2" charset="-122"/>
                <a:cs typeface="Times New Roman" pitchFamily="18" charset="0"/>
              </a:rPr>
              <a:t>linprog</a:t>
            </a:r>
            <a:r>
              <a:rPr lang="zh-CN" altLang="en-US" sz="2400" b="1" dirty="0">
                <a:latin typeface="Times New Roman" pitchFamily="18" charset="0"/>
                <a:ea typeface="宋体" pitchFamily="2" charset="-122"/>
                <a:cs typeface="Times New Roman" pitchFamily="18" charset="0"/>
              </a:rPr>
              <a:t>，其调用格式为</a:t>
            </a:r>
          </a:p>
          <a:p>
            <a:pPr marL="0" indent="0">
              <a:lnSpc>
                <a:spcPct val="90000"/>
              </a:lnSpc>
              <a:buNone/>
            </a:pP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x,fval</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linprog</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f,A,b,Aeq,beq,Lbnd,Ubnd</a:t>
            </a:r>
            <a:r>
              <a:rPr lang="en-US" altLang="zh-CN" sz="2400" b="1" dirty="0">
                <a:latin typeface="Times New Roman" pitchFamily="18" charset="0"/>
                <a:ea typeface="宋体" pitchFamily="2" charset="-122"/>
                <a:cs typeface="Times New Roman" pitchFamily="18" charset="0"/>
              </a:rPr>
              <a:t>)</a:t>
            </a:r>
            <a:endParaRPr lang="es-ES" altLang="zh-CN" sz="2400" b="1" dirty="0">
              <a:latin typeface="Times New Roman" pitchFamily="18" charset="0"/>
              <a:ea typeface="宋体" pitchFamily="2" charset="-122"/>
              <a:cs typeface="Times New Roman" pitchFamily="18" charset="0"/>
            </a:endParaRPr>
          </a:p>
          <a:p>
            <a:pPr marL="0" indent="0">
              <a:lnSpc>
                <a:spcPct val="90000"/>
              </a:lnSpc>
              <a:buNone/>
            </a:pPr>
            <a:r>
              <a:rPr lang="zh-CN" altLang="es-ES" sz="2400" b="1" dirty="0">
                <a:latin typeface="Times New Roman" pitchFamily="18" charset="0"/>
                <a:ea typeface="宋体" pitchFamily="2" charset="-122"/>
                <a:cs typeface="Times New Roman" pitchFamily="18" charset="0"/>
              </a:rPr>
              <a:t>其中，</a:t>
            </a:r>
            <a:r>
              <a:rPr lang="es-ES" altLang="zh-CN" sz="2400" b="1" dirty="0">
                <a:latin typeface="Times New Roman" pitchFamily="18" charset="0"/>
                <a:ea typeface="宋体" pitchFamily="2" charset="-122"/>
                <a:cs typeface="Times New Roman" pitchFamily="18" charset="0"/>
              </a:rPr>
              <a:t>x</a:t>
            </a:r>
            <a:r>
              <a:rPr lang="zh-CN" altLang="es-ES" sz="2400" b="1" dirty="0">
                <a:latin typeface="Times New Roman" pitchFamily="18" charset="0"/>
                <a:ea typeface="宋体" pitchFamily="2" charset="-122"/>
                <a:cs typeface="Times New Roman" pitchFamily="18" charset="0"/>
              </a:rPr>
              <a:t>是最优解，</a:t>
            </a:r>
            <a:r>
              <a:rPr lang="es-ES" altLang="zh-CN" sz="2400" b="1" dirty="0">
                <a:latin typeface="Times New Roman" pitchFamily="18" charset="0"/>
                <a:ea typeface="宋体" pitchFamily="2" charset="-122"/>
                <a:cs typeface="Times New Roman" pitchFamily="18" charset="0"/>
              </a:rPr>
              <a:t>fval</a:t>
            </a:r>
            <a:r>
              <a:rPr lang="zh-CN" altLang="es-ES" sz="2400" b="1" dirty="0">
                <a:latin typeface="Times New Roman" pitchFamily="18" charset="0"/>
                <a:ea typeface="宋体" pitchFamily="2" charset="-122"/>
                <a:cs typeface="Times New Roman" pitchFamily="18" charset="0"/>
              </a:rPr>
              <a:t>是目标函数的最优值。函数中的各项参数是</a:t>
            </a:r>
            <a:r>
              <a:rPr lang="zh-CN" altLang="en-US" sz="2400" b="1" dirty="0">
                <a:latin typeface="Times New Roman" pitchFamily="18" charset="0"/>
                <a:ea typeface="宋体" pitchFamily="2" charset="-122"/>
                <a:cs typeface="Times New Roman" pitchFamily="18" charset="0"/>
              </a:rPr>
              <a:t>线性规划问题</a:t>
            </a:r>
            <a:r>
              <a:rPr lang="zh-CN" altLang="es-ES" sz="2400" b="1" dirty="0">
                <a:latin typeface="Times New Roman" pitchFamily="18" charset="0"/>
                <a:ea typeface="宋体" pitchFamily="2" charset="-122"/>
                <a:cs typeface="Times New Roman" pitchFamily="18" charset="0"/>
              </a:rPr>
              <a:t>标准形式中的对应项，</a:t>
            </a:r>
            <a:r>
              <a:rPr lang="en-US" altLang="zh-CN" sz="2400" b="1" dirty="0">
                <a:latin typeface="Times New Roman" pitchFamily="18" charset="0"/>
                <a:ea typeface="宋体" pitchFamily="2" charset="-122"/>
                <a:cs typeface="Times New Roman" pitchFamily="18" charset="0"/>
              </a:rPr>
              <a:t>x</a:t>
            </a:r>
            <a:r>
              <a:rPr lang="zh-CN" altLang="es-E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b</a:t>
            </a:r>
            <a:r>
              <a:rPr lang="zh-CN" altLang="es-E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beq</a:t>
            </a:r>
            <a:r>
              <a:rPr lang="zh-CN" altLang="es-E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Lbnd</a:t>
            </a:r>
            <a:r>
              <a:rPr lang="zh-CN" altLang="es-E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Ubnd</a:t>
            </a:r>
            <a:r>
              <a:rPr lang="zh-CN" altLang="es-ES" sz="2400" b="1" dirty="0">
                <a:latin typeface="Times New Roman" pitchFamily="18" charset="0"/>
                <a:ea typeface="宋体" pitchFamily="2" charset="-122"/>
                <a:cs typeface="Times New Roman" pitchFamily="18" charset="0"/>
              </a:rPr>
              <a:t>是向量</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a:t>
            </a:r>
            <a:r>
              <a:rPr lang="zh-CN" altLang="es-E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Aeq</a:t>
            </a:r>
            <a:r>
              <a:rPr lang="zh-CN" altLang="es-ES" sz="2400" b="1" dirty="0">
                <a:latin typeface="Times New Roman" pitchFamily="18" charset="0"/>
                <a:ea typeface="宋体" pitchFamily="2" charset="-122"/>
                <a:cs typeface="Times New Roman" pitchFamily="18" charset="0"/>
              </a:rPr>
              <a:t>为矩阵</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f</a:t>
            </a:r>
            <a:r>
              <a:rPr lang="zh-CN" altLang="es-ES" sz="2400" b="1" dirty="0">
                <a:latin typeface="Times New Roman" pitchFamily="18" charset="0"/>
                <a:ea typeface="宋体" pitchFamily="2" charset="-122"/>
                <a:cs typeface="Times New Roman" pitchFamily="18" charset="0"/>
              </a:rPr>
              <a:t>为目标函数系数向量。 </a:t>
            </a:r>
            <a:endParaRPr lang="zh-CN" altLang="en-US" sz="2400" b="1" dirty="0">
              <a:latin typeface="Times New Roman" pitchFamily="18" charset="0"/>
              <a:ea typeface="宋体" pitchFamily="2" charset="-122"/>
              <a:cs typeface="Times New Roman" pitchFamily="18" charset="0"/>
            </a:endParaRPr>
          </a:p>
        </p:txBody>
      </p:sp>
      <p:sp>
        <p:nvSpPr>
          <p:cNvPr id="151557" name="Rectangle 5"/>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1556" name="Object 4"/>
          <p:cNvGraphicFramePr>
            <a:graphicFrameLocks noChangeAspect="1"/>
          </p:cNvGraphicFramePr>
          <p:nvPr>
            <p:extLst>
              <p:ext uri="{D42A27DB-BD31-4B8C-83A1-F6EECF244321}">
                <p14:modId xmlns:p14="http://schemas.microsoft.com/office/powerpoint/2010/main" val="3811651919"/>
              </p:ext>
            </p:extLst>
          </p:nvPr>
        </p:nvGraphicFramePr>
        <p:xfrm>
          <a:off x="2771800" y="2438400"/>
          <a:ext cx="2808287" cy="1076325"/>
        </p:xfrm>
        <a:graphic>
          <a:graphicData uri="http://schemas.openxmlformats.org/presentationml/2006/ole">
            <mc:AlternateContent xmlns:mc="http://schemas.openxmlformats.org/markup-compatibility/2006">
              <mc:Choice xmlns:v="urn:schemas-microsoft-com:vml" Requires="v">
                <p:oleObj spid="_x0000_s151568" name="公式" r:id="rId3" imgW="1358900" imgH="520700" progId="Equation.3">
                  <p:embed/>
                </p:oleObj>
              </mc:Choice>
              <mc:Fallback>
                <p:oleObj name="公式" r:id="rId3" imgW="1358900" imgH="520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438400"/>
                        <a:ext cx="2808287"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468313" y="1052513"/>
            <a:ext cx="8218487" cy="50736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8-16  </a:t>
            </a:r>
            <a:r>
              <a:rPr lang="zh-CN" altLang="en-US" sz="2800" b="1" dirty="0">
                <a:latin typeface="Times New Roman" pitchFamily="18" charset="0"/>
                <a:ea typeface="宋体" pitchFamily="2" charset="-122"/>
                <a:cs typeface="Times New Roman" pitchFamily="18" charset="0"/>
              </a:rPr>
              <a:t>求解线性规划问题。</a:t>
            </a:r>
          </a:p>
          <a:p>
            <a:pPr>
              <a:lnSpc>
                <a:spcPct val="80000"/>
              </a:lnSpc>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endParaRPr lang="zh-CN" altLang="en-US" sz="2800" b="1" dirty="0">
              <a:latin typeface="Times New Roman" pitchFamily="18" charset="0"/>
              <a:ea typeface="宋体" pitchFamily="2" charset="-122"/>
              <a:cs typeface="Times New Roman" pitchFamily="18" charset="0"/>
            </a:endParaRPr>
          </a:p>
          <a:p>
            <a:pPr marL="0" indent="0">
              <a:lnSpc>
                <a:spcPct val="80000"/>
              </a:lnSpc>
              <a:buNone/>
            </a:pPr>
            <a:r>
              <a:rPr lang="zh-CN" altLang="en-US" sz="2800" b="1" dirty="0">
                <a:latin typeface="Times New Roman" pitchFamily="18" charset="0"/>
                <a:ea typeface="宋体" pitchFamily="2" charset="-122"/>
                <a:cs typeface="Times New Roman" pitchFamily="18" charset="0"/>
              </a:rPr>
              <a:t> </a:t>
            </a:r>
            <a:r>
              <a:rPr lang="zh-CN" altLang="en-US" sz="1600" b="1" dirty="0">
                <a:latin typeface="Times New Roman" pitchFamily="18" charset="0"/>
                <a:ea typeface="宋体" pitchFamily="2" charset="-122"/>
                <a:cs typeface="Times New Roman" pitchFamily="18" charset="0"/>
              </a:rPr>
              <a:t>命令如下：</a:t>
            </a:r>
          </a:p>
          <a:p>
            <a:pPr marL="0" indent="0">
              <a:lnSpc>
                <a:spcPct val="80000"/>
              </a:lnSpc>
              <a:buNone/>
            </a:pPr>
            <a:r>
              <a:rPr lang="en-US" altLang="zh-CN" sz="1600" b="1" dirty="0">
                <a:latin typeface="Times New Roman" pitchFamily="18" charset="0"/>
                <a:ea typeface="宋体" pitchFamily="2" charset="-122"/>
                <a:cs typeface="Times New Roman" pitchFamily="18" charset="0"/>
              </a:rPr>
              <a:t>f=[-5;-4;-6];</a:t>
            </a:r>
          </a:p>
          <a:p>
            <a:pPr marL="0" indent="0">
              <a:lnSpc>
                <a:spcPct val="80000"/>
              </a:lnSpc>
              <a:buNone/>
            </a:pPr>
            <a:r>
              <a:rPr lang="en-US" altLang="zh-CN" sz="1600" b="1" dirty="0">
                <a:latin typeface="Times New Roman" pitchFamily="18" charset="0"/>
                <a:ea typeface="宋体" pitchFamily="2" charset="-122"/>
                <a:cs typeface="Times New Roman" pitchFamily="18" charset="0"/>
              </a:rPr>
              <a:t>A=[1,-1,1;3,2,4;3,2,0];</a:t>
            </a:r>
          </a:p>
          <a:p>
            <a:pPr marL="0" indent="0">
              <a:lnSpc>
                <a:spcPct val="80000"/>
              </a:lnSpc>
              <a:buNone/>
            </a:pPr>
            <a:r>
              <a:rPr lang="en-US" altLang="zh-CN" sz="1600" b="1" dirty="0">
                <a:latin typeface="Times New Roman" pitchFamily="18" charset="0"/>
                <a:ea typeface="宋体" pitchFamily="2" charset="-122"/>
                <a:cs typeface="Times New Roman" pitchFamily="18" charset="0"/>
              </a:rPr>
              <a:t>b=[20;42;30];</a:t>
            </a:r>
          </a:p>
          <a:p>
            <a:pPr marL="0" indent="0">
              <a:lnSpc>
                <a:spcPct val="80000"/>
              </a:lnSpc>
              <a:buNone/>
            </a:pPr>
            <a:r>
              <a:rPr lang="en-US" altLang="zh-CN" sz="1600" b="1" dirty="0" err="1">
                <a:latin typeface="Times New Roman" pitchFamily="18" charset="0"/>
                <a:ea typeface="宋体" pitchFamily="2" charset="-122"/>
                <a:cs typeface="Times New Roman" pitchFamily="18" charset="0"/>
              </a:rPr>
              <a:t>Aeq</a:t>
            </a:r>
            <a:r>
              <a:rPr lang="en-US" altLang="zh-CN" sz="1600" b="1" dirty="0">
                <a:latin typeface="Times New Roman" pitchFamily="18" charset="0"/>
                <a:ea typeface="宋体" pitchFamily="2" charset="-122"/>
                <a:cs typeface="Times New Roman" pitchFamily="18" charset="0"/>
              </a:rPr>
              <a:t>=[];</a:t>
            </a:r>
          </a:p>
          <a:p>
            <a:pPr marL="0" indent="0">
              <a:lnSpc>
                <a:spcPct val="80000"/>
              </a:lnSpc>
              <a:buNone/>
            </a:pPr>
            <a:r>
              <a:rPr lang="en-US" altLang="zh-CN" sz="1600" b="1" dirty="0" err="1">
                <a:latin typeface="Times New Roman" pitchFamily="18" charset="0"/>
                <a:ea typeface="宋体" pitchFamily="2" charset="-122"/>
                <a:cs typeface="Times New Roman" pitchFamily="18" charset="0"/>
              </a:rPr>
              <a:t>Beq</a:t>
            </a:r>
            <a:r>
              <a:rPr lang="en-US" altLang="zh-CN" sz="1600" b="1" dirty="0">
                <a:latin typeface="Times New Roman" pitchFamily="18" charset="0"/>
                <a:ea typeface="宋体" pitchFamily="2" charset="-122"/>
                <a:cs typeface="Times New Roman" pitchFamily="18" charset="0"/>
              </a:rPr>
              <a:t>=[];</a:t>
            </a:r>
          </a:p>
          <a:p>
            <a:pPr marL="0" indent="0">
              <a:lnSpc>
                <a:spcPct val="80000"/>
              </a:lnSpc>
              <a:buNone/>
            </a:pPr>
            <a:r>
              <a:rPr lang="en-US" altLang="zh-CN" sz="1600" b="1" dirty="0">
                <a:latin typeface="Times New Roman" pitchFamily="18" charset="0"/>
                <a:ea typeface="宋体" pitchFamily="2" charset="-122"/>
                <a:cs typeface="Times New Roman" pitchFamily="18" charset="0"/>
              </a:rPr>
              <a:t>LB=zeros(3,1);</a:t>
            </a:r>
          </a:p>
          <a:p>
            <a:pPr marL="0" indent="0">
              <a:lnSpc>
                <a:spcPct val="80000"/>
              </a:lnSpc>
              <a:buNone/>
            </a:pP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x,favl</a:t>
            </a: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linprog</a:t>
            </a: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f,A,b,Aeq,Beq,LB</a:t>
            </a:r>
            <a:r>
              <a:rPr lang="en-US" altLang="zh-CN" sz="1600" b="1" dirty="0">
                <a:latin typeface="Times New Roman" pitchFamily="18" charset="0"/>
                <a:ea typeface="宋体" pitchFamily="2" charset="-122"/>
                <a:cs typeface="Times New Roman" pitchFamily="18" charset="0"/>
              </a:rPr>
              <a:t>)</a:t>
            </a:r>
          </a:p>
          <a:p>
            <a:pPr marL="0" indent="0">
              <a:lnSpc>
                <a:spcPct val="80000"/>
              </a:lnSpc>
              <a:buNone/>
            </a:pPr>
            <a:r>
              <a:rPr lang="zh-CN" altLang="en-US" sz="1600" b="1" dirty="0">
                <a:latin typeface="Times New Roman" pitchFamily="18" charset="0"/>
                <a:ea typeface="宋体" pitchFamily="2" charset="-122"/>
                <a:cs typeface="Times New Roman" pitchFamily="18" charset="0"/>
              </a:rPr>
              <a:t>程序运行结果为：</a:t>
            </a:r>
          </a:p>
          <a:p>
            <a:pPr marL="0" indent="0">
              <a:lnSpc>
                <a:spcPct val="80000"/>
              </a:lnSpc>
              <a:buNone/>
            </a:pPr>
            <a:r>
              <a:rPr lang="en-US" altLang="zh-CN" sz="1600" b="1" dirty="0">
                <a:latin typeface="Times New Roman" pitchFamily="18" charset="0"/>
                <a:ea typeface="宋体" pitchFamily="2" charset="-122"/>
                <a:cs typeface="Times New Roman" pitchFamily="18" charset="0"/>
              </a:rPr>
              <a:t>Optimization terminated.</a:t>
            </a:r>
          </a:p>
          <a:p>
            <a:pPr marL="0" indent="0">
              <a:lnSpc>
                <a:spcPct val="80000"/>
              </a:lnSpc>
              <a:buNone/>
            </a:pPr>
            <a:r>
              <a:rPr lang="en-US" altLang="zh-CN" sz="1600" b="1" dirty="0">
                <a:latin typeface="Times New Roman" pitchFamily="18" charset="0"/>
                <a:ea typeface="宋体" pitchFamily="2" charset="-122"/>
                <a:cs typeface="Times New Roman" pitchFamily="18" charset="0"/>
              </a:rPr>
              <a:t>x =</a:t>
            </a:r>
          </a:p>
          <a:p>
            <a:pPr marL="0" indent="0">
              <a:lnSpc>
                <a:spcPct val="80000"/>
              </a:lnSpc>
              <a:buNone/>
            </a:pPr>
            <a:r>
              <a:rPr lang="en-US" altLang="zh-CN" sz="1600" b="1" dirty="0">
                <a:latin typeface="Times New Roman" pitchFamily="18" charset="0"/>
                <a:ea typeface="宋体" pitchFamily="2" charset="-122"/>
                <a:cs typeface="Times New Roman" pitchFamily="18" charset="0"/>
              </a:rPr>
              <a:t>    0.0000</a:t>
            </a:r>
          </a:p>
          <a:p>
            <a:pPr marL="0" indent="0">
              <a:lnSpc>
                <a:spcPct val="80000"/>
              </a:lnSpc>
              <a:buNone/>
            </a:pPr>
            <a:r>
              <a:rPr lang="en-US" altLang="zh-CN" sz="1600" b="1" dirty="0">
                <a:latin typeface="Times New Roman" pitchFamily="18" charset="0"/>
                <a:ea typeface="宋体" pitchFamily="2" charset="-122"/>
                <a:cs typeface="Times New Roman" pitchFamily="18" charset="0"/>
              </a:rPr>
              <a:t>   15.0000</a:t>
            </a:r>
          </a:p>
          <a:p>
            <a:pPr marL="0" indent="0">
              <a:lnSpc>
                <a:spcPct val="80000"/>
              </a:lnSpc>
              <a:buNone/>
            </a:pPr>
            <a:r>
              <a:rPr lang="en-US" altLang="zh-CN" sz="1600" b="1" dirty="0">
                <a:latin typeface="Times New Roman" pitchFamily="18" charset="0"/>
                <a:ea typeface="宋体" pitchFamily="2" charset="-122"/>
                <a:cs typeface="Times New Roman" pitchFamily="18" charset="0"/>
              </a:rPr>
              <a:t>    3.0000</a:t>
            </a:r>
          </a:p>
          <a:p>
            <a:pPr marL="0" indent="0">
              <a:lnSpc>
                <a:spcPct val="80000"/>
              </a:lnSpc>
              <a:buNone/>
            </a:pPr>
            <a:r>
              <a:rPr lang="en-US" altLang="zh-CN" sz="1600" b="1" dirty="0" err="1">
                <a:latin typeface="Times New Roman" pitchFamily="18" charset="0"/>
                <a:ea typeface="宋体" pitchFamily="2" charset="-122"/>
                <a:cs typeface="Times New Roman" pitchFamily="18" charset="0"/>
              </a:rPr>
              <a:t>favl</a:t>
            </a:r>
            <a:r>
              <a:rPr lang="en-US" altLang="zh-CN" sz="1600" b="1" dirty="0">
                <a:latin typeface="Times New Roman" pitchFamily="18" charset="0"/>
                <a:ea typeface="宋体" pitchFamily="2" charset="-122"/>
                <a:cs typeface="Times New Roman" pitchFamily="18" charset="0"/>
              </a:rPr>
              <a:t> =</a:t>
            </a:r>
          </a:p>
          <a:p>
            <a:pPr marL="0" indent="0">
              <a:lnSpc>
                <a:spcPct val="80000"/>
              </a:lnSpc>
              <a:buNone/>
            </a:pPr>
            <a:r>
              <a:rPr lang="en-US" altLang="zh-CN" sz="1600" b="1" dirty="0">
                <a:latin typeface="Times New Roman" pitchFamily="18" charset="0"/>
                <a:ea typeface="宋体" pitchFamily="2" charset="-122"/>
                <a:cs typeface="Times New Roman" pitchFamily="18" charset="0"/>
              </a:rPr>
              <a:t>  -78.0000</a:t>
            </a:r>
            <a:endParaRPr lang="zh-CN" altLang="en-US" sz="1600" b="1" dirty="0">
              <a:latin typeface="Times New Roman" pitchFamily="18" charset="0"/>
              <a:ea typeface="宋体" pitchFamily="2" charset="-122"/>
              <a:cs typeface="Times New Roman" pitchFamily="18" charset="0"/>
            </a:endParaRPr>
          </a:p>
        </p:txBody>
      </p:sp>
      <p:sp>
        <p:nvSpPr>
          <p:cNvPr id="152581" name="Rectangle 5"/>
          <p:cNvSpPr>
            <a:spLocks noChangeArrowheads="1"/>
          </p:cNvSpPr>
          <p:nvPr/>
        </p:nvSpPr>
        <p:spPr bwMode="auto">
          <a:xfrm>
            <a:off x="0"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2580" name="Object 4"/>
          <p:cNvGraphicFramePr>
            <a:graphicFrameLocks noChangeAspect="1"/>
          </p:cNvGraphicFramePr>
          <p:nvPr>
            <p:extLst>
              <p:ext uri="{D42A27DB-BD31-4B8C-83A1-F6EECF244321}">
                <p14:modId xmlns:p14="http://schemas.microsoft.com/office/powerpoint/2010/main" val="2799217566"/>
              </p:ext>
            </p:extLst>
          </p:nvPr>
        </p:nvGraphicFramePr>
        <p:xfrm>
          <a:off x="1853406" y="1484784"/>
          <a:ext cx="5400675" cy="1112838"/>
        </p:xfrm>
        <a:graphic>
          <a:graphicData uri="http://schemas.openxmlformats.org/presentationml/2006/ole">
            <mc:AlternateContent xmlns:mc="http://schemas.openxmlformats.org/markup-compatibility/2006">
              <mc:Choice xmlns:v="urn:schemas-microsoft-com:vml" Requires="v">
                <p:oleObj spid="_x0000_s152592" name="公式" r:id="rId3" imgW="3035300" imgH="622300" progId="Equation.3">
                  <p:embed/>
                </p:oleObj>
              </mc:Choice>
              <mc:Fallback>
                <p:oleObj name="公式" r:id="rId3" imgW="3035300" imgH="622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406" y="1484784"/>
                        <a:ext cx="5400675"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58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68313" y="404813"/>
            <a:ext cx="8229600" cy="1143000"/>
          </a:xfrm>
        </p:spPr>
        <p:txBody>
          <a:bodyPr/>
          <a:lstStyle/>
          <a:p>
            <a:pPr algn="l">
              <a:lnSpc>
                <a:spcPct val="90000"/>
              </a:lnSpc>
              <a:defRPr/>
            </a:pPr>
            <a:r>
              <a:rPr lang="en-US" altLang="zh-CN" sz="3600" b="1" kern="1200" dirty="0">
                <a:latin typeface="Times New Roman" pitchFamily="18" charset="0"/>
                <a:ea typeface="华文新魏" pitchFamily="2" charset="-122"/>
                <a:cs typeface="Times New Roman" pitchFamily="18" charset="0"/>
              </a:rPr>
              <a:t>8.4  </a:t>
            </a:r>
            <a:r>
              <a:rPr lang="zh-CN" altLang="en-US" sz="3600" b="1" kern="1200" dirty="0">
                <a:latin typeface="华文新魏" pitchFamily="2" charset="-122"/>
                <a:ea typeface="华文新魏" pitchFamily="2" charset="-122"/>
                <a:cs typeface="Times New Roman" pitchFamily="18" charset="0"/>
              </a:rPr>
              <a:t>常微分方程初值问题的数值求解</a:t>
            </a:r>
          </a:p>
        </p:txBody>
      </p:sp>
      <p:sp>
        <p:nvSpPr>
          <p:cNvPr id="153603" name="Rectangle 3"/>
          <p:cNvSpPr>
            <a:spLocks noGrp="1" noChangeArrowheads="1"/>
          </p:cNvSpPr>
          <p:nvPr>
            <p:ph type="body" idx="1"/>
          </p:nvPr>
        </p:nvSpPr>
        <p:spPr>
          <a:xfrm>
            <a:off x="539552" y="1268760"/>
            <a:ext cx="8229600" cy="4525963"/>
          </a:xfrm>
        </p:spPr>
        <p:txBody>
          <a:bodyPr/>
          <a:lstStyle/>
          <a:p>
            <a:pPr marL="0" indent="0">
              <a:buNone/>
            </a:pPr>
            <a:r>
              <a:rPr lang="zh-CN" altLang="en-US" sz="2400" b="1" dirty="0" smtClean="0">
                <a:latin typeface="Times New Roman" pitchFamily="18" charset="0"/>
                <a:ea typeface="宋体" pitchFamily="2" charset="-122"/>
                <a:cs typeface="Times New Roman" pitchFamily="18" charset="0"/>
              </a:rPr>
              <a:t>考虑</a:t>
            </a:r>
            <a:r>
              <a:rPr lang="zh-CN" altLang="en-US" sz="2400" b="1" dirty="0">
                <a:latin typeface="Times New Roman" pitchFamily="18" charset="0"/>
                <a:ea typeface="宋体" pitchFamily="2" charset="-122"/>
                <a:cs typeface="Times New Roman" pitchFamily="18" charset="0"/>
              </a:rPr>
              <a:t>常微分方程的初值问题：</a:t>
            </a:r>
          </a:p>
          <a:p>
            <a:pPr marL="0" indent="0" algn="ctr">
              <a:buNone/>
            </a:pPr>
            <a:r>
              <a:rPr lang="fr-FR" altLang="zh-CN" sz="2400" b="1" dirty="0">
                <a:latin typeface="Times New Roman" pitchFamily="18" charset="0"/>
                <a:ea typeface="宋体" pitchFamily="2" charset="-122"/>
                <a:cs typeface="Times New Roman" pitchFamily="18" charset="0"/>
              </a:rPr>
              <a:t>y'=f(t,y)</a:t>
            </a:r>
            <a:r>
              <a:rPr lang="zh-CN" altLang="fr-FR" sz="2400" b="1" dirty="0">
                <a:latin typeface="Times New Roman" pitchFamily="18" charset="0"/>
                <a:ea typeface="宋体" pitchFamily="2" charset="-122"/>
                <a:cs typeface="Times New Roman" pitchFamily="18" charset="0"/>
              </a:rPr>
              <a:t>，</a:t>
            </a:r>
            <a:r>
              <a:rPr lang="fr-FR" altLang="zh-CN" sz="2400" b="1" dirty="0">
                <a:latin typeface="Times New Roman" pitchFamily="18" charset="0"/>
                <a:ea typeface="宋体" pitchFamily="2" charset="-122"/>
                <a:cs typeface="Times New Roman" pitchFamily="18" charset="0"/>
              </a:rPr>
              <a:t>t</a:t>
            </a:r>
            <a:r>
              <a:rPr lang="fr-FR" altLang="zh-CN" sz="2400" b="1" baseline="-25000" dirty="0">
                <a:latin typeface="Times New Roman" pitchFamily="18" charset="0"/>
                <a:ea typeface="宋体" pitchFamily="2" charset="-122"/>
                <a:cs typeface="Times New Roman" pitchFamily="18" charset="0"/>
              </a:rPr>
              <a:t>0</a:t>
            </a:r>
            <a:r>
              <a:rPr lang="fr-FR" altLang="zh-CN" sz="2400" b="1" dirty="0">
                <a:latin typeface="Times New Roman" pitchFamily="18" charset="0"/>
                <a:ea typeface="宋体" pitchFamily="2" charset="-122"/>
                <a:cs typeface="Times New Roman" pitchFamily="18" charset="0"/>
              </a:rPr>
              <a:t>≤t≤T</a:t>
            </a:r>
          </a:p>
          <a:p>
            <a:pPr marL="0" indent="0" algn="ctr">
              <a:buNone/>
            </a:pPr>
            <a:r>
              <a:rPr lang="fr-FR" altLang="zh-CN" sz="2400" b="1" dirty="0">
                <a:latin typeface="Times New Roman" pitchFamily="18" charset="0"/>
                <a:ea typeface="宋体" pitchFamily="2" charset="-122"/>
                <a:cs typeface="Times New Roman" pitchFamily="18" charset="0"/>
              </a:rPr>
              <a:t>y(t</a:t>
            </a:r>
            <a:r>
              <a:rPr lang="fr-FR" altLang="zh-CN" sz="2400" b="1" baseline="-25000" dirty="0">
                <a:latin typeface="Times New Roman" pitchFamily="18" charset="0"/>
                <a:ea typeface="宋体" pitchFamily="2" charset="-122"/>
                <a:cs typeface="Times New Roman" pitchFamily="18" charset="0"/>
              </a:rPr>
              <a:t>0</a:t>
            </a:r>
            <a:r>
              <a:rPr lang="fr-FR" altLang="zh-CN" sz="2400" b="1" dirty="0">
                <a:latin typeface="Times New Roman" pitchFamily="18" charset="0"/>
                <a:ea typeface="宋体" pitchFamily="2" charset="-122"/>
                <a:cs typeface="Times New Roman" pitchFamily="18" charset="0"/>
              </a:rPr>
              <a:t>)=y</a:t>
            </a:r>
            <a:r>
              <a:rPr lang="fr-FR" altLang="zh-CN" sz="2400" b="1" baseline="-25000" dirty="0">
                <a:latin typeface="Times New Roman" pitchFamily="18" charset="0"/>
                <a:ea typeface="宋体" pitchFamily="2" charset="-122"/>
                <a:cs typeface="Times New Roman" pitchFamily="18" charset="0"/>
              </a:rPr>
              <a:t>0</a:t>
            </a:r>
          </a:p>
          <a:p>
            <a:pPr marL="0" indent="0">
              <a:buNone/>
            </a:pPr>
            <a:r>
              <a:rPr lang="zh-CN" altLang="fr-FR" sz="2400" b="1" dirty="0">
                <a:latin typeface="Times New Roman" pitchFamily="18" charset="0"/>
                <a:ea typeface="宋体" pitchFamily="2" charset="-122"/>
                <a:cs typeface="Times New Roman" pitchFamily="18" charset="0"/>
              </a:rPr>
              <a:t>所谓其数值解法，就是求它的解</a:t>
            </a:r>
            <a:r>
              <a:rPr lang="fr-FR" altLang="zh-CN" sz="2400" b="1" dirty="0">
                <a:latin typeface="Times New Roman" pitchFamily="18" charset="0"/>
                <a:ea typeface="宋体" pitchFamily="2" charset="-122"/>
                <a:cs typeface="Times New Roman" pitchFamily="18" charset="0"/>
              </a:rPr>
              <a:t>y(t)</a:t>
            </a:r>
            <a:r>
              <a:rPr lang="zh-CN" altLang="fr-FR" sz="2400" b="1" dirty="0">
                <a:latin typeface="Times New Roman" pitchFamily="18" charset="0"/>
                <a:ea typeface="宋体" pitchFamily="2" charset="-122"/>
                <a:cs typeface="Times New Roman" pitchFamily="18" charset="0"/>
              </a:rPr>
              <a:t>在节点</a:t>
            </a:r>
            <a:r>
              <a:rPr lang="fr-FR" altLang="zh-CN" sz="2400" b="1" dirty="0">
                <a:latin typeface="Times New Roman" pitchFamily="18" charset="0"/>
                <a:ea typeface="宋体" pitchFamily="2" charset="-122"/>
                <a:cs typeface="Times New Roman" pitchFamily="18" charset="0"/>
              </a:rPr>
              <a:t>t0&lt;t</a:t>
            </a:r>
            <a:r>
              <a:rPr lang="fr-FR" altLang="zh-CN" sz="2400" b="1" baseline="-25000" dirty="0">
                <a:latin typeface="Times New Roman" pitchFamily="18" charset="0"/>
                <a:ea typeface="宋体" pitchFamily="2" charset="-122"/>
                <a:cs typeface="Times New Roman" pitchFamily="18" charset="0"/>
              </a:rPr>
              <a:t>1</a:t>
            </a:r>
            <a:r>
              <a:rPr lang="fr-FR" altLang="zh-CN" sz="2400" b="1" dirty="0">
                <a:latin typeface="Times New Roman" pitchFamily="18" charset="0"/>
                <a:ea typeface="宋体" pitchFamily="2" charset="-122"/>
                <a:cs typeface="Times New Roman" pitchFamily="18" charset="0"/>
              </a:rPr>
              <a:t>&lt;…&lt;t</a:t>
            </a:r>
            <a:r>
              <a:rPr lang="fr-FR" altLang="zh-CN" sz="2400" b="1" baseline="-25000" dirty="0">
                <a:latin typeface="Times New Roman" pitchFamily="18" charset="0"/>
                <a:ea typeface="宋体" pitchFamily="2" charset="-122"/>
                <a:cs typeface="Times New Roman" pitchFamily="18" charset="0"/>
              </a:rPr>
              <a:t>m</a:t>
            </a:r>
            <a:r>
              <a:rPr lang="zh-CN" altLang="fr-FR" sz="2400" b="1" dirty="0">
                <a:latin typeface="Times New Roman" pitchFamily="18" charset="0"/>
                <a:ea typeface="宋体" pitchFamily="2" charset="-122"/>
                <a:cs typeface="Times New Roman" pitchFamily="18" charset="0"/>
              </a:rPr>
              <a:t>处的近似值</a:t>
            </a:r>
            <a:r>
              <a:rPr lang="fr-FR" altLang="zh-CN" sz="2400" b="1" dirty="0">
                <a:latin typeface="Times New Roman" pitchFamily="18" charset="0"/>
                <a:ea typeface="宋体" pitchFamily="2" charset="-122"/>
                <a:cs typeface="Times New Roman" pitchFamily="18" charset="0"/>
              </a:rPr>
              <a:t>y</a:t>
            </a:r>
            <a:r>
              <a:rPr lang="fr-FR" altLang="zh-CN" sz="2400" b="1" baseline="-25000" dirty="0">
                <a:latin typeface="Times New Roman" pitchFamily="18" charset="0"/>
                <a:ea typeface="宋体" pitchFamily="2" charset="-122"/>
                <a:cs typeface="Times New Roman" pitchFamily="18" charset="0"/>
              </a:rPr>
              <a:t>0</a:t>
            </a:r>
            <a:r>
              <a:rPr lang="zh-CN" altLang="fr-FR" sz="2400" b="1" dirty="0">
                <a:latin typeface="Times New Roman" pitchFamily="18" charset="0"/>
                <a:ea typeface="宋体" pitchFamily="2" charset="-122"/>
                <a:cs typeface="Times New Roman" pitchFamily="18" charset="0"/>
              </a:rPr>
              <a:t>，</a:t>
            </a:r>
            <a:r>
              <a:rPr lang="fr-FR" altLang="zh-CN" sz="2400" b="1" dirty="0">
                <a:latin typeface="Times New Roman" pitchFamily="18" charset="0"/>
                <a:ea typeface="宋体" pitchFamily="2" charset="-122"/>
                <a:cs typeface="Times New Roman" pitchFamily="18" charset="0"/>
              </a:rPr>
              <a:t>y</a:t>
            </a:r>
            <a:r>
              <a:rPr lang="fr-FR" altLang="zh-CN" sz="2400" b="1" baseline="-25000" dirty="0">
                <a:latin typeface="Times New Roman" pitchFamily="18" charset="0"/>
                <a:ea typeface="宋体" pitchFamily="2" charset="-122"/>
                <a:cs typeface="Times New Roman" pitchFamily="18" charset="0"/>
              </a:rPr>
              <a:t>1</a:t>
            </a:r>
            <a:r>
              <a:rPr lang="zh-CN" altLang="fr-FR" sz="2400" b="1" dirty="0">
                <a:latin typeface="Times New Roman" pitchFamily="18" charset="0"/>
                <a:ea typeface="宋体" pitchFamily="2" charset="-122"/>
                <a:cs typeface="Times New Roman" pitchFamily="18" charset="0"/>
              </a:rPr>
              <a:t>，</a:t>
            </a:r>
            <a:r>
              <a:rPr lang="fr-FR" altLang="zh-CN" sz="2400" b="1" dirty="0">
                <a:latin typeface="Times New Roman" pitchFamily="18" charset="0"/>
                <a:ea typeface="宋体" pitchFamily="2" charset="-122"/>
                <a:cs typeface="Times New Roman" pitchFamily="18" charset="0"/>
              </a:rPr>
              <a:t>…</a:t>
            </a:r>
            <a:r>
              <a:rPr lang="zh-CN" altLang="fr-FR" sz="2400" b="1" dirty="0">
                <a:latin typeface="Times New Roman" pitchFamily="18" charset="0"/>
                <a:ea typeface="宋体" pitchFamily="2" charset="-122"/>
                <a:cs typeface="Times New Roman" pitchFamily="18" charset="0"/>
              </a:rPr>
              <a:t>，</a:t>
            </a:r>
            <a:r>
              <a:rPr lang="fr-FR" altLang="zh-CN" sz="2400" b="1" dirty="0">
                <a:latin typeface="Times New Roman" pitchFamily="18" charset="0"/>
                <a:ea typeface="宋体" pitchFamily="2" charset="-122"/>
                <a:cs typeface="Times New Roman" pitchFamily="18" charset="0"/>
              </a:rPr>
              <a:t>y</a:t>
            </a:r>
            <a:r>
              <a:rPr lang="fr-FR" altLang="zh-CN" sz="2400" b="1" baseline="-25000" dirty="0">
                <a:latin typeface="Times New Roman" pitchFamily="18" charset="0"/>
                <a:ea typeface="宋体" pitchFamily="2" charset="-122"/>
                <a:cs typeface="Times New Roman" pitchFamily="18" charset="0"/>
              </a:rPr>
              <a:t>m</a:t>
            </a:r>
            <a:r>
              <a:rPr lang="zh-CN" altLang="fr-FR" sz="2400" b="1" dirty="0">
                <a:latin typeface="Times New Roman" pitchFamily="18" charset="0"/>
                <a:ea typeface="宋体" pitchFamily="2" charset="-122"/>
                <a:cs typeface="Times New Roman" pitchFamily="18" charset="0"/>
              </a:rPr>
              <a:t>的方法。所求得的</a:t>
            </a:r>
            <a:r>
              <a:rPr lang="en-US" altLang="zh-CN" sz="2400" b="1" dirty="0">
                <a:latin typeface="Times New Roman" pitchFamily="18" charset="0"/>
                <a:ea typeface="宋体" pitchFamily="2" charset="-122"/>
                <a:cs typeface="Times New Roman" pitchFamily="18" charset="0"/>
              </a:rPr>
              <a:t>y</a:t>
            </a:r>
            <a:r>
              <a:rPr lang="en-US" altLang="zh-CN" sz="2400" b="1" baseline="-25000"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y</a:t>
            </a:r>
            <a:r>
              <a:rPr lang="en-US" altLang="zh-CN" sz="2400" b="1" baseline="-25000"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y</a:t>
            </a:r>
            <a:r>
              <a:rPr lang="en-US" altLang="zh-CN" sz="2400" b="1" baseline="-25000" dirty="0" err="1">
                <a:latin typeface="Times New Roman" pitchFamily="18" charset="0"/>
                <a:ea typeface="宋体" pitchFamily="2" charset="-122"/>
                <a:cs typeface="Times New Roman" pitchFamily="18" charset="0"/>
              </a:rPr>
              <a:t>m</a:t>
            </a:r>
            <a:r>
              <a:rPr lang="zh-CN" altLang="en-US" sz="2400" b="1" dirty="0">
                <a:latin typeface="Times New Roman" pitchFamily="18" charset="0"/>
                <a:ea typeface="宋体" pitchFamily="2" charset="-122"/>
                <a:cs typeface="Times New Roman" pitchFamily="18" charset="0"/>
              </a:rPr>
              <a:t>称为常微分方程初值问题的数值解。一般采用等距节点</a:t>
            </a:r>
            <a:r>
              <a:rPr lang="en-US" altLang="zh-CN" sz="2400" b="1" dirty="0" err="1">
                <a:latin typeface="Times New Roman" pitchFamily="18" charset="0"/>
                <a:ea typeface="宋体" pitchFamily="2" charset="-122"/>
                <a:cs typeface="Times New Roman" pitchFamily="18" charset="0"/>
              </a:rPr>
              <a:t>t</a:t>
            </a:r>
            <a:r>
              <a:rPr lang="en-US" altLang="zh-CN" sz="2400" b="1" baseline="-25000" dirty="0" err="1">
                <a:latin typeface="Times New Roman" pitchFamily="18" charset="0"/>
                <a:ea typeface="宋体" pitchFamily="2" charset="-122"/>
                <a:cs typeface="Times New Roman" pitchFamily="18" charset="0"/>
              </a:rPr>
              <a:t>n</a:t>
            </a:r>
            <a:r>
              <a:rPr lang="en-US" altLang="zh-CN" sz="2400" b="1" dirty="0">
                <a:latin typeface="Times New Roman" pitchFamily="18" charset="0"/>
                <a:ea typeface="宋体" pitchFamily="2" charset="-122"/>
                <a:cs typeface="Times New Roman" pitchFamily="18" charset="0"/>
              </a:rPr>
              <a:t>=t</a:t>
            </a:r>
            <a:r>
              <a:rPr lang="en-US" altLang="zh-CN" sz="2400" b="1" baseline="-25000" dirty="0">
                <a:latin typeface="Times New Roman" pitchFamily="18" charset="0"/>
                <a:ea typeface="宋体" pitchFamily="2" charset="-122"/>
                <a:cs typeface="Times New Roman" pitchFamily="18" charset="0"/>
              </a:rPr>
              <a:t>0</a:t>
            </a:r>
            <a:r>
              <a:rPr lang="en-US" altLang="zh-CN" sz="2400" b="1" dirty="0">
                <a:latin typeface="Times New Roman" pitchFamily="18" charset="0"/>
                <a:ea typeface="宋体" pitchFamily="2" charset="-122"/>
                <a:cs typeface="Times New Roman" pitchFamily="18" charset="0"/>
              </a:rPr>
              <a:t>+nh</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n=0</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m</a:t>
            </a:r>
            <a:r>
              <a:rPr lang="zh-CN" altLang="en-US" sz="2400" b="1" dirty="0">
                <a:latin typeface="Times New Roman" pitchFamily="18" charset="0"/>
                <a:ea typeface="宋体" pitchFamily="2" charset="-122"/>
                <a:cs typeface="Times New Roman" pitchFamily="18" charset="0"/>
              </a:rPr>
              <a:t>，其中</a:t>
            </a:r>
            <a:r>
              <a:rPr lang="en-US" altLang="zh-CN" sz="2400" b="1" dirty="0">
                <a:latin typeface="Times New Roman" pitchFamily="18" charset="0"/>
                <a:ea typeface="宋体" pitchFamily="2" charset="-122"/>
                <a:cs typeface="Times New Roman" pitchFamily="18" charset="0"/>
              </a:rPr>
              <a:t>h</a:t>
            </a:r>
            <a:r>
              <a:rPr lang="zh-CN" altLang="en-US" sz="2400" b="1" dirty="0">
                <a:latin typeface="Times New Roman" pitchFamily="18" charset="0"/>
                <a:ea typeface="宋体" pitchFamily="2" charset="-122"/>
                <a:cs typeface="Times New Roman" pitchFamily="18" charset="0"/>
              </a:rPr>
              <a:t>为相邻两个节点间的距离，叫做步长。</a:t>
            </a:r>
          </a:p>
          <a:p>
            <a:pPr marL="0" indent="0">
              <a:buNone/>
            </a:pPr>
            <a:r>
              <a:rPr lang="zh-CN" altLang="en-US" sz="2400" b="1" dirty="0">
                <a:latin typeface="Times New Roman" pitchFamily="18" charset="0"/>
                <a:ea typeface="宋体" pitchFamily="2" charset="-122"/>
                <a:cs typeface="Times New Roman" pitchFamily="18" charset="0"/>
              </a:rPr>
              <a:t>常微分方程初值问题的数值解法多种多样，比较常用的有欧拉（</a:t>
            </a:r>
            <a:r>
              <a:rPr lang="en-US" altLang="zh-CN" sz="2400" b="1" dirty="0">
                <a:latin typeface="Times New Roman" pitchFamily="18" charset="0"/>
                <a:ea typeface="宋体" pitchFamily="2" charset="-122"/>
                <a:cs typeface="Times New Roman" pitchFamily="18" charset="0"/>
              </a:rPr>
              <a:t>Euler</a:t>
            </a:r>
            <a:r>
              <a:rPr lang="zh-CN" altLang="en-US" sz="2400" b="1" dirty="0">
                <a:latin typeface="Times New Roman" pitchFamily="18" charset="0"/>
                <a:ea typeface="宋体" pitchFamily="2" charset="-122"/>
                <a:cs typeface="Times New Roman" pitchFamily="18" charset="0"/>
              </a:rPr>
              <a:t>）法、龙格</a:t>
            </a:r>
            <a:r>
              <a:rPr lang="en-US" altLang="zh-CN" sz="2400" b="1"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库塔（</a:t>
            </a:r>
            <a:r>
              <a:rPr lang="en-US" altLang="zh-CN" sz="2400" b="1" dirty="0" err="1">
                <a:latin typeface="Times New Roman" pitchFamily="18" charset="0"/>
                <a:ea typeface="宋体" pitchFamily="2" charset="-122"/>
                <a:cs typeface="Times New Roman" pitchFamily="18" charset="0"/>
              </a:rPr>
              <a:t>Runge-Kutta</a:t>
            </a:r>
            <a:r>
              <a:rPr lang="zh-CN" altLang="en-US" sz="2400" b="1" dirty="0">
                <a:latin typeface="Times New Roman" pitchFamily="18" charset="0"/>
                <a:ea typeface="宋体" pitchFamily="2" charset="-122"/>
                <a:cs typeface="Times New Roman" pitchFamily="18" charset="0"/>
              </a:rPr>
              <a:t>）法、线性多步法、预报校正法等。</a:t>
            </a:r>
          </a:p>
        </p:txBody>
      </p:sp>
      <p:sp>
        <p:nvSpPr>
          <p:cNvPr id="15360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68313" y="476250"/>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8.4.1  </a:t>
            </a:r>
            <a:r>
              <a:rPr lang="zh-CN" altLang="en-US" sz="2800" b="1" dirty="0">
                <a:latin typeface="Times New Roman" pitchFamily="18" charset="0"/>
                <a:ea typeface="宋体" pitchFamily="2" charset="-122"/>
                <a:cs typeface="Times New Roman" pitchFamily="18" charset="0"/>
              </a:rPr>
              <a:t>龙格</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库塔法简介</a:t>
            </a:r>
          </a:p>
        </p:txBody>
      </p:sp>
      <p:sp>
        <p:nvSpPr>
          <p:cNvPr id="154627" name="Rectangle 3"/>
          <p:cNvSpPr>
            <a:spLocks noGrp="1" noChangeArrowheads="1"/>
          </p:cNvSpPr>
          <p:nvPr>
            <p:ph type="body" idx="1"/>
          </p:nvPr>
        </p:nvSpPr>
        <p:spPr>
          <a:xfrm>
            <a:off x="467544" y="1340768"/>
            <a:ext cx="8291513" cy="4708525"/>
          </a:xfrm>
        </p:spPr>
        <p:txBody>
          <a:bodyPr/>
          <a:lstStyle/>
          <a:p>
            <a:pPr marL="0" indent="0">
              <a:lnSpc>
                <a:spcPct val="80000"/>
              </a:lnSpc>
              <a:buNone/>
            </a:pPr>
            <a:r>
              <a:rPr lang="zh-CN" altLang="en-US" sz="2000" b="1" dirty="0">
                <a:latin typeface="Times New Roman" pitchFamily="18" charset="0"/>
                <a:ea typeface="宋体" pitchFamily="2" charset="-122"/>
                <a:cs typeface="Times New Roman" pitchFamily="18" charset="0"/>
              </a:rPr>
              <a:t>对于一阶常微分方程的初值问题，在求解未知函数</a:t>
            </a:r>
            <a:r>
              <a:rPr lang="en-US" altLang="zh-CN" sz="2000" b="1" dirty="0">
                <a:latin typeface="Times New Roman" pitchFamily="18" charset="0"/>
                <a:ea typeface="宋体" pitchFamily="2" charset="-122"/>
                <a:cs typeface="Times New Roman" pitchFamily="18" charset="0"/>
              </a:rPr>
              <a:t>y</a:t>
            </a:r>
            <a:r>
              <a:rPr lang="zh-CN" altLang="en-US" sz="2000" b="1" dirty="0">
                <a:latin typeface="Times New Roman" pitchFamily="18" charset="0"/>
                <a:ea typeface="宋体" pitchFamily="2" charset="-122"/>
                <a:cs typeface="Times New Roman" pitchFamily="18" charset="0"/>
              </a:rPr>
              <a:t>时，</a:t>
            </a:r>
            <a:r>
              <a:rPr lang="en-US" altLang="zh-CN" sz="2000" b="1" dirty="0">
                <a:latin typeface="Times New Roman" pitchFamily="18" charset="0"/>
                <a:ea typeface="宋体" pitchFamily="2" charset="-122"/>
                <a:cs typeface="Times New Roman" pitchFamily="18" charset="0"/>
              </a:rPr>
              <a:t>y</a:t>
            </a:r>
            <a:r>
              <a:rPr lang="zh-CN" altLang="en-US" sz="2000" b="1" dirty="0">
                <a:latin typeface="Times New Roman" pitchFamily="18" charset="0"/>
                <a:ea typeface="宋体" pitchFamily="2" charset="-122"/>
                <a:cs typeface="Times New Roman" pitchFamily="18" charset="0"/>
              </a:rPr>
              <a:t>在</a:t>
            </a:r>
            <a:r>
              <a:rPr lang="en-US" altLang="zh-CN" sz="2000" b="1" dirty="0">
                <a:latin typeface="Times New Roman" pitchFamily="18" charset="0"/>
                <a:ea typeface="宋体" pitchFamily="2" charset="-122"/>
                <a:cs typeface="Times New Roman" pitchFamily="18" charset="0"/>
              </a:rPr>
              <a:t>t</a:t>
            </a:r>
            <a:r>
              <a:rPr lang="en-US" altLang="zh-CN" sz="2000" b="1" baseline="-25000" dirty="0">
                <a:latin typeface="Times New Roman" pitchFamily="18" charset="0"/>
                <a:ea typeface="宋体" pitchFamily="2" charset="-122"/>
                <a:cs typeface="Times New Roman" pitchFamily="18" charset="0"/>
              </a:rPr>
              <a:t>0</a:t>
            </a:r>
            <a:r>
              <a:rPr lang="zh-CN" altLang="en-US" sz="2000" b="1" dirty="0">
                <a:latin typeface="Times New Roman" pitchFamily="18" charset="0"/>
                <a:ea typeface="宋体" pitchFamily="2" charset="-122"/>
                <a:cs typeface="Times New Roman" pitchFamily="18" charset="0"/>
              </a:rPr>
              <a:t>点的值</a:t>
            </a:r>
            <a:r>
              <a:rPr lang="en-US" altLang="zh-CN" sz="2000" b="1" dirty="0">
                <a:latin typeface="Times New Roman" pitchFamily="18" charset="0"/>
                <a:ea typeface="宋体" pitchFamily="2" charset="-122"/>
                <a:cs typeface="Times New Roman" pitchFamily="18" charset="0"/>
              </a:rPr>
              <a:t>y(t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0</a:t>
            </a:r>
            <a:r>
              <a:rPr lang="zh-CN" altLang="en-US" sz="2000" b="1" dirty="0">
                <a:latin typeface="Times New Roman" pitchFamily="18" charset="0"/>
                <a:ea typeface="宋体" pitchFamily="2" charset="-122"/>
                <a:cs typeface="Times New Roman" pitchFamily="18" charset="0"/>
              </a:rPr>
              <a:t>是已知的，并且根据高等数学中的中值定理，应有</a:t>
            </a:r>
          </a:p>
          <a:p>
            <a:pPr marL="0" indent="0" algn="ctr">
              <a:lnSpc>
                <a:spcPct val="80000"/>
              </a:lnSpc>
              <a:buNone/>
            </a:pPr>
            <a:r>
              <a:rPr lang="en-US" altLang="zh-CN" sz="2000" b="1" dirty="0">
                <a:latin typeface="Times New Roman" pitchFamily="18" charset="0"/>
                <a:ea typeface="宋体" pitchFamily="2" charset="-122"/>
                <a:cs typeface="Times New Roman" pitchFamily="18" charset="0"/>
              </a:rPr>
              <a:t>y(t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+h)=y</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+hf(t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h&gt;0</a:t>
            </a:r>
          </a:p>
          <a:p>
            <a:pPr marL="0" indent="0" algn="ctr">
              <a:lnSpc>
                <a:spcPct val="80000"/>
              </a:lnSpc>
              <a:buNone/>
            </a:pPr>
            <a:r>
              <a:rPr lang="en-US" altLang="zh-CN" sz="2000" b="1" dirty="0">
                <a:latin typeface="Times New Roman" pitchFamily="18" charset="0"/>
                <a:ea typeface="宋体" pitchFamily="2" charset="-122"/>
                <a:cs typeface="Times New Roman" pitchFamily="18" charset="0"/>
              </a:rPr>
              <a:t>y(t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+2h)=y</a:t>
            </a:r>
            <a:r>
              <a:rPr lang="en-US" altLang="zh-CN" sz="2000" b="1" baseline="-25000" dirty="0">
                <a:latin typeface="Times New Roman" pitchFamily="18" charset="0"/>
                <a:ea typeface="宋体" pitchFamily="2" charset="-122"/>
                <a:cs typeface="Times New Roman" pitchFamily="18" charset="0"/>
              </a:rPr>
              <a:t>2</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+hf(t</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a:t>
            </a:r>
          </a:p>
          <a:p>
            <a:pPr marL="0" indent="0">
              <a:lnSpc>
                <a:spcPct val="80000"/>
              </a:lnSpc>
              <a:buNone/>
            </a:pPr>
            <a:r>
              <a:rPr lang="zh-CN" altLang="en-US" sz="2000" b="1" dirty="0">
                <a:latin typeface="Times New Roman" pitchFamily="18" charset="0"/>
                <a:ea typeface="宋体" pitchFamily="2" charset="-122"/>
                <a:cs typeface="Times New Roman" pitchFamily="18" charset="0"/>
              </a:rPr>
              <a:t>一般地，在任意点</a:t>
            </a:r>
            <a:r>
              <a:rPr lang="en-US" altLang="zh-CN" sz="2000" b="1" dirty="0" err="1">
                <a:latin typeface="Times New Roman" pitchFamily="18" charset="0"/>
                <a:ea typeface="宋体" pitchFamily="2" charset="-122"/>
                <a:cs typeface="Times New Roman" pitchFamily="18" charset="0"/>
              </a:rPr>
              <a:t>t</a:t>
            </a:r>
            <a:r>
              <a:rPr lang="en-US" altLang="zh-CN" sz="2000" b="1" baseline="-25000" dirty="0" err="1">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+ih</a:t>
            </a:r>
            <a:r>
              <a:rPr lang="zh-CN" altLang="en-US" sz="2000" b="1" dirty="0">
                <a:latin typeface="Times New Roman" pitchFamily="18" charset="0"/>
                <a:ea typeface="宋体" pitchFamily="2" charset="-122"/>
                <a:cs typeface="Times New Roman" pitchFamily="18" charset="0"/>
              </a:rPr>
              <a:t>，有：</a:t>
            </a:r>
          </a:p>
          <a:p>
            <a:pPr marL="0" indent="0" algn="ctr">
              <a:lnSpc>
                <a:spcPct val="80000"/>
              </a:lnSpc>
              <a:buNone/>
            </a:pPr>
            <a:r>
              <a:rPr lang="en-US" altLang="zh-CN" sz="2000" b="1" dirty="0">
                <a:latin typeface="Times New Roman" pitchFamily="18" charset="0"/>
                <a:ea typeface="宋体" pitchFamily="2" charset="-122"/>
                <a:cs typeface="Times New Roman" pitchFamily="18" charset="0"/>
              </a:rPr>
              <a:t>y(t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+ih)=y</a:t>
            </a:r>
            <a:r>
              <a:rPr lang="en-US" altLang="zh-CN" sz="2000" b="1" baseline="-25000" dirty="0">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i-1</a:t>
            </a:r>
            <a:r>
              <a:rPr lang="en-US" altLang="zh-CN" sz="2000" b="1" dirty="0">
                <a:latin typeface="Times New Roman" pitchFamily="18" charset="0"/>
                <a:ea typeface="宋体" pitchFamily="2" charset="-122"/>
                <a:cs typeface="Times New Roman" pitchFamily="18" charset="0"/>
              </a:rPr>
              <a:t>+hf(t</a:t>
            </a:r>
            <a:r>
              <a:rPr lang="en-US" altLang="zh-CN" sz="2000" b="1" baseline="-25000" dirty="0">
                <a:latin typeface="Times New Roman" pitchFamily="18" charset="0"/>
                <a:ea typeface="宋体" pitchFamily="2" charset="-122"/>
                <a:cs typeface="Times New Roman" pitchFamily="18" charset="0"/>
              </a:rPr>
              <a:t>i-1</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i-1</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i=1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2</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n</a:t>
            </a:r>
          </a:p>
          <a:p>
            <a:pPr marL="0" indent="0">
              <a:lnSpc>
                <a:spcPct val="80000"/>
              </a:lnSpc>
              <a:buNone/>
            </a:pPr>
            <a:r>
              <a:rPr lang="zh-CN" altLang="en-US" sz="2000" b="1" dirty="0">
                <a:latin typeface="Times New Roman" pitchFamily="18" charset="0"/>
                <a:ea typeface="宋体" pitchFamily="2" charset="-122"/>
                <a:cs typeface="Times New Roman" pitchFamily="18" charset="0"/>
              </a:rPr>
              <a:t>当（</a:t>
            </a:r>
            <a:r>
              <a:rPr lang="en-US" altLang="zh-CN" sz="2000" b="1" dirty="0">
                <a:latin typeface="Times New Roman" pitchFamily="18" charset="0"/>
                <a:ea typeface="宋体" pitchFamily="2" charset="-122"/>
                <a:cs typeface="Times New Roman" pitchFamily="18" charset="0"/>
              </a:rPr>
              <a:t>t</a:t>
            </a:r>
            <a:r>
              <a:rPr lang="en-US" altLang="zh-CN" sz="2000" b="1" baseline="-25000" dirty="0">
                <a:latin typeface="Times New Roman" pitchFamily="18" charset="0"/>
                <a:ea typeface="宋体" pitchFamily="2" charset="-122"/>
                <a:cs typeface="Times New Roman" pitchFamily="18" charset="0"/>
              </a:rPr>
              <a:t>0</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0</a:t>
            </a:r>
            <a:r>
              <a:rPr lang="zh-CN" altLang="en-US" sz="2000" b="1" dirty="0">
                <a:latin typeface="Times New Roman" pitchFamily="18" charset="0"/>
                <a:ea typeface="宋体" pitchFamily="2" charset="-122"/>
                <a:cs typeface="Times New Roman" pitchFamily="18" charset="0"/>
              </a:rPr>
              <a:t>）确定后，根据上述递推式能计算出未知函数</a:t>
            </a:r>
            <a:r>
              <a:rPr lang="en-US" altLang="zh-CN" sz="2000" b="1" dirty="0">
                <a:latin typeface="Times New Roman" pitchFamily="18" charset="0"/>
                <a:ea typeface="宋体" pitchFamily="2" charset="-122"/>
                <a:cs typeface="Times New Roman" pitchFamily="18" charset="0"/>
              </a:rPr>
              <a:t>y</a:t>
            </a:r>
            <a:r>
              <a:rPr lang="zh-CN" altLang="en-US" sz="2000" b="1" dirty="0">
                <a:latin typeface="Times New Roman" pitchFamily="18" charset="0"/>
                <a:ea typeface="宋体" pitchFamily="2" charset="-122"/>
                <a:cs typeface="Times New Roman" pitchFamily="18" charset="0"/>
              </a:rPr>
              <a:t>在点</a:t>
            </a:r>
            <a:r>
              <a:rPr lang="en-US" altLang="zh-CN" sz="2000" b="1" dirty="0" err="1">
                <a:latin typeface="Times New Roman" pitchFamily="18" charset="0"/>
                <a:ea typeface="宋体" pitchFamily="2" charset="-122"/>
                <a:cs typeface="Times New Roman" pitchFamily="18" charset="0"/>
              </a:rPr>
              <a:t>t</a:t>
            </a:r>
            <a:r>
              <a:rPr lang="en-US" altLang="zh-CN" sz="2000" b="1" baseline="-25000" dirty="0" err="1">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+ih</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i=0</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n</a:t>
            </a:r>
            <a:r>
              <a:rPr lang="zh-CN" altLang="en-US" sz="2000" b="1" dirty="0">
                <a:latin typeface="Times New Roman" pitchFamily="18" charset="0"/>
                <a:ea typeface="宋体" pitchFamily="2" charset="-122"/>
                <a:cs typeface="Times New Roman" pitchFamily="18" charset="0"/>
              </a:rPr>
              <a:t>的一列数值解：</a:t>
            </a:r>
          </a:p>
          <a:p>
            <a:pPr marL="0" indent="0" algn="ctr">
              <a:lnSpc>
                <a:spcPct val="80000"/>
              </a:lnSpc>
              <a:buNone/>
            </a:pPr>
            <a:r>
              <a:rPr lang="en-US" altLang="zh-CN" sz="2000" b="1" dirty="0" err="1">
                <a:latin typeface="Times New Roman" pitchFamily="18" charset="0"/>
                <a:ea typeface="宋体" pitchFamily="2" charset="-122"/>
                <a:cs typeface="Times New Roman" pitchFamily="18" charset="0"/>
              </a:rPr>
              <a:t>y</a:t>
            </a:r>
            <a:r>
              <a:rPr lang="en-US" altLang="zh-CN" sz="2000" b="1" baseline="-25000" dirty="0" err="1">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0</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2</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y</a:t>
            </a:r>
            <a:r>
              <a:rPr lang="en-US" altLang="zh-CN" sz="2000" b="1" baseline="-25000" dirty="0" err="1">
                <a:latin typeface="Times New Roman" pitchFamily="18" charset="0"/>
                <a:ea typeface="宋体" pitchFamily="2" charset="-122"/>
                <a:cs typeface="Times New Roman" pitchFamily="18" charset="0"/>
              </a:rPr>
              <a:t>n</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i=0</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n</a:t>
            </a:r>
          </a:p>
          <a:p>
            <a:pPr marL="0" indent="0">
              <a:lnSpc>
                <a:spcPct val="80000"/>
              </a:lnSpc>
              <a:buNone/>
            </a:pPr>
            <a:r>
              <a:rPr lang="zh-CN" altLang="en-US" sz="2000" b="1" dirty="0">
                <a:latin typeface="Times New Roman" pitchFamily="18" charset="0"/>
                <a:ea typeface="宋体" pitchFamily="2" charset="-122"/>
                <a:cs typeface="Times New Roman" pitchFamily="18" charset="0"/>
              </a:rPr>
              <a:t>当然，递推过程中有一个误差累计的问题。在实际计算过程中，使用的递推公式一般进行过改造，著名的龙格</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库塔公式是：</a:t>
            </a:r>
          </a:p>
          <a:p>
            <a:pPr marL="0" indent="0" algn="ctr">
              <a:lnSpc>
                <a:spcPct val="80000"/>
              </a:lnSpc>
              <a:buNone/>
            </a:pPr>
            <a:r>
              <a:rPr lang="en-US" altLang="zh-CN" sz="2000" b="1" dirty="0">
                <a:latin typeface="Times New Roman" pitchFamily="18" charset="0"/>
                <a:ea typeface="宋体" pitchFamily="2" charset="-122"/>
                <a:cs typeface="Times New Roman" pitchFamily="18" charset="0"/>
              </a:rPr>
              <a:t>y(t</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+ih)=y</a:t>
            </a:r>
            <a:r>
              <a:rPr lang="en-US" altLang="zh-CN" sz="2000" b="1" baseline="-25000" dirty="0">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≈y</a:t>
            </a:r>
            <a:r>
              <a:rPr lang="en-US" altLang="zh-CN" sz="2000" b="1" baseline="-25000" dirty="0">
                <a:latin typeface="Times New Roman" pitchFamily="18" charset="0"/>
                <a:ea typeface="宋体" pitchFamily="2" charset="-122"/>
                <a:cs typeface="Times New Roman" pitchFamily="18" charset="0"/>
              </a:rPr>
              <a:t>i-1</a:t>
            </a:r>
            <a:r>
              <a:rPr lang="en-US" altLang="zh-CN" sz="2000" b="1" dirty="0">
                <a:latin typeface="Times New Roman" pitchFamily="18" charset="0"/>
                <a:ea typeface="宋体" pitchFamily="2" charset="-122"/>
                <a:cs typeface="Times New Roman" pitchFamily="18" charset="0"/>
              </a:rPr>
              <a:t>+(k</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+2k</a:t>
            </a:r>
            <a:r>
              <a:rPr lang="en-US" altLang="zh-CN" sz="2000" b="1" baseline="-25000" dirty="0">
                <a:latin typeface="Times New Roman" pitchFamily="18" charset="0"/>
                <a:ea typeface="宋体" pitchFamily="2" charset="-122"/>
                <a:cs typeface="Times New Roman" pitchFamily="18" charset="0"/>
              </a:rPr>
              <a:t>2</a:t>
            </a:r>
            <a:r>
              <a:rPr lang="en-US" altLang="zh-CN" sz="2000" b="1" dirty="0">
                <a:latin typeface="Times New Roman" pitchFamily="18" charset="0"/>
                <a:ea typeface="宋体" pitchFamily="2" charset="-122"/>
                <a:cs typeface="Times New Roman" pitchFamily="18" charset="0"/>
              </a:rPr>
              <a:t>+2k</a:t>
            </a:r>
            <a:r>
              <a:rPr lang="en-US" altLang="zh-CN" sz="2000" b="1" baseline="-25000" dirty="0">
                <a:latin typeface="Times New Roman" pitchFamily="18" charset="0"/>
                <a:ea typeface="宋体" pitchFamily="2" charset="-122"/>
                <a:cs typeface="Times New Roman" pitchFamily="18" charset="0"/>
              </a:rPr>
              <a:t>3</a:t>
            </a:r>
            <a:r>
              <a:rPr lang="en-US" altLang="zh-CN" sz="2000" b="1" dirty="0">
                <a:latin typeface="Times New Roman" pitchFamily="18" charset="0"/>
                <a:ea typeface="宋体" pitchFamily="2" charset="-122"/>
                <a:cs typeface="Times New Roman" pitchFamily="18" charset="0"/>
              </a:rPr>
              <a:t>+k</a:t>
            </a:r>
            <a:r>
              <a:rPr lang="en-US" altLang="zh-CN" sz="2000" b="1" baseline="-25000" dirty="0">
                <a:latin typeface="Times New Roman" pitchFamily="18" charset="0"/>
                <a:ea typeface="宋体" pitchFamily="2" charset="-122"/>
                <a:cs typeface="Times New Roman" pitchFamily="18" charset="0"/>
              </a:rPr>
              <a:t>4</a:t>
            </a:r>
            <a:r>
              <a:rPr lang="en-US" altLang="zh-CN" sz="2000" b="1" dirty="0">
                <a:latin typeface="Times New Roman" pitchFamily="18" charset="0"/>
                <a:ea typeface="宋体" pitchFamily="2" charset="-122"/>
                <a:cs typeface="Times New Roman" pitchFamily="18" charset="0"/>
              </a:rPr>
              <a:t>)</a:t>
            </a:r>
          </a:p>
          <a:p>
            <a:pPr marL="0" indent="0">
              <a:lnSpc>
                <a:spcPct val="80000"/>
              </a:lnSpc>
              <a:buNone/>
            </a:pPr>
            <a:r>
              <a:rPr lang="zh-CN" altLang="en-US" sz="2000" b="1" dirty="0">
                <a:latin typeface="Times New Roman" pitchFamily="18" charset="0"/>
                <a:ea typeface="宋体" pitchFamily="2" charset="-122"/>
                <a:cs typeface="Times New Roman" pitchFamily="18" charset="0"/>
              </a:rPr>
              <a:t>其中：</a:t>
            </a:r>
            <a:endParaRPr lang="zh-CN" altLang="pt-BR" sz="2000" b="1" dirty="0">
              <a:latin typeface="Times New Roman" pitchFamily="18" charset="0"/>
              <a:ea typeface="宋体" pitchFamily="2" charset="-122"/>
              <a:cs typeface="Times New Roman" pitchFamily="18" charset="0"/>
            </a:endParaRPr>
          </a:p>
          <a:p>
            <a:pPr marL="0" indent="0" algn="ctr">
              <a:lnSpc>
                <a:spcPct val="80000"/>
              </a:lnSpc>
              <a:buNone/>
            </a:pPr>
            <a:r>
              <a:rPr lang="pt-BR" altLang="zh-CN" sz="2000" b="1" dirty="0">
                <a:latin typeface="Times New Roman" pitchFamily="18" charset="0"/>
                <a:ea typeface="宋体" pitchFamily="2" charset="-122"/>
                <a:cs typeface="Times New Roman" pitchFamily="18" charset="0"/>
              </a:rPr>
              <a:t>k</a:t>
            </a:r>
            <a:r>
              <a:rPr lang="pt-BR" altLang="zh-CN" sz="2000" b="1" baseline="-25000" dirty="0">
                <a:latin typeface="Times New Roman" pitchFamily="18" charset="0"/>
                <a:ea typeface="宋体" pitchFamily="2" charset="-122"/>
                <a:cs typeface="Times New Roman" pitchFamily="18" charset="0"/>
              </a:rPr>
              <a:t>1</a:t>
            </a:r>
            <a:r>
              <a:rPr lang="pt-BR" altLang="zh-CN" sz="2000" b="1" dirty="0">
                <a:latin typeface="Times New Roman" pitchFamily="18" charset="0"/>
                <a:ea typeface="宋体" pitchFamily="2" charset="-122"/>
                <a:cs typeface="Times New Roman" pitchFamily="18" charset="0"/>
              </a:rPr>
              <a:t>=f(t</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,y</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a:t>
            </a:r>
          </a:p>
          <a:p>
            <a:pPr marL="0" indent="0" algn="ctr">
              <a:lnSpc>
                <a:spcPct val="80000"/>
              </a:lnSpc>
              <a:buNone/>
            </a:pPr>
            <a:r>
              <a:rPr lang="pt-BR" altLang="zh-CN" sz="2000" b="1" dirty="0">
                <a:latin typeface="Times New Roman" pitchFamily="18" charset="0"/>
                <a:ea typeface="宋体" pitchFamily="2" charset="-122"/>
                <a:cs typeface="Times New Roman" pitchFamily="18" charset="0"/>
              </a:rPr>
              <a:t>k</a:t>
            </a:r>
            <a:r>
              <a:rPr lang="pt-BR" altLang="zh-CN" sz="2000" b="1" baseline="-25000" dirty="0">
                <a:latin typeface="Times New Roman" pitchFamily="18" charset="0"/>
                <a:ea typeface="宋体" pitchFamily="2" charset="-122"/>
                <a:cs typeface="Times New Roman" pitchFamily="18" charset="0"/>
              </a:rPr>
              <a:t>2</a:t>
            </a:r>
            <a:r>
              <a:rPr lang="pt-BR" altLang="zh-CN" sz="2000" b="1" dirty="0">
                <a:latin typeface="Times New Roman" pitchFamily="18" charset="0"/>
                <a:ea typeface="宋体" pitchFamily="2" charset="-122"/>
                <a:cs typeface="Times New Roman" pitchFamily="18" charset="0"/>
              </a:rPr>
              <a:t>=f(t</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+h/2,y</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+h/2k</a:t>
            </a:r>
            <a:r>
              <a:rPr lang="pt-BR" altLang="zh-CN" sz="2000" b="1" baseline="-25000" dirty="0">
                <a:latin typeface="Times New Roman" pitchFamily="18" charset="0"/>
                <a:ea typeface="宋体" pitchFamily="2" charset="-122"/>
                <a:cs typeface="Times New Roman" pitchFamily="18" charset="0"/>
              </a:rPr>
              <a:t>1</a:t>
            </a:r>
            <a:r>
              <a:rPr lang="pt-BR" altLang="zh-CN" sz="2000" b="1" dirty="0">
                <a:latin typeface="Times New Roman" pitchFamily="18" charset="0"/>
                <a:ea typeface="宋体" pitchFamily="2" charset="-122"/>
                <a:cs typeface="Times New Roman" pitchFamily="18" charset="0"/>
              </a:rPr>
              <a:t>)</a:t>
            </a:r>
          </a:p>
          <a:p>
            <a:pPr marL="0" indent="0" algn="ctr">
              <a:lnSpc>
                <a:spcPct val="80000"/>
              </a:lnSpc>
              <a:buNone/>
            </a:pPr>
            <a:r>
              <a:rPr lang="pt-BR" altLang="zh-CN" sz="2000" b="1" dirty="0">
                <a:latin typeface="Times New Roman" pitchFamily="18" charset="0"/>
                <a:ea typeface="宋体" pitchFamily="2" charset="-122"/>
                <a:cs typeface="Times New Roman" pitchFamily="18" charset="0"/>
              </a:rPr>
              <a:t>k</a:t>
            </a:r>
            <a:r>
              <a:rPr lang="pt-BR" altLang="zh-CN" sz="2000" b="1" baseline="-25000" dirty="0">
                <a:latin typeface="Times New Roman" pitchFamily="18" charset="0"/>
                <a:ea typeface="宋体" pitchFamily="2" charset="-122"/>
                <a:cs typeface="Times New Roman" pitchFamily="18" charset="0"/>
              </a:rPr>
              <a:t>3</a:t>
            </a:r>
            <a:r>
              <a:rPr lang="pt-BR" altLang="zh-CN" sz="2000" b="1" dirty="0">
                <a:latin typeface="Times New Roman" pitchFamily="18" charset="0"/>
                <a:ea typeface="宋体" pitchFamily="2" charset="-122"/>
                <a:cs typeface="Times New Roman" pitchFamily="18" charset="0"/>
              </a:rPr>
              <a:t>=f(t</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+h/2,y</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+h/2k</a:t>
            </a:r>
            <a:r>
              <a:rPr lang="pt-BR" altLang="zh-CN" sz="2000" b="1" baseline="-25000" dirty="0">
                <a:latin typeface="Times New Roman" pitchFamily="18" charset="0"/>
                <a:ea typeface="宋体" pitchFamily="2" charset="-122"/>
                <a:cs typeface="Times New Roman" pitchFamily="18" charset="0"/>
              </a:rPr>
              <a:t>2</a:t>
            </a:r>
            <a:r>
              <a:rPr lang="pt-BR" altLang="zh-CN" sz="2000" b="1" dirty="0">
                <a:latin typeface="Times New Roman" pitchFamily="18" charset="0"/>
                <a:ea typeface="宋体" pitchFamily="2" charset="-122"/>
                <a:cs typeface="Times New Roman" pitchFamily="18" charset="0"/>
              </a:rPr>
              <a:t>)</a:t>
            </a:r>
          </a:p>
          <a:p>
            <a:pPr marL="0" indent="0" algn="ctr">
              <a:lnSpc>
                <a:spcPct val="80000"/>
              </a:lnSpc>
              <a:buNone/>
            </a:pPr>
            <a:r>
              <a:rPr lang="pt-BR" altLang="zh-CN" sz="2000" b="1" dirty="0">
                <a:latin typeface="Times New Roman" pitchFamily="18" charset="0"/>
                <a:ea typeface="宋体" pitchFamily="2" charset="-122"/>
                <a:cs typeface="Times New Roman" pitchFamily="18" charset="0"/>
              </a:rPr>
              <a:t>k</a:t>
            </a:r>
            <a:r>
              <a:rPr lang="pt-BR" altLang="zh-CN" sz="2000" b="1" baseline="-25000" dirty="0">
                <a:latin typeface="Times New Roman" pitchFamily="18" charset="0"/>
                <a:ea typeface="宋体" pitchFamily="2" charset="-122"/>
                <a:cs typeface="Times New Roman" pitchFamily="18" charset="0"/>
              </a:rPr>
              <a:t>4</a:t>
            </a:r>
            <a:r>
              <a:rPr lang="pt-BR" altLang="zh-CN" sz="2000" b="1" dirty="0">
                <a:latin typeface="Times New Roman" pitchFamily="18" charset="0"/>
                <a:ea typeface="宋体" pitchFamily="2" charset="-122"/>
                <a:cs typeface="Times New Roman" pitchFamily="18" charset="0"/>
              </a:rPr>
              <a:t>=f(t</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+h,y</a:t>
            </a:r>
            <a:r>
              <a:rPr lang="pt-BR" altLang="zh-CN" sz="2000" b="1" baseline="-25000" dirty="0">
                <a:latin typeface="Times New Roman" pitchFamily="18" charset="0"/>
                <a:ea typeface="宋体" pitchFamily="2" charset="-122"/>
                <a:cs typeface="Times New Roman" pitchFamily="18" charset="0"/>
              </a:rPr>
              <a:t>i-1</a:t>
            </a:r>
            <a:r>
              <a:rPr lang="pt-BR" altLang="zh-CN" sz="2000" b="1" dirty="0">
                <a:latin typeface="Times New Roman" pitchFamily="18" charset="0"/>
                <a:ea typeface="宋体" pitchFamily="2" charset="-122"/>
                <a:cs typeface="Times New Roman" pitchFamily="18" charset="0"/>
              </a:rPr>
              <a:t>+hk</a:t>
            </a:r>
            <a:r>
              <a:rPr lang="pt-BR" altLang="zh-CN" sz="2000" b="1" baseline="-25000" dirty="0">
                <a:latin typeface="Times New Roman" pitchFamily="18" charset="0"/>
                <a:ea typeface="宋体" pitchFamily="2" charset="-122"/>
                <a:cs typeface="Times New Roman" pitchFamily="18" charset="0"/>
              </a:rPr>
              <a:t>3</a:t>
            </a:r>
            <a:r>
              <a:rPr lang="pt-BR" altLang="zh-CN" sz="2000" b="1" dirty="0">
                <a:latin typeface="Times New Roman" pitchFamily="18" charset="0"/>
                <a:ea typeface="宋体" pitchFamily="2" charset="-122"/>
                <a:cs typeface="Times New Roman" pitchFamily="18" charset="0"/>
              </a:rPr>
              <a:t>)</a:t>
            </a:r>
            <a:endParaRPr lang="zh-CN" altLang="en-US" sz="2000" b="1" dirty="0">
              <a:latin typeface="Times New Roman" pitchFamily="18" charset="0"/>
              <a:ea typeface="宋体" pitchFamily="2" charset="-122"/>
              <a:cs typeface="Times New Roman" pitchFamily="18" charset="0"/>
            </a:endParaRPr>
          </a:p>
        </p:txBody>
      </p:sp>
      <p:sp>
        <p:nvSpPr>
          <p:cNvPr id="15462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323528" y="908050"/>
            <a:ext cx="8640960" cy="5218113"/>
          </a:xfrm>
        </p:spPr>
        <p:txBody>
          <a:bodyPr/>
          <a:lstStyle/>
          <a:p>
            <a:pPr>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．利用矩阵的分解求解线性方程组</a:t>
            </a:r>
          </a:p>
          <a:p>
            <a:pPr marL="0" indent="0">
              <a:buNone/>
            </a:pPr>
            <a:r>
              <a:rPr lang="zh-CN" altLang="en-US" sz="2800" b="1" dirty="0" smtClean="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LU</a:t>
            </a:r>
            <a:r>
              <a:rPr lang="zh-CN" altLang="en-US" sz="2800" b="1" dirty="0">
                <a:latin typeface="Times New Roman" pitchFamily="18" charset="0"/>
                <a:ea typeface="宋体" pitchFamily="2" charset="-122"/>
                <a:cs typeface="Times New Roman" pitchFamily="18" charset="0"/>
              </a:rPr>
              <a:t>分解</a:t>
            </a:r>
          </a:p>
          <a:p>
            <a:pPr marL="0" indent="0">
              <a:buNone/>
            </a:pPr>
            <a:r>
              <a:rPr lang="en-US" altLang="zh-CN" sz="2800" b="1" dirty="0" smtClean="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提供的</a:t>
            </a:r>
            <a:r>
              <a:rPr lang="en-US" altLang="zh-CN" sz="2800" b="1" dirty="0" err="1">
                <a:latin typeface="Times New Roman" pitchFamily="18" charset="0"/>
                <a:ea typeface="宋体" pitchFamily="2" charset="-122"/>
                <a:cs typeface="Times New Roman" pitchFamily="18" charset="0"/>
              </a:rPr>
              <a:t>lu</a:t>
            </a:r>
            <a:r>
              <a:rPr lang="zh-CN" altLang="en-US" sz="2800" b="1" dirty="0">
                <a:latin typeface="Times New Roman" pitchFamily="18" charset="0"/>
                <a:ea typeface="宋体" pitchFamily="2" charset="-122"/>
                <a:cs typeface="Times New Roman" pitchFamily="18" charset="0"/>
              </a:rPr>
              <a:t>函数用于对矩阵进行</a:t>
            </a:r>
            <a:r>
              <a:rPr lang="en-US" altLang="zh-CN" sz="2800" b="1" dirty="0">
                <a:latin typeface="Times New Roman" pitchFamily="18" charset="0"/>
                <a:ea typeface="宋体" pitchFamily="2" charset="-122"/>
                <a:cs typeface="Times New Roman" pitchFamily="18" charset="0"/>
              </a:rPr>
              <a:t>LU</a:t>
            </a:r>
            <a:r>
              <a:rPr lang="zh-CN" altLang="en-US" sz="2800" b="1" dirty="0">
                <a:latin typeface="Times New Roman" pitchFamily="18" charset="0"/>
                <a:ea typeface="宋体" pitchFamily="2" charset="-122"/>
                <a:cs typeface="Times New Roman" pitchFamily="18" charset="0"/>
              </a:rPr>
              <a:t>分解，其调用格式为：</a:t>
            </a:r>
          </a:p>
          <a:p>
            <a:pPr marL="0" indent="0">
              <a:buNone/>
            </a:pPr>
            <a:r>
              <a:rPr lang="zh-CN" altLang="en-US" sz="2400" b="1" dirty="0">
                <a:latin typeface="Times New Roman" pitchFamily="18" charset="0"/>
                <a:ea typeface="宋体" pitchFamily="2" charset="-122"/>
                <a:cs typeface="Times New Roman" pitchFamily="18" charset="0"/>
              </a:rPr>
              <a:t>① </a:t>
            </a:r>
            <a:r>
              <a:rPr lang="en-US" altLang="zh-CN" sz="2400" b="1" dirty="0">
                <a:latin typeface="Times New Roman" pitchFamily="18" charset="0"/>
                <a:ea typeface="宋体" pitchFamily="2" charset="-122"/>
                <a:cs typeface="Times New Roman" pitchFamily="18" charset="0"/>
              </a:rPr>
              <a:t>[L,U]=</a:t>
            </a:r>
            <a:r>
              <a:rPr lang="en-US" altLang="zh-CN" sz="2400" b="1" dirty="0" err="1">
                <a:latin typeface="Times New Roman" pitchFamily="18" charset="0"/>
                <a:ea typeface="宋体" pitchFamily="2" charset="-122"/>
                <a:cs typeface="Times New Roman" pitchFamily="18" charset="0"/>
              </a:rPr>
              <a:t>lu</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：产生一个上三角阵</a:t>
            </a:r>
            <a:r>
              <a:rPr lang="en-US" altLang="zh-CN" sz="2400" b="1" dirty="0">
                <a:latin typeface="Times New Roman" pitchFamily="18" charset="0"/>
                <a:ea typeface="宋体" pitchFamily="2" charset="-122"/>
                <a:cs typeface="Times New Roman" pitchFamily="18" charset="0"/>
              </a:rPr>
              <a:t>U</a:t>
            </a:r>
            <a:r>
              <a:rPr lang="zh-CN" altLang="en-US" sz="2400" b="1" dirty="0">
                <a:latin typeface="Times New Roman" pitchFamily="18" charset="0"/>
                <a:ea typeface="宋体" pitchFamily="2" charset="-122"/>
                <a:cs typeface="Times New Roman" pitchFamily="18" charset="0"/>
              </a:rPr>
              <a:t>和一个变换形式的下三角阵</a:t>
            </a:r>
            <a:r>
              <a:rPr lang="en-US" altLang="zh-CN" sz="2400" b="1" dirty="0">
                <a:latin typeface="Times New Roman" pitchFamily="18" charset="0"/>
                <a:ea typeface="宋体" pitchFamily="2" charset="-122"/>
                <a:cs typeface="Times New Roman" pitchFamily="18" charset="0"/>
              </a:rPr>
              <a:t>L</a:t>
            </a:r>
            <a:r>
              <a:rPr lang="zh-CN" altLang="en-US" sz="2400" b="1" dirty="0">
                <a:latin typeface="Times New Roman" pitchFamily="18" charset="0"/>
                <a:ea typeface="宋体" pitchFamily="2" charset="-122"/>
                <a:cs typeface="Times New Roman" pitchFamily="18" charset="0"/>
              </a:rPr>
              <a:t>（行交换），使之满足</a:t>
            </a:r>
            <a:r>
              <a:rPr lang="en-US" altLang="zh-CN" sz="2400" b="1" dirty="0">
                <a:latin typeface="Times New Roman" pitchFamily="18" charset="0"/>
                <a:ea typeface="宋体" pitchFamily="2" charset="-122"/>
                <a:cs typeface="Times New Roman" pitchFamily="18" charset="0"/>
              </a:rPr>
              <a:t>X=LU</a:t>
            </a:r>
            <a:r>
              <a:rPr lang="zh-CN" altLang="en-US" sz="2400" b="1" dirty="0">
                <a:latin typeface="Times New Roman" pitchFamily="18" charset="0"/>
                <a:ea typeface="宋体" pitchFamily="2" charset="-122"/>
                <a:cs typeface="Times New Roman" pitchFamily="18" charset="0"/>
              </a:rPr>
              <a:t>。注意，这里的矩阵</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必须是方阵。 </a:t>
            </a:r>
          </a:p>
          <a:p>
            <a:pPr marL="0" indent="0">
              <a:buNone/>
            </a:pPr>
            <a:r>
              <a:rPr lang="zh-CN" altLang="en-US" sz="2400" b="1" dirty="0">
                <a:latin typeface="Times New Roman" pitchFamily="18" charset="0"/>
                <a:ea typeface="宋体" pitchFamily="2" charset="-122"/>
                <a:cs typeface="Times New Roman" pitchFamily="18" charset="0"/>
              </a:rPr>
              <a:t>② </a:t>
            </a:r>
            <a:r>
              <a:rPr lang="en-US" altLang="zh-CN" sz="2400" b="1" dirty="0">
                <a:latin typeface="Times New Roman" pitchFamily="18" charset="0"/>
                <a:ea typeface="宋体" pitchFamily="2" charset="-122"/>
                <a:cs typeface="Times New Roman" pitchFamily="18" charset="0"/>
              </a:rPr>
              <a:t>[L,U,P]=</a:t>
            </a:r>
            <a:r>
              <a:rPr lang="en-US" altLang="zh-CN" sz="2400" b="1" dirty="0" err="1">
                <a:latin typeface="Times New Roman" pitchFamily="18" charset="0"/>
                <a:ea typeface="宋体" pitchFamily="2" charset="-122"/>
                <a:cs typeface="Times New Roman" pitchFamily="18" charset="0"/>
              </a:rPr>
              <a:t>lu</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：产生一个上三角阵</a:t>
            </a:r>
            <a:r>
              <a:rPr lang="en-US" altLang="zh-CN" sz="2400" b="1" dirty="0">
                <a:latin typeface="Times New Roman" pitchFamily="18" charset="0"/>
                <a:ea typeface="宋体" pitchFamily="2" charset="-122"/>
                <a:cs typeface="Times New Roman" pitchFamily="18" charset="0"/>
              </a:rPr>
              <a:t>U</a:t>
            </a:r>
            <a:r>
              <a:rPr lang="zh-CN" altLang="en-US" sz="2400" b="1" dirty="0">
                <a:latin typeface="Times New Roman" pitchFamily="18" charset="0"/>
                <a:ea typeface="宋体" pitchFamily="2" charset="-122"/>
                <a:cs typeface="Times New Roman" pitchFamily="18" charset="0"/>
              </a:rPr>
              <a:t>和一个下三角阵</a:t>
            </a:r>
            <a:r>
              <a:rPr lang="en-US" altLang="zh-CN" sz="2400" b="1" dirty="0">
                <a:latin typeface="Times New Roman" pitchFamily="18" charset="0"/>
                <a:ea typeface="宋体" pitchFamily="2" charset="-122"/>
                <a:cs typeface="Times New Roman" pitchFamily="18" charset="0"/>
              </a:rPr>
              <a:t>L</a:t>
            </a:r>
            <a:r>
              <a:rPr lang="zh-CN" altLang="en-US" sz="2400" b="1" dirty="0">
                <a:latin typeface="Times New Roman" pitchFamily="18" charset="0"/>
                <a:ea typeface="宋体" pitchFamily="2" charset="-122"/>
                <a:cs typeface="Times New Roman" pitchFamily="18" charset="0"/>
              </a:rPr>
              <a:t>以及一个置换矩阵</a:t>
            </a:r>
            <a:r>
              <a:rPr lang="en-US" altLang="zh-CN" sz="2400" b="1" dirty="0">
                <a:latin typeface="Times New Roman" pitchFamily="18" charset="0"/>
                <a:ea typeface="宋体" pitchFamily="2" charset="-122"/>
                <a:cs typeface="Times New Roman" pitchFamily="18" charset="0"/>
              </a:rPr>
              <a:t>P</a:t>
            </a:r>
            <a:r>
              <a:rPr lang="zh-CN" altLang="en-US" sz="2400" b="1" dirty="0">
                <a:latin typeface="Times New Roman" pitchFamily="18" charset="0"/>
                <a:ea typeface="宋体" pitchFamily="2" charset="-122"/>
                <a:cs typeface="Times New Roman" pitchFamily="18" charset="0"/>
              </a:rPr>
              <a:t>，使之满足</a:t>
            </a:r>
            <a:r>
              <a:rPr lang="en-US" altLang="zh-CN" sz="2400" b="1" dirty="0">
                <a:latin typeface="Times New Roman" pitchFamily="18" charset="0"/>
                <a:ea typeface="宋体" pitchFamily="2" charset="-122"/>
                <a:cs typeface="Times New Roman" pitchFamily="18" charset="0"/>
              </a:rPr>
              <a:t>PX=LU</a:t>
            </a:r>
            <a:r>
              <a:rPr lang="zh-CN" altLang="en-US" sz="2400" b="1" dirty="0">
                <a:latin typeface="Times New Roman" pitchFamily="18" charset="0"/>
                <a:ea typeface="宋体" pitchFamily="2" charset="-122"/>
                <a:cs typeface="Times New Roman" pitchFamily="18" charset="0"/>
              </a:rPr>
              <a:t>。当然矩阵</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同样必须是方阵。 </a:t>
            </a:r>
          </a:p>
          <a:p>
            <a:pPr marL="0" indent="0">
              <a:buNone/>
            </a:pPr>
            <a:r>
              <a:rPr lang="zh-CN" altLang="en-US" sz="2800" b="1" dirty="0">
                <a:latin typeface="Times New Roman" pitchFamily="18" charset="0"/>
                <a:ea typeface="宋体" pitchFamily="2" charset="-122"/>
                <a:cs typeface="Times New Roman" pitchFamily="18" charset="0"/>
              </a:rPr>
              <a:t>当使用第一种格式时，矩阵</a:t>
            </a:r>
            <a:r>
              <a:rPr lang="en-US" altLang="zh-CN" sz="2800" b="1" dirty="0">
                <a:latin typeface="Times New Roman" pitchFamily="18" charset="0"/>
                <a:ea typeface="宋体" pitchFamily="2" charset="-122"/>
                <a:cs typeface="Times New Roman" pitchFamily="18" charset="0"/>
              </a:rPr>
              <a:t>L</a:t>
            </a:r>
            <a:r>
              <a:rPr lang="zh-CN" altLang="en-US" sz="2800" b="1" dirty="0">
                <a:latin typeface="Times New Roman" pitchFamily="18" charset="0"/>
                <a:ea typeface="宋体" pitchFamily="2" charset="-122"/>
                <a:cs typeface="Times New Roman" pitchFamily="18" charset="0"/>
              </a:rPr>
              <a:t>往往不是一个下三角阵，但可以通过行交换成为一个下三角阵。 </a:t>
            </a:r>
          </a:p>
        </p:txBody>
      </p:sp>
      <p:sp>
        <p:nvSpPr>
          <p:cNvPr id="108548"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68313" y="476250"/>
            <a:ext cx="8229600" cy="1143000"/>
          </a:xfrm>
        </p:spPr>
        <p:txBody>
          <a:bodyPr/>
          <a:lstStyle/>
          <a:p>
            <a:pPr algn="l"/>
            <a:r>
              <a:rPr lang="en-US" altLang="zh-CN" sz="2800" b="1" dirty="0">
                <a:latin typeface="Times New Roman" pitchFamily="18" charset="0"/>
                <a:ea typeface="宋体" pitchFamily="2" charset="-122"/>
                <a:cs typeface="Times New Roman" pitchFamily="18" charset="0"/>
              </a:rPr>
              <a:t>8.4.2  </a:t>
            </a:r>
            <a:r>
              <a:rPr lang="zh-CN" altLang="en-US" sz="2800" b="1" dirty="0">
                <a:latin typeface="Times New Roman" pitchFamily="18" charset="0"/>
                <a:ea typeface="宋体" pitchFamily="2" charset="-122"/>
                <a:cs typeface="Times New Roman" pitchFamily="18" charset="0"/>
              </a:rPr>
              <a:t>龙格</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库塔法的实现</a:t>
            </a:r>
          </a:p>
        </p:txBody>
      </p:sp>
      <p:sp>
        <p:nvSpPr>
          <p:cNvPr id="155651" name="Rectangle 3"/>
          <p:cNvSpPr>
            <a:spLocks noGrp="1" noChangeArrowheads="1"/>
          </p:cNvSpPr>
          <p:nvPr>
            <p:ph type="body" idx="1"/>
          </p:nvPr>
        </p:nvSpPr>
        <p:spPr>
          <a:xfrm>
            <a:off x="467544" y="1412776"/>
            <a:ext cx="8229600" cy="4525963"/>
          </a:xfrm>
        </p:spPr>
        <p:txBody>
          <a:bodyPr/>
          <a:lstStyle/>
          <a:p>
            <a:pPr marL="0" indent="0">
              <a:buNone/>
            </a:pP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提供了多个求常微分方程初值问题数值解的函数，一般调用格式为</a:t>
            </a:r>
          </a:p>
          <a:p>
            <a:pPr marL="0" indent="0" algn="ctr">
              <a:buNone/>
            </a:pPr>
            <a:r>
              <a:rPr lang="en-US" altLang="zh-CN"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t,y</a:t>
            </a:r>
            <a:r>
              <a:rPr lang="en-US" altLang="zh-CN" sz="2800" b="1" dirty="0">
                <a:latin typeface="Times New Roman" pitchFamily="18" charset="0"/>
                <a:ea typeface="宋体" pitchFamily="2" charset="-122"/>
                <a:cs typeface="Times New Roman" pitchFamily="18" charset="0"/>
              </a:rPr>
              <a:t>]=solver(filename,tspan,y0)</a:t>
            </a:r>
          </a:p>
          <a:p>
            <a:pPr marL="0" indent="0">
              <a:buNone/>
            </a:pPr>
            <a:r>
              <a:rPr lang="zh-CN" altLang="en-US" sz="2800" b="1" dirty="0">
                <a:latin typeface="Times New Roman" pitchFamily="18" charset="0"/>
                <a:ea typeface="宋体" pitchFamily="2" charset="-122"/>
                <a:cs typeface="Times New Roman" pitchFamily="18" charset="0"/>
              </a:rPr>
              <a:t>其中，</a:t>
            </a:r>
            <a:r>
              <a:rPr lang="en-US" altLang="zh-CN" sz="2800" b="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y</a:t>
            </a:r>
            <a:r>
              <a:rPr lang="zh-CN" altLang="en-US" sz="2800" b="1" dirty="0">
                <a:latin typeface="Times New Roman" pitchFamily="18" charset="0"/>
                <a:ea typeface="宋体" pitchFamily="2" charset="-122"/>
                <a:cs typeface="Times New Roman" pitchFamily="18" charset="0"/>
              </a:rPr>
              <a:t>分别给出时间向量和相应的状态向量。</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为求常微分方程数值解的函数，表</a:t>
            </a:r>
            <a:r>
              <a:rPr lang="en-US" altLang="zh-CN" sz="2800" b="1" dirty="0">
                <a:latin typeface="Times New Roman" pitchFamily="18" charset="0"/>
                <a:ea typeface="宋体" pitchFamily="2" charset="-122"/>
                <a:cs typeface="Times New Roman" pitchFamily="18" charset="0"/>
              </a:rPr>
              <a:t>8-1</a:t>
            </a:r>
            <a:r>
              <a:rPr lang="zh-CN" altLang="en-US" sz="2800" b="1" dirty="0">
                <a:latin typeface="Times New Roman" pitchFamily="18" charset="0"/>
                <a:ea typeface="宋体" pitchFamily="2" charset="-122"/>
                <a:cs typeface="Times New Roman" pitchFamily="18" charset="0"/>
              </a:rPr>
              <a:t>列出了各函数采用的方法和适用的场合。</a:t>
            </a:r>
            <a:r>
              <a:rPr lang="en-US" altLang="zh-CN" sz="2800" b="1" dirty="0">
                <a:latin typeface="Times New Roman" pitchFamily="18" charset="0"/>
                <a:ea typeface="宋体" pitchFamily="2" charset="-122"/>
                <a:cs typeface="Times New Roman" pitchFamily="18" charset="0"/>
              </a:rPr>
              <a:t>filename</a:t>
            </a:r>
            <a:r>
              <a:rPr lang="zh-CN" altLang="en-US" sz="2800" b="1" dirty="0">
                <a:latin typeface="Times New Roman" pitchFamily="18" charset="0"/>
                <a:ea typeface="宋体" pitchFamily="2" charset="-122"/>
                <a:cs typeface="Times New Roman" pitchFamily="18" charset="0"/>
              </a:rPr>
              <a:t>是定义</a:t>
            </a:r>
            <a:r>
              <a:rPr lang="en-US" altLang="zh-CN" sz="2800" b="1" dirty="0">
                <a:latin typeface="Times New Roman" pitchFamily="18" charset="0"/>
                <a:ea typeface="宋体" pitchFamily="2" charset="-122"/>
                <a:cs typeface="Times New Roman" pitchFamily="18" charset="0"/>
              </a:rPr>
              <a:t>f(t</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y)</a:t>
            </a:r>
            <a:r>
              <a:rPr lang="zh-CN" altLang="en-US" sz="2800" b="1" dirty="0">
                <a:latin typeface="Times New Roman" pitchFamily="18" charset="0"/>
                <a:ea typeface="宋体" pitchFamily="2" charset="-122"/>
                <a:cs typeface="Times New Roman" pitchFamily="18" charset="0"/>
              </a:rPr>
              <a:t>的函数名，该函数必须返回一个列向量。</a:t>
            </a:r>
            <a:r>
              <a:rPr lang="en-US" altLang="zh-CN" sz="2800" b="1" dirty="0" err="1">
                <a:latin typeface="Times New Roman" pitchFamily="18" charset="0"/>
                <a:ea typeface="宋体" pitchFamily="2" charset="-122"/>
                <a:cs typeface="Times New Roman" pitchFamily="18" charset="0"/>
              </a:rPr>
              <a:t>tspan</a:t>
            </a:r>
            <a:r>
              <a:rPr lang="zh-CN" altLang="en-US" sz="2800" b="1" dirty="0">
                <a:latin typeface="Times New Roman" pitchFamily="18" charset="0"/>
                <a:ea typeface="宋体" pitchFamily="2" charset="-122"/>
                <a:cs typeface="Times New Roman" pitchFamily="18" charset="0"/>
              </a:rPr>
              <a:t>形式为</a:t>
            </a:r>
            <a:r>
              <a:rPr lang="en-US" altLang="zh-CN" sz="2800" b="1" dirty="0">
                <a:latin typeface="Times New Roman" pitchFamily="18" charset="0"/>
                <a:ea typeface="宋体" pitchFamily="2" charset="-122"/>
                <a:cs typeface="Times New Roman" pitchFamily="18" charset="0"/>
              </a:rPr>
              <a:t>[t0</a:t>
            </a:r>
            <a:r>
              <a:rPr lang="zh-CN" altLang="en-US"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tf</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，表示求解区间。</a:t>
            </a:r>
            <a:r>
              <a:rPr lang="en-US" altLang="zh-CN" sz="2800" b="1" dirty="0">
                <a:latin typeface="Times New Roman" pitchFamily="18" charset="0"/>
                <a:ea typeface="宋体" pitchFamily="2" charset="-122"/>
                <a:cs typeface="Times New Roman" pitchFamily="18" charset="0"/>
              </a:rPr>
              <a:t>y0</a:t>
            </a:r>
            <a:r>
              <a:rPr lang="zh-CN" altLang="en-US" sz="2800" b="1" dirty="0">
                <a:latin typeface="Times New Roman" pitchFamily="18" charset="0"/>
                <a:ea typeface="宋体" pitchFamily="2" charset="-122"/>
                <a:cs typeface="Times New Roman" pitchFamily="18" charset="0"/>
              </a:rPr>
              <a:t>是初始状态列向量。</a:t>
            </a:r>
          </a:p>
        </p:txBody>
      </p:sp>
      <p:sp>
        <p:nvSpPr>
          <p:cNvPr id="155652"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849" name="Group 177"/>
          <p:cNvGraphicFramePr>
            <a:graphicFrameLocks noGrp="1"/>
          </p:cNvGraphicFramePr>
          <p:nvPr>
            <p:ph/>
            <p:extLst>
              <p:ext uri="{D42A27DB-BD31-4B8C-83A1-F6EECF244321}">
                <p14:modId xmlns:p14="http://schemas.microsoft.com/office/powerpoint/2010/main" val="1059075041"/>
              </p:ext>
            </p:extLst>
          </p:nvPr>
        </p:nvGraphicFramePr>
        <p:xfrm>
          <a:off x="468313" y="908050"/>
          <a:ext cx="8291512" cy="4886643"/>
        </p:xfrm>
        <a:graphic>
          <a:graphicData uri="http://schemas.openxmlformats.org/drawingml/2006/table">
            <a:tbl>
              <a:tblPr/>
              <a:tblGrid>
                <a:gridCol w="1108075"/>
                <a:gridCol w="3287712"/>
                <a:gridCol w="3895725"/>
              </a:tblGrid>
              <a:tr h="523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求解函数</a:t>
                      </a:r>
                      <a:endParaRPr kumimoji="0" lang="zh-CN" altLang="en-US" sz="1800" b="1" i="0" u="none" strike="noStrike" cap="none" normalizeH="0" baseline="0" dirty="0" smtClean="0">
                        <a:ln>
                          <a:noFill/>
                        </a:ln>
                        <a:solidFill>
                          <a:srgbClr val="00206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采用方法</a:t>
                      </a:r>
                      <a:endParaRPr kumimoji="0" lang="zh-CN" altLang="en-US" sz="1800" b="1" i="0" u="none" strike="noStrike" cap="none" normalizeH="0" baseline="0" dirty="0" smtClean="0">
                        <a:ln>
                          <a:noFill/>
                        </a:ln>
                        <a:solidFill>
                          <a:srgbClr val="00206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适用场合</a:t>
                      </a:r>
                      <a:endParaRPr kumimoji="0" lang="zh-CN" altLang="en-US" sz="1800" b="1" i="0" u="none" strike="noStrike" cap="none" normalizeH="0" baseline="0" smtClean="0">
                        <a:ln>
                          <a:noFill/>
                        </a:ln>
                        <a:solidFill>
                          <a:srgbClr val="00206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ode23</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2</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阶或</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3</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阶</a:t>
                      </a:r>
                      <a:r>
                        <a:rPr kumimoji="0" lang="en-US" altLang="zh-CN" sz="1800" b="1" i="0" u="none" strike="noStrike" cap="none" normalizeH="0" baseline="0" dirty="0" err="1" smtClean="0">
                          <a:ln>
                            <a:noFill/>
                          </a:ln>
                          <a:solidFill>
                            <a:srgbClr val="002060"/>
                          </a:solidFill>
                          <a:effectLst/>
                          <a:latin typeface="宋体" pitchFamily="2" charset="-122"/>
                          <a:ea typeface="宋体" pitchFamily="2" charset="-122"/>
                          <a:cs typeface="Times New Roman" pitchFamily="18" charset="0"/>
                        </a:rPr>
                        <a:t>Runge-Kutta</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算法，低精度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非刚性</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ode45</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4</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阶或</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5 </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阶</a:t>
                      </a:r>
                      <a:r>
                        <a:rPr kumimoji="0" lang="en-US" altLang="zh-CN" sz="1800" b="1" i="0" u="none" strike="noStrike" cap="none" normalizeH="0" baseline="0" dirty="0" err="1" smtClean="0">
                          <a:ln>
                            <a:noFill/>
                          </a:ln>
                          <a:solidFill>
                            <a:srgbClr val="002060"/>
                          </a:solidFill>
                          <a:effectLst/>
                          <a:latin typeface="宋体" pitchFamily="2" charset="-122"/>
                          <a:ea typeface="宋体" pitchFamily="2" charset="-122"/>
                          <a:cs typeface="Times New Roman" pitchFamily="18" charset="0"/>
                        </a:rPr>
                        <a:t>Runge-Kutta</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算法，中精度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非刚性</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ode113</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Adams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算法，精度可到</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10</a:t>
                      </a:r>
                      <a:r>
                        <a:rPr kumimoji="0" lang="en-US" altLang="zh-CN" sz="1800" b="1" i="0" u="none" strike="noStrike" cap="none" normalizeH="0" baseline="30000" dirty="0" smtClean="0">
                          <a:ln>
                            <a:noFill/>
                          </a:ln>
                          <a:solidFill>
                            <a:srgbClr val="002060"/>
                          </a:solidFill>
                          <a:effectLst/>
                          <a:latin typeface="宋体" pitchFamily="2" charset="-122"/>
                          <a:ea typeface="宋体" pitchFamily="2" charset="-122"/>
                          <a:cs typeface="Times New Roman" pitchFamily="18" charset="0"/>
                        </a:rPr>
                        <a:t>-3</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10</a:t>
                      </a:r>
                      <a:r>
                        <a:rPr kumimoji="0" lang="en-US" altLang="zh-CN" sz="1800" b="1" i="0" u="none" strike="noStrike" kern="1200" cap="none" normalizeH="0" baseline="30000" dirty="0" smtClean="0">
                          <a:ln>
                            <a:noFill/>
                          </a:ln>
                          <a:solidFill>
                            <a:srgbClr val="002060"/>
                          </a:solidFill>
                          <a:effectLst/>
                          <a:latin typeface="宋体" pitchFamily="2" charset="-122"/>
                          <a:ea typeface="宋体" pitchFamily="2"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非刚性，计算时间比</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ode45</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短</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2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ode23t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梯形算法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适度刚性</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ode15s</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Gear’s</a:t>
                      </a: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反向数值微分算法，中精度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刚性</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ode23s</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2 </a:t>
                      </a: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阶</a:t>
                      </a: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Rosebrock</a:t>
                      </a: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算法，低精度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刚性，当精度较低时，计算时间比</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ode15s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短</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65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ode23tb</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梯形算法，低精度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刚性，当精度较低时，计算时间比</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ode15s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短</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685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395288" y="836613"/>
            <a:ext cx="8569200" cy="52895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8-17  </a:t>
            </a:r>
            <a:r>
              <a:rPr lang="zh-CN" altLang="en-US" sz="2800" b="1" dirty="0">
                <a:latin typeface="Times New Roman" pitchFamily="18" charset="0"/>
                <a:ea typeface="宋体" pitchFamily="2" charset="-122"/>
                <a:cs typeface="Times New Roman" pitchFamily="18" charset="0"/>
              </a:rPr>
              <a:t>设有初值问题：</a:t>
            </a:r>
          </a:p>
          <a:p>
            <a:pPr>
              <a:lnSpc>
                <a:spcPct val="80000"/>
              </a:lnSpc>
              <a:buFontTx/>
              <a:buNone/>
            </a:pPr>
            <a:r>
              <a:rPr lang="zh-CN" altLang="en-US" sz="2800" b="1" dirty="0">
                <a:latin typeface="Times New Roman" pitchFamily="18" charset="0"/>
                <a:ea typeface="宋体" pitchFamily="2" charset="-122"/>
                <a:cs typeface="Times New Roman" pitchFamily="18" charset="0"/>
              </a:rPr>
              <a:t>                                        ，</a:t>
            </a:r>
            <a:r>
              <a:rPr lang="en-US" altLang="zh-CN" sz="2800" b="1" dirty="0">
                <a:latin typeface="Times New Roman" pitchFamily="18" charset="0"/>
                <a:ea typeface="宋体" pitchFamily="2" charset="-122"/>
                <a:cs typeface="Times New Roman" pitchFamily="18" charset="0"/>
              </a:rPr>
              <a:t>0≤</a:t>
            </a:r>
            <a:r>
              <a:rPr lang="en-US" altLang="zh-CN" sz="2800" b="1" i="1" dirty="0">
                <a:latin typeface="Times New Roman" pitchFamily="18" charset="0"/>
                <a:ea typeface="宋体" pitchFamily="2" charset="-122"/>
                <a:cs typeface="Times New Roman" pitchFamily="18" charset="0"/>
              </a:rPr>
              <a:t>t</a:t>
            </a:r>
            <a:r>
              <a:rPr lang="en-US" altLang="zh-CN" sz="2800" b="1" dirty="0">
                <a:latin typeface="Times New Roman" pitchFamily="18" charset="0"/>
                <a:ea typeface="宋体" pitchFamily="2" charset="-122"/>
                <a:cs typeface="Times New Roman" pitchFamily="18" charset="0"/>
              </a:rPr>
              <a:t>≤10</a:t>
            </a:r>
          </a:p>
          <a:p>
            <a:pPr>
              <a:lnSpc>
                <a:spcPct val="80000"/>
              </a:lnSpc>
              <a:buFontTx/>
              <a:buNone/>
            </a:pPr>
            <a:r>
              <a:rPr lang="en-US" altLang="zh-CN" sz="2800" b="1" i="1" dirty="0">
                <a:latin typeface="Times New Roman" pitchFamily="18" charset="0"/>
                <a:ea typeface="宋体" pitchFamily="2" charset="-122"/>
                <a:cs typeface="Times New Roman" pitchFamily="18" charset="0"/>
              </a:rPr>
              <a:t>                        y</a:t>
            </a:r>
            <a:r>
              <a:rPr lang="en-US" altLang="zh-CN" sz="2800" b="1" dirty="0">
                <a:latin typeface="Times New Roman" pitchFamily="18" charset="0"/>
                <a:ea typeface="宋体" pitchFamily="2" charset="-122"/>
                <a:cs typeface="Times New Roman" pitchFamily="18" charset="0"/>
              </a:rPr>
              <a:t>(0)=2</a:t>
            </a:r>
          </a:p>
          <a:p>
            <a:pPr marL="0" indent="0">
              <a:lnSpc>
                <a:spcPct val="80000"/>
              </a:lnSpc>
              <a:buNone/>
            </a:pPr>
            <a:r>
              <a:rPr lang="zh-CN" altLang="en-US" sz="2800" b="1" dirty="0">
                <a:latin typeface="Times New Roman" pitchFamily="18" charset="0"/>
                <a:ea typeface="宋体" pitchFamily="2" charset="-122"/>
                <a:cs typeface="Times New Roman" pitchFamily="18" charset="0"/>
              </a:rPr>
              <a:t>试求其数值解，并与精确解相比较（精确解为</a:t>
            </a:r>
            <a:r>
              <a:rPr lang="en-US" altLang="zh-CN" sz="2800" b="1" i="1" dirty="0">
                <a:latin typeface="Times New Roman" pitchFamily="18" charset="0"/>
                <a:ea typeface="宋体" pitchFamily="2" charset="-122"/>
                <a:cs typeface="Times New Roman" pitchFamily="18" charset="0"/>
              </a:rPr>
              <a:t>y</a:t>
            </a:r>
            <a:r>
              <a:rPr lang="en-US" altLang="zh-CN"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 </a:t>
            </a:r>
          </a:p>
          <a:p>
            <a:pPr marL="0" indent="0">
              <a:lnSpc>
                <a:spcPct val="80000"/>
              </a:lnSpc>
              <a:buNone/>
            </a:pPr>
            <a:r>
              <a:rPr lang="zh-CN" altLang="en-US" sz="2400" b="1" dirty="0">
                <a:latin typeface="Times New Roman" pitchFamily="18" charset="0"/>
                <a:ea typeface="宋体" pitchFamily="2" charset="-122"/>
                <a:cs typeface="Times New Roman" pitchFamily="18" charset="0"/>
              </a:rPr>
              <a:t>建立函数文件</a:t>
            </a:r>
            <a:r>
              <a:rPr lang="en-US" altLang="zh-CN" sz="2400" b="1" dirty="0" err="1">
                <a:latin typeface="Times New Roman" pitchFamily="18" charset="0"/>
                <a:ea typeface="宋体" pitchFamily="2" charset="-122"/>
                <a:cs typeface="Times New Roman" pitchFamily="18" charset="0"/>
              </a:rPr>
              <a:t>funt.m</a:t>
            </a:r>
            <a:r>
              <a:rPr lang="zh-CN" altLang="en-US" sz="2400" b="1" dirty="0">
                <a:latin typeface="Times New Roman" pitchFamily="18" charset="0"/>
                <a:ea typeface="宋体" pitchFamily="2" charset="-122"/>
                <a:cs typeface="Times New Roman" pitchFamily="18" charset="0"/>
              </a:rPr>
              <a:t>。</a:t>
            </a:r>
          </a:p>
          <a:p>
            <a:pPr marL="0" indent="0">
              <a:lnSpc>
                <a:spcPct val="80000"/>
              </a:lnSpc>
              <a:buNone/>
            </a:pPr>
            <a:r>
              <a:rPr lang="en-US" altLang="zh-CN" sz="2000" b="1" dirty="0">
                <a:latin typeface="Times New Roman" pitchFamily="18" charset="0"/>
                <a:ea typeface="宋体" pitchFamily="2" charset="-122"/>
                <a:cs typeface="Times New Roman" pitchFamily="18" charset="0"/>
              </a:rPr>
              <a:t>function </a:t>
            </a:r>
            <a:r>
              <a:rPr lang="en-US" altLang="zh-CN" sz="2000" b="1" dirty="0" err="1">
                <a:latin typeface="Times New Roman" pitchFamily="18" charset="0"/>
                <a:ea typeface="宋体" pitchFamily="2" charset="-122"/>
                <a:cs typeface="Times New Roman" pitchFamily="18" charset="0"/>
              </a:rPr>
              <a:t>yp</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funt</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t,y</a:t>
            </a:r>
            <a:r>
              <a:rPr lang="en-US" altLang="zh-CN" sz="2000" b="1" dirty="0">
                <a:latin typeface="Times New Roman" pitchFamily="18" charset="0"/>
                <a:ea typeface="宋体" pitchFamily="2" charset="-122"/>
                <a:cs typeface="Times New Roman" pitchFamily="18" charset="0"/>
              </a:rPr>
              <a:t>)</a:t>
            </a:r>
          </a:p>
          <a:p>
            <a:pPr marL="0" indent="0">
              <a:lnSpc>
                <a:spcPct val="80000"/>
              </a:lnSpc>
              <a:buNone/>
            </a:pPr>
            <a:r>
              <a:rPr lang="en-US" altLang="zh-CN" sz="2000" b="1" dirty="0" err="1">
                <a:latin typeface="Times New Roman" pitchFamily="18" charset="0"/>
                <a:ea typeface="宋体" pitchFamily="2" charset="-122"/>
                <a:cs typeface="Times New Roman" pitchFamily="18" charset="0"/>
              </a:rPr>
              <a:t>yp</a:t>
            </a:r>
            <a:r>
              <a:rPr lang="en-US" altLang="zh-CN" sz="2000" b="1" dirty="0">
                <a:latin typeface="Times New Roman" pitchFamily="18" charset="0"/>
                <a:ea typeface="宋体" pitchFamily="2" charset="-122"/>
                <a:cs typeface="Times New Roman" pitchFamily="18" charset="0"/>
              </a:rPr>
              <a:t>=(y^2-t-2)/4/(t+1);</a:t>
            </a:r>
          </a:p>
          <a:p>
            <a:pPr marL="0" indent="0">
              <a:lnSpc>
                <a:spcPct val="80000"/>
              </a:lnSpc>
              <a:buNone/>
            </a:pPr>
            <a:r>
              <a:rPr lang="zh-CN" altLang="en-US" sz="2000" b="1" dirty="0">
                <a:latin typeface="Times New Roman" pitchFamily="18" charset="0"/>
                <a:ea typeface="宋体" pitchFamily="2" charset="-122"/>
                <a:cs typeface="Times New Roman" pitchFamily="18" charset="0"/>
              </a:rPr>
              <a:t>求解微分方程，程序如下：</a:t>
            </a:r>
          </a:p>
          <a:p>
            <a:pPr marL="0" indent="0">
              <a:lnSpc>
                <a:spcPct val="80000"/>
              </a:lnSpc>
              <a:buNone/>
            </a:pPr>
            <a:r>
              <a:rPr lang="en-US" altLang="zh-CN" sz="2000" b="1" dirty="0">
                <a:latin typeface="Times New Roman" pitchFamily="18" charset="0"/>
                <a:ea typeface="宋体" pitchFamily="2" charset="-122"/>
                <a:cs typeface="Times New Roman" pitchFamily="18" charset="0"/>
              </a:rPr>
              <a:t>t0=0;</a:t>
            </a:r>
          </a:p>
          <a:p>
            <a:pPr marL="0" indent="0">
              <a:lnSpc>
                <a:spcPct val="80000"/>
              </a:lnSpc>
              <a:buNone/>
            </a:pPr>
            <a:r>
              <a:rPr lang="en-US" altLang="zh-CN" sz="2000" b="1" dirty="0" err="1">
                <a:latin typeface="Times New Roman" pitchFamily="18" charset="0"/>
                <a:ea typeface="宋体" pitchFamily="2" charset="-122"/>
                <a:cs typeface="Times New Roman" pitchFamily="18" charset="0"/>
              </a:rPr>
              <a:t>tf</a:t>
            </a:r>
            <a:r>
              <a:rPr lang="en-US" altLang="zh-CN" sz="2000" b="1" dirty="0">
                <a:latin typeface="Times New Roman" pitchFamily="18" charset="0"/>
                <a:ea typeface="宋体" pitchFamily="2" charset="-122"/>
                <a:cs typeface="Times New Roman" pitchFamily="18" charset="0"/>
              </a:rPr>
              <a:t>=10;</a:t>
            </a:r>
          </a:p>
          <a:p>
            <a:pPr marL="0" indent="0">
              <a:lnSpc>
                <a:spcPct val="80000"/>
              </a:lnSpc>
              <a:buNone/>
            </a:pPr>
            <a:r>
              <a:rPr lang="en-US" altLang="zh-CN" sz="2000" b="1" dirty="0">
                <a:latin typeface="Times New Roman" pitchFamily="18" charset="0"/>
                <a:ea typeface="宋体" pitchFamily="2" charset="-122"/>
                <a:cs typeface="Times New Roman" pitchFamily="18" charset="0"/>
              </a:rPr>
              <a:t>y0=2;</a:t>
            </a:r>
          </a:p>
          <a:p>
            <a:pPr marL="0" indent="0">
              <a:lnSpc>
                <a:spcPct val="80000"/>
              </a:lnSpc>
              <a:buNone/>
            </a:pP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t,y</a:t>
            </a:r>
            <a:r>
              <a:rPr lang="en-US" altLang="zh-CN" sz="2000" b="1" dirty="0">
                <a:latin typeface="Times New Roman" pitchFamily="18" charset="0"/>
                <a:ea typeface="宋体" pitchFamily="2" charset="-122"/>
                <a:cs typeface="Times New Roman" pitchFamily="18" charset="0"/>
              </a:rPr>
              <a:t>]=ode23(@</a:t>
            </a:r>
            <a:r>
              <a:rPr lang="en-US" altLang="zh-CN" sz="2000" b="1" dirty="0" err="1">
                <a:latin typeface="Times New Roman" pitchFamily="18" charset="0"/>
                <a:ea typeface="宋体" pitchFamily="2" charset="-122"/>
                <a:cs typeface="Times New Roman" pitchFamily="18" charset="0"/>
              </a:rPr>
              <a:t>funt</a:t>
            </a:r>
            <a:r>
              <a:rPr lang="en-US" altLang="zh-CN" sz="2000" b="1" dirty="0">
                <a:latin typeface="Times New Roman" pitchFamily="18" charset="0"/>
                <a:ea typeface="宋体" pitchFamily="2" charset="-122"/>
                <a:cs typeface="Times New Roman" pitchFamily="18" charset="0"/>
              </a:rPr>
              <a:t>,[t0,tf],y0);   	%</a:t>
            </a:r>
            <a:r>
              <a:rPr lang="zh-CN" altLang="en-US" sz="2000" b="1" dirty="0">
                <a:latin typeface="Times New Roman" pitchFamily="18" charset="0"/>
                <a:ea typeface="宋体" pitchFamily="2" charset="-122"/>
                <a:cs typeface="Times New Roman" pitchFamily="18" charset="0"/>
              </a:rPr>
              <a:t>求数值解</a:t>
            </a:r>
          </a:p>
          <a:p>
            <a:pPr marL="0" indent="0">
              <a:lnSpc>
                <a:spcPct val="80000"/>
              </a:lnSpc>
              <a:buNone/>
            </a:pPr>
            <a:r>
              <a:rPr lang="en-US" altLang="zh-CN" sz="2000" b="1" dirty="0">
                <a:latin typeface="Times New Roman" pitchFamily="18" charset="0"/>
                <a:ea typeface="宋体" pitchFamily="2" charset="-122"/>
                <a:cs typeface="Times New Roman" pitchFamily="18" charset="0"/>
              </a:rPr>
              <a:t>y1=</a:t>
            </a:r>
            <a:r>
              <a:rPr lang="en-US" altLang="zh-CN" sz="2000" b="1" dirty="0" err="1">
                <a:latin typeface="Times New Roman" pitchFamily="18" charset="0"/>
                <a:ea typeface="宋体" pitchFamily="2" charset="-122"/>
                <a:cs typeface="Times New Roman" pitchFamily="18" charset="0"/>
              </a:rPr>
              <a:t>sqrt</a:t>
            </a:r>
            <a:r>
              <a:rPr lang="en-US" altLang="zh-CN" sz="2000" b="1" dirty="0">
                <a:latin typeface="Times New Roman" pitchFamily="18" charset="0"/>
                <a:ea typeface="宋体" pitchFamily="2" charset="-122"/>
                <a:cs typeface="Times New Roman" pitchFamily="18" charset="0"/>
              </a:rPr>
              <a:t>(t+1)+1;             			%</a:t>
            </a:r>
            <a:r>
              <a:rPr lang="zh-CN" altLang="en-US" sz="2000" b="1" dirty="0">
                <a:latin typeface="Times New Roman" pitchFamily="18" charset="0"/>
                <a:ea typeface="宋体" pitchFamily="2" charset="-122"/>
                <a:cs typeface="Times New Roman" pitchFamily="18" charset="0"/>
              </a:rPr>
              <a:t>求精确解</a:t>
            </a:r>
          </a:p>
          <a:p>
            <a:pPr marL="0" indent="0">
              <a:lnSpc>
                <a:spcPct val="80000"/>
              </a:lnSpc>
              <a:buNone/>
            </a:pPr>
            <a:r>
              <a:rPr lang="en-US" altLang="zh-CN" sz="2000" b="1" dirty="0">
                <a:latin typeface="Times New Roman" pitchFamily="18" charset="0"/>
                <a:ea typeface="宋体" pitchFamily="2" charset="-122"/>
                <a:cs typeface="Times New Roman" pitchFamily="18" charset="0"/>
              </a:rPr>
              <a:t>plot(t,y,'b.',t,y1,'r-')             %</a:t>
            </a:r>
            <a:r>
              <a:rPr lang="zh-CN" altLang="en-US" sz="2000" b="1" dirty="0">
                <a:latin typeface="Times New Roman" pitchFamily="18" charset="0"/>
                <a:ea typeface="宋体" pitchFamily="2" charset="-122"/>
                <a:cs typeface="Times New Roman" pitchFamily="18" charset="0"/>
              </a:rPr>
              <a:t>通过图形来比较</a:t>
            </a:r>
          </a:p>
          <a:p>
            <a:pPr marL="0" indent="0">
              <a:lnSpc>
                <a:spcPct val="80000"/>
              </a:lnSpc>
              <a:buNone/>
            </a:pPr>
            <a:r>
              <a:rPr lang="zh-CN" altLang="en-US" sz="2000" b="1" dirty="0">
                <a:latin typeface="Times New Roman" pitchFamily="18" charset="0"/>
                <a:ea typeface="宋体" pitchFamily="2" charset="-122"/>
                <a:cs typeface="Times New Roman" pitchFamily="18" charset="0"/>
              </a:rPr>
              <a:t>程序运行结果如</a:t>
            </a:r>
            <a:r>
              <a:rPr lang="zh-CN" altLang="en-US" sz="2000" b="1" dirty="0" smtClean="0">
                <a:latin typeface="Times New Roman" pitchFamily="18" charset="0"/>
                <a:ea typeface="宋体" pitchFamily="2" charset="-122"/>
                <a:cs typeface="Times New Roman" pitchFamily="18" charset="0"/>
              </a:rPr>
              <a:t>图所</a:t>
            </a:r>
            <a:r>
              <a:rPr lang="zh-CN" altLang="en-US" sz="2000" b="1" dirty="0">
                <a:latin typeface="Times New Roman" pitchFamily="18" charset="0"/>
                <a:ea typeface="宋体" pitchFamily="2" charset="-122"/>
                <a:cs typeface="Times New Roman" pitchFamily="18" charset="0"/>
              </a:rPr>
              <a:t>示。</a:t>
            </a:r>
          </a:p>
        </p:txBody>
      </p:sp>
      <p:graphicFrame>
        <p:nvGraphicFramePr>
          <p:cNvPr id="158724" name="Object 4"/>
          <p:cNvGraphicFramePr>
            <a:graphicFrameLocks noChangeAspect="1"/>
          </p:cNvGraphicFramePr>
          <p:nvPr>
            <p:extLst>
              <p:ext uri="{D42A27DB-BD31-4B8C-83A1-F6EECF244321}">
                <p14:modId xmlns:p14="http://schemas.microsoft.com/office/powerpoint/2010/main" val="2232677258"/>
              </p:ext>
            </p:extLst>
          </p:nvPr>
        </p:nvGraphicFramePr>
        <p:xfrm>
          <a:off x="1979613" y="1185069"/>
          <a:ext cx="1008063" cy="463550"/>
        </p:xfrm>
        <a:graphic>
          <a:graphicData uri="http://schemas.openxmlformats.org/presentationml/2006/ole">
            <mc:AlternateContent xmlns:mc="http://schemas.openxmlformats.org/markup-compatibility/2006">
              <mc:Choice xmlns:v="urn:schemas-microsoft-com:vml" Requires="v">
                <p:oleObj spid="_x0000_s158750" name="公式" r:id="rId3" imgW="825500" imgH="381000" progId="Equation.3">
                  <p:embed/>
                </p:oleObj>
              </mc:Choice>
              <mc:Fallback>
                <p:oleObj name="公式" r:id="rId3" imgW="8255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85069"/>
                        <a:ext cx="10080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5" name="AutoShape 5"/>
          <p:cNvSpPr>
            <a:spLocks/>
          </p:cNvSpPr>
          <p:nvPr/>
        </p:nvSpPr>
        <p:spPr bwMode="auto">
          <a:xfrm>
            <a:off x="1763713" y="1196975"/>
            <a:ext cx="215900" cy="503238"/>
          </a:xfrm>
          <a:prstGeom prst="leftBrace">
            <a:avLst>
              <a:gd name="adj1" fmla="val 19424"/>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26" name="Rectangle 6"/>
          <p:cNvSpPr>
            <a:spLocks noChangeArrowheads="1"/>
          </p:cNvSpPr>
          <p:nvPr/>
        </p:nvSpPr>
        <p:spPr bwMode="auto">
          <a:xfrm>
            <a:off x="0" y="2917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9875">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58730" name="Rectangle 1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8729" name="Object 9"/>
          <p:cNvGraphicFramePr>
            <a:graphicFrameLocks noChangeAspect="1"/>
          </p:cNvGraphicFramePr>
          <p:nvPr>
            <p:extLst>
              <p:ext uri="{D42A27DB-BD31-4B8C-83A1-F6EECF244321}">
                <p14:modId xmlns:p14="http://schemas.microsoft.com/office/powerpoint/2010/main" val="2717795235"/>
              </p:ext>
            </p:extLst>
          </p:nvPr>
        </p:nvGraphicFramePr>
        <p:xfrm>
          <a:off x="1260476" y="2492896"/>
          <a:ext cx="719137" cy="295275"/>
        </p:xfrm>
        <a:graphic>
          <a:graphicData uri="http://schemas.openxmlformats.org/presentationml/2006/ole">
            <mc:AlternateContent xmlns:mc="http://schemas.openxmlformats.org/markup-compatibility/2006">
              <mc:Choice xmlns:v="urn:schemas-microsoft-com:vml" Requires="v">
                <p:oleObj spid="_x0000_s158751" name="公式" r:id="rId5" imgW="532937" imgH="215713" progId="Equation.3">
                  <p:embed/>
                </p:oleObj>
              </mc:Choice>
              <mc:Fallback>
                <p:oleObj name="公式" r:id="rId5" imgW="532937" imgH="215713"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6" y="2492896"/>
                        <a:ext cx="719137"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1"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a:xfrm>
            <a:off x="468313" y="5013325"/>
            <a:ext cx="8229600" cy="896938"/>
          </a:xfrm>
        </p:spPr>
        <p:txBody>
          <a:bodyPr/>
          <a:lstStyle/>
          <a:p>
            <a:pPr marL="0" indent="0">
              <a:lnSpc>
                <a:spcPct val="90000"/>
              </a:lnSpc>
              <a:buNone/>
            </a:pPr>
            <a:r>
              <a:rPr lang="zh-CN" altLang="en-US" sz="2800" b="1" dirty="0">
                <a:latin typeface="Times New Roman" pitchFamily="18" charset="0"/>
                <a:ea typeface="宋体" pitchFamily="2" charset="-122"/>
                <a:cs typeface="Times New Roman" pitchFamily="18" charset="0"/>
              </a:rPr>
              <a:t>数值解图形用兰色圆点表示，精确解图形用红色实线表示，可以看出，两种结果近似。</a:t>
            </a:r>
          </a:p>
        </p:txBody>
      </p:sp>
      <p:pic>
        <p:nvPicPr>
          <p:cNvPr id="15974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908050"/>
            <a:ext cx="4897438"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9"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539750" y="981075"/>
            <a:ext cx="8147050" cy="5145088"/>
          </a:xfrm>
        </p:spPr>
        <p:txBody>
          <a:bodyPr/>
          <a:lstStyle/>
          <a:p>
            <a:pPr>
              <a:buFontTx/>
              <a:buNone/>
            </a:pPr>
            <a:r>
              <a:rPr lang="zh-CN" altLang="en-US" sz="2800" b="1" dirty="0">
                <a:latin typeface="Times New Roman" pitchFamily="18" charset="0"/>
                <a:ea typeface="宋体" pitchFamily="2" charset="-122"/>
                <a:cs typeface="Times New Roman" pitchFamily="18" charset="0"/>
              </a:rPr>
              <a:t>例</a:t>
            </a:r>
            <a:r>
              <a:rPr lang="da-DK" altLang="zh-CN" sz="2800" b="1" dirty="0">
                <a:latin typeface="Times New Roman" pitchFamily="18" charset="0"/>
                <a:ea typeface="宋体" pitchFamily="2" charset="-122"/>
                <a:cs typeface="Times New Roman" pitchFamily="18" charset="0"/>
              </a:rPr>
              <a:t>8-18  </a:t>
            </a:r>
            <a:r>
              <a:rPr lang="zh-CN" altLang="da-DK" sz="2800" b="1" dirty="0">
                <a:latin typeface="Times New Roman" pitchFamily="18" charset="0"/>
                <a:ea typeface="宋体" pitchFamily="2" charset="-122"/>
                <a:cs typeface="Times New Roman" pitchFamily="18" charset="0"/>
              </a:rPr>
              <a:t>已知一个二阶线性系统的微分方程为：</a:t>
            </a:r>
          </a:p>
          <a:p>
            <a:pPr>
              <a:buFontTx/>
              <a:buNone/>
            </a:pPr>
            <a:endParaRPr lang="zh-CN" altLang="da-DK" sz="2800" b="1" dirty="0">
              <a:latin typeface="Times New Roman" pitchFamily="18" charset="0"/>
              <a:ea typeface="宋体" pitchFamily="2" charset="-122"/>
              <a:cs typeface="Times New Roman" pitchFamily="18" charset="0"/>
            </a:endParaRPr>
          </a:p>
          <a:p>
            <a:pPr>
              <a:buFontTx/>
              <a:buNone/>
            </a:pPr>
            <a:endParaRPr lang="zh-CN" altLang="da-DK" sz="2800" b="1" dirty="0">
              <a:latin typeface="Times New Roman" pitchFamily="18" charset="0"/>
              <a:ea typeface="宋体" pitchFamily="2" charset="-122"/>
              <a:cs typeface="Times New Roman" pitchFamily="18" charset="0"/>
            </a:endParaRPr>
          </a:p>
          <a:p>
            <a:pPr>
              <a:buFontTx/>
              <a:buNone/>
            </a:pPr>
            <a:r>
              <a:rPr lang="zh-CN" altLang="da-DK" sz="2800" b="1" dirty="0">
                <a:latin typeface="Times New Roman" pitchFamily="18" charset="0"/>
                <a:ea typeface="宋体" pitchFamily="2" charset="-122"/>
                <a:cs typeface="Times New Roman" pitchFamily="18" charset="0"/>
              </a:rPr>
              <a:t>取</a:t>
            </a:r>
            <a:r>
              <a:rPr lang="en-US" altLang="zh-CN" sz="2800" b="1" dirty="0">
                <a:latin typeface="Times New Roman" pitchFamily="18" charset="0"/>
                <a:ea typeface="宋体" pitchFamily="2" charset="-122"/>
                <a:cs typeface="Times New Roman" pitchFamily="18" charset="0"/>
              </a:rPr>
              <a:t>a=2</a:t>
            </a:r>
            <a:r>
              <a:rPr lang="zh-CN" altLang="en-US" sz="2800" b="1" dirty="0">
                <a:latin typeface="Times New Roman" pitchFamily="18" charset="0"/>
                <a:ea typeface="宋体" pitchFamily="2" charset="-122"/>
                <a:cs typeface="Times New Roman" pitchFamily="18" charset="0"/>
              </a:rPr>
              <a:t>，绘制系统的时间响应曲线和相平面图。</a:t>
            </a:r>
          </a:p>
          <a:p>
            <a:pPr marL="0" indent="0">
              <a:buNone/>
            </a:pPr>
            <a:r>
              <a:rPr lang="zh-CN" altLang="en-US" sz="2800" b="1" dirty="0">
                <a:latin typeface="Times New Roman" pitchFamily="18" charset="0"/>
                <a:ea typeface="宋体" pitchFamily="2" charset="-122"/>
                <a:cs typeface="Times New Roman" pitchFamily="18" charset="0"/>
              </a:rPr>
              <a:t>函数</a:t>
            </a:r>
            <a:r>
              <a:rPr lang="en-US" altLang="zh-CN" sz="2800" b="1" dirty="0">
                <a:latin typeface="Times New Roman" pitchFamily="18" charset="0"/>
                <a:ea typeface="宋体" pitchFamily="2" charset="-122"/>
                <a:cs typeface="Times New Roman" pitchFamily="18" charset="0"/>
              </a:rPr>
              <a:t>ode23</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ode45</a:t>
            </a:r>
            <a:r>
              <a:rPr lang="zh-CN" altLang="en-US" sz="2800" b="1" dirty="0">
                <a:latin typeface="Times New Roman" pitchFamily="18" charset="0"/>
                <a:ea typeface="宋体" pitchFamily="2" charset="-122"/>
                <a:cs typeface="Times New Roman" pitchFamily="18" charset="0"/>
              </a:rPr>
              <a:t>是对一阶常微分方程组设计的，因此对高阶常微分方程，需先将它转化为一阶常微分方程组，即状态方程。令</a:t>
            </a:r>
            <a:r>
              <a:rPr lang="en-US" altLang="zh-CN" sz="2800" b="1" dirty="0">
                <a:latin typeface="Times New Roman" pitchFamily="18" charset="0"/>
                <a:ea typeface="宋体" pitchFamily="2" charset="-122"/>
                <a:cs typeface="Times New Roman" pitchFamily="18" charset="0"/>
              </a:rPr>
              <a:t>x</a:t>
            </a:r>
            <a:r>
              <a:rPr lang="en-US" altLang="zh-CN" sz="2800" b="1" baseline="-25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x</a:t>
            </a:r>
            <a:r>
              <a:rPr lang="en-US" altLang="zh-CN" sz="2800" b="1" baseline="-25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，则得到系统的状态方程：</a:t>
            </a:r>
          </a:p>
          <a:p>
            <a:endParaRPr lang="zh-CN" altLang="en-US" sz="2800" b="1" dirty="0">
              <a:latin typeface="Times New Roman" pitchFamily="18" charset="0"/>
              <a:ea typeface="宋体" pitchFamily="2" charset="-122"/>
              <a:cs typeface="Times New Roman" pitchFamily="18" charset="0"/>
            </a:endParaRPr>
          </a:p>
          <a:p>
            <a:endParaRPr lang="zh-CN" altLang="en-US" sz="2800" b="1" dirty="0">
              <a:latin typeface="Times New Roman" pitchFamily="18" charset="0"/>
              <a:ea typeface="宋体" pitchFamily="2" charset="-122"/>
              <a:cs typeface="Times New Roman" pitchFamily="18" charset="0"/>
            </a:endParaRPr>
          </a:p>
          <a:p>
            <a:endParaRPr lang="zh-CN" altLang="en-US" sz="2800" b="1" dirty="0">
              <a:latin typeface="Times New Roman" pitchFamily="18" charset="0"/>
              <a:ea typeface="宋体" pitchFamily="2" charset="-122"/>
              <a:cs typeface="Times New Roman" pitchFamily="18" charset="0"/>
            </a:endParaRPr>
          </a:p>
          <a:p>
            <a:endParaRPr lang="zh-CN" altLang="en-US" sz="2800" b="1" dirty="0">
              <a:latin typeface="Times New Roman" pitchFamily="18" charset="0"/>
              <a:ea typeface="宋体" pitchFamily="2" charset="-122"/>
              <a:cs typeface="Times New Roman" pitchFamily="18" charset="0"/>
            </a:endParaRPr>
          </a:p>
        </p:txBody>
      </p:sp>
      <p:sp>
        <p:nvSpPr>
          <p:cNvPr id="160773" name="Rectangle 5"/>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772" name="Object 4"/>
          <p:cNvGraphicFramePr>
            <a:graphicFrameLocks noChangeAspect="1"/>
          </p:cNvGraphicFramePr>
          <p:nvPr>
            <p:extLst>
              <p:ext uri="{D42A27DB-BD31-4B8C-83A1-F6EECF244321}">
                <p14:modId xmlns:p14="http://schemas.microsoft.com/office/powerpoint/2010/main" val="1580754400"/>
              </p:ext>
            </p:extLst>
          </p:nvPr>
        </p:nvGraphicFramePr>
        <p:xfrm>
          <a:off x="3348038" y="1556792"/>
          <a:ext cx="2016125" cy="955675"/>
        </p:xfrm>
        <a:graphic>
          <a:graphicData uri="http://schemas.openxmlformats.org/presentationml/2006/ole">
            <mc:AlternateContent xmlns:mc="http://schemas.openxmlformats.org/markup-compatibility/2006">
              <mc:Choice xmlns:v="urn:schemas-microsoft-com:vml" Requires="v">
                <p:oleObj spid="_x0000_s160795" name="公式" r:id="rId3" imgW="1282700" imgH="609600" progId="Equation.3">
                  <p:embed/>
                </p:oleObj>
              </mc:Choice>
              <mc:Fallback>
                <p:oleObj name="公式" r:id="rId3" imgW="12827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556792"/>
                        <a:ext cx="20161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5"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774" name="Object 6"/>
          <p:cNvGraphicFramePr>
            <a:graphicFrameLocks noChangeAspect="1"/>
          </p:cNvGraphicFramePr>
          <p:nvPr>
            <p:extLst>
              <p:ext uri="{D42A27DB-BD31-4B8C-83A1-F6EECF244321}">
                <p14:modId xmlns:p14="http://schemas.microsoft.com/office/powerpoint/2010/main" val="2473116558"/>
              </p:ext>
            </p:extLst>
          </p:nvPr>
        </p:nvGraphicFramePr>
        <p:xfrm>
          <a:off x="3275856" y="4797152"/>
          <a:ext cx="2232025" cy="1195388"/>
        </p:xfrm>
        <a:graphic>
          <a:graphicData uri="http://schemas.openxmlformats.org/presentationml/2006/ole">
            <mc:AlternateContent xmlns:mc="http://schemas.openxmlformats.org/markup-compatibility/2006">
              <mc:Choice xmlns:v="urn:schemas-microsoft-com:vml" Requires="v">
                <p:oleObj spid="_x0000_s160796" name="公式" r:id="rId5" imgW="1333500" imgH="711200" progId="Equation.3">
                  <p:embed/>
                </p:oleObj>
              </mc:Choice>
              <mc:Fallback>
                <p:oleObj name="公式" r:id="rId5" imgW="1333500" imgH="71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797152"/>
                        <a:ext cx="2232025"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457200" y="908050"/>
            <a:ext cx="8291513" cy="5329238"/>
          </a:xfrm>
        </p:spPr>
        <p:txBody>
          <a:bodyPr/>
          <a:lstStyle/>
          <a:p>
            <a:pPr marL="0" indent="0">
              <a:lnSpc>
                <a:spcPct val="80000"/>
              </a:lnSpc>
              <a:buNone/>
            </a:pPr>
            <a:r>
              <a:rPr lang="zh-CN" altLang="en-US" sz="2400" b="1" dirty="0">
                <a:latin typeface="Times New Roman" pitchFamily="18" charset="0"/>
                <a:ea typeface="宋体" pitchFamily="2" charset="-122"/>
                <a:cs typeface="Times New Roman" pitchFamily="18" charset="0"/>
              </a:rPr>
              <a:t>建立函数文件</a:t>
            </a:r>
            <a:r>
              <a:rPr lang="en-US" altLang="zh-CN" sz="2400" b="1" dirty="0" err="1">
                <a:latin typeface="Times New Roman" pitchFamily="18" charset="0"/>
                <a:ea typeface="宋体" pitchFamily="2" charset="-122"/>
                <a:cs typeface="Times New Roman" pitchFamily="18" charset="0"/>
              </a:rPr>
              <a:t>sys.m</a:t>
            </a:r>
            <a:r>
              <a:rPr lang="zh-CN" altLang="en-US" sz="2400" b="1" dirty="0">
                <a:latin typeface="Times New Roman" pitchFamily="18" charset="0"/>
                <a:ea typeface="宋体" pitchFamily="2" charset="-122"/>
                <a:cs typeface="Times New Roman" pitchFamily="18" charset="0"/>
              </a:rPr>
              <a:t>。</a:t>
            </a:r>
          </a:p>
          <a:p>
            <a:pPr marL="0" indent="0">
              <a:lnSpc>
                <a:spcPct val="80000"/>
              </a:lnSpc>
              <a:buNone/>
            </a:pPr>
            <a:r>
              <a:rPr lang="en-US" altLang="zh-CN" sz="2400" b="1" dirty="0">
                <a:latin typeface="Times New Roman" pitchFamily="18" charset="0"/>
                <a:ea typeface="宋体" pitchFamily="2" charset="-122"/>
                <a:cs typeface="Times New Roman" pitchFamily="18" charset="0"/>
              </a:rPr>
              <a:t>function </a:t>
            </a:r>
            <a:r>
              <a:rPr lang="en-US" altLang="zh-CN" sz="2400" b="1" dirty="0" err="1">
                <a:latin typeface="Times New Roman" pitchFamily="18" charset="0"/>
                <a:ea typeface="宋体" pitchFamily="2" charset="-122"/>
                <a:cs typeface="Times New Roman" pitchFamily="18" charset="0"/>
              </a:rPr>
              <a:t>xdot</a:t>
            </a:r>
            <a:r>
              <a:rPr lang="en-US" altLang="zh-CN" sz="2400" b="1" dirty="0">
                <a:latin typeface="Times New Roman" pitchFamily="18" charset="0"/>
                <a:ea typeface="宋体" pitchFamily="2" charset="-122"/>
                <a:cs typeface="Times New Roman" pitchFamily="18" charset="0"/>
              </a:rPr>
              <a:t>=sys(</a:t>
            </a:r>
            <a:r>
              <a:rPr lang="en-US" altLang="zh-CN" sz="2400" b="1" dirty="0" err="1">
                <a:latin typeface="Times New Roman" pitchFamily="18" charset="0"/>
                <a:ea typeface="宋体" pitchFamily="2" charset="-122"/>
                <a:cs typeface="Times New Roman" pitchFamily="18" charset="0"/>
              </a:rPr>
              <a:t>t,x</a:t>
            </a:r>
            <a:r>
              <a:rPr lang="en-US" altLang="zh-CN" sz="2400" b="1" dirty="0">
                <a:latin typeface="Times New Roman" pitchFamily="18" charset="0"/>
                <a:ea typeface="宋体" pitchFamily="2" charset="-122"/>
                <a:cs typeface="Times New Roman" pitchFamily="18" charset="0"/>
              </a:rPr>
              <a:t>)</a:t>
            </a:r>
          </a:p>
          <a:p>
            <a:pPr marL="0" indent="0">
              <a:lnSpc>
                <a:spcPct val="80000"/>
              </a:lnSpc>
              <a:buNone/>
            </a:pPr>
            <a:r>
              <a:rPr lang="en-US" altLang="zh-CN" sz="2400" b="1" dirty="0" err="1">
                <a:latin typeface="Times New Roman" pitchFamily="18" charset="0"/>
                <a:ea typeface="宋体" pitchFamily="2" charset="-122"/>
                <a:cs typeface="Times New Roman" pitchFamily="18" charset="0"/>
              </a:rPr>
              <a:t>xdot</a:t>
            </a:r>
            <a:r>
              <a:rPr lang="en-US" altLang="zh-CN" sz="2400" b="1" dirty="0">
                <a:latin typeface="Times New Roman" pitchFamily="18" charset="0"/>
                <a:ea typeface="宋体" pitchFamily="2" charset="-122"/>
                <a:cs typeface="Times New Roman" pitchFamily="18" charset="0"/>
              </a:rPr>
              <a:t>=[-2*x(2);x(1)]; </a:t>
            </a:r>
          </a:p>
          <a:p>
            <a:pPr marL="0" indent="0">
              <a:lnSpc>
                <a:spcPct val="80000"/>
              </a:lnSpc>
              <a:buNone/>
            </a:pPr>
            <a:r>
              <a:rPr lang="zh-CN" altLang="en-US" sz="2400" b="1" dirty="0">
                <a:latin typeface="Times New Roman" pitchFamily="18" charset="0"/>
                <a:ea typeface="宋体" pitchFamily="2" charset="-122"/>
                <a:cs typeface="Times New Roman" pitchFamily="18" charset="0"/>
              </a:rPr>
              <a:t>取</a:t>
            </a:r>
            <a:r>
              <a:rPr lang="es-ES" altLang="zh-CN" sz="2400" b="1" dirty="0">
                <a:latin typeface="Times New Roman" pitchFamily="18" charset="0"/>
                <a:ea typeface="宋体" pitchFamily="2" charset="-122"/>
                <a:cs typeface="Times New Roman" pitchFamily="18" charset="0"/>
              </a:rPr>
              <a:t>t0=0</a:t>
            </a:r>
            <a:r>
              <a:rPr lang="zh-CN" altLang="es-ES" sz="2400" b="1" dirty="0">
                <a:latin typeface="Times New Roman" pitchFamily="18" charset="0"/>
                <a:ea typeface="宋体" pitchFamily="2" charset="-122"/>
                <a:cs typeface="Times New Roman" pitchFamily="18" charset="0"/>
              </a:rPr>
              <a:t>，</a:t>
            </a:r>
            <a:r>
              <a:rPr lang="es-ES" altLang="zh-CN" sz="2400" b="1" dirty="0">
                <a:latin typeface="Times New Roman" pitchFamily="18" charset="0"/>
                <a:ea typeface="宋体" pitchFamily="2" charset="-122"/>
                <a:cs typeface="Times New Roman" pitchFamily="18" charset="0"/>
              </a:rPr>
              <a:t>tf=20</a:t>
            </a:r>
            <a:r>
              <a:rPr lang="zh-CN" altLang="es-ES" sz="2400" b="1" dirty="0">
                <a:latin typeface="Times New Roman" pitchFamily="18" charset="0"/>
                <a:ea typeface="宋体" pitchFamily="2" charset="-122"/>
                <a:cs typeface="Times New Roman" pitchFamily="18" charset="0"/>
              </a:rPr>
              <a:t>，求微分方程的解，程序如下：</a:t>
            </a:r>
            <a:endParaRPr lang="zh-CN" altLang="en-US" sz="2400" b="1" dirty="0">
              <a:latin typeface="Times New Roman" pitchFamily="18" charset="0"/>
              <a:ea typeface="宋体" pitchFamily="2" charset="-122"/>
              <a:cs typeface="Times New Roman" pitchFamily="18" charset="0"/>
            </a:endParaRPr>
          </a:p>
          <a:p>
            <a:pPr marL="0" indent="0">
              <a:lnSpc>
                <a:spcPct val="80000"/>
              </a:lnSpc>
              <a:buNone/>
            </a:pPr>
            <a:r>
              <a:rPr lang="en-US" altLang="zh-CN" sz="2400" b="1" dirty="0">
                <a:latin typeface="Times New Roman" pitchFamily="18" charset="0"/>
                <a:ea typeface="宋体" pitchFamily="2" charset="-122"/>
                <a:cs typeface="Times New Roman" pitchFamily="18" charset="0"/>
              </a:rPr>
              <a:t>t0=0;</a:t>
            </a:r>
          </a:p>
          <a:p>
            <a:pPr marL="0" indent="0">
              <a:lnSpc>
                <a:spcPct val="80000"/>
              </a:lnSpc>
              <a:buNone/>
            </a:pPr>
            <a:r>
              <a:rPr lang="en-US" altLang="zh-CN" sz="2400" b="1" dirty="0" err="1">
                <a:latin typeface="Times New Roman" pitchFamily="18" charset="0"/>
                <a:ea typeface="宋体" pitchFamily="2" charset="-122"/>
                <a:cs typeface="Times New Roman" pitchFamily="18" charset="0"/>
              </a:rPr>
              <a:t>tf</a:t>
            </a:r>
            <a:r>
              <a:rPr lang="en-US" altLang="zh-CN" sz="2400" b="1" dirty="0">
                <a:latin typeface="Times New Roman" pitchFamily="18" charset="0"/>
                <a:ea typeface="宋体" pitchFamily="2" charset="-122"/>
                <a:cs typeface="Times New Roman" pitchFamily="18" charset="0"/>
              </a:rPr>
              <a:t>=20;</a:t>
            </a:r>
          </a:p>
          <a:p>
            <a:pPr marL="0" indent="0">
              <a:lnSpc>
                <a:spcPct val="80000"/>
              </a:lnSpc>
              <a:buNone/>
            </a:pP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t,x</a:t>
            </a:r>
            <a:r>
              <a:rPr lang="en-US" altLang="zh-CN" sz="2400" b="1" dirty="0">
                <a:latin typeface="Times New Roman" pitchFamily="18" charset="0"/>
                <a:ea typeface="宋体" pitchFamily="2" charset="-122"/>
                <a:cs typeface="Times New Roman" pitchFamily="18" charset="0"/>
              </a:rPr>
              <a:t>]=ode45('sys',[t0,tf],[1,0]); </a:t>
            </a:r>
          </a:p>
          <a:p>
            <a:pPr marL="0" indent="0">
              <a:lnSpc>
                <a:spcPct val="80000"/>
              </a:lnSpc>
              <a:buNone/>
            </a:pPr>
            <a:r>
              <a:rPr lang="zh-CN" altLang="en-US" sz="2400" b="1" dirty="0">
                <a:latin typeface="Times New Roman" pitchFamily="18" charset="0"/>
                <a:ea typeface="宋体" pitchFamily="2" charset="-122"/>
                <a:cs typeface="Times New Roman" pitchFamily="18" charset="0"/>
              </a:rPr>
              <a:t>程序运行后，查看结果。</a:t>
            </a:r>
          </a:p>
          <a:p>
            <a:pPr marL="0" indent="0">
              <a:lnSpc>
                <a:spcPct val="80000"/>
              </a:lnSpc>
              <a:buNone/>
            </a:pPr>
            <a:r>
              <a:rPr lang="en-US" altLang="zh-CN" sz="2400" b="1" dirty="0">
                <a:latin typeface="Times New Roman" pitchFamily="18" charset="0"/>
                <a:ea typeface="宋体" pitchFamily="2" charset="-122"/>
                <a:cs typeface="Times New Roman" pitchFamily="18" charset="0"/>
              </a:rPr>
              <a:t>&gt;&gt; [</a:t>
            </a:r>
            <a:r>
              <a:rPr lang="en-US" altLang="zh-CN" sz="2400" b="1" dirty="0" err="1">
                <a:latin typeface="Times New Roman" pitchFamily="18" charset="0"/>
                <a:ea typeface="宋体" pitchFamily="2" charset="-122"/>
                <a:cs typeface="Times New Roman" pitchFamily="18" charset="0"/>
              </a:rPr>
              <a:t>t,x</a:t>
            </a:r>
            <a:r>
              <a:rPr lang="en-US" altLang="zh-CN" sz="2400" b="1" dirty="0">
                <a:latin typeface="Times New Roman" pitchFamily="18" charset="0"/>
                <a:ea typeface="宋体" pitchFamily="2" charset="-122"/>
                <a:cs typeface="Times New Roman" pitchFamily="18" charset="0"/>
              </a:rPr>
              <a:t>]</a:t>
            </a:r>
          </a:p>
          <a:p>
            <a:pPr marL="0" indent="0">
              <a:lnSpc>
                <a:spcPct val="80000"/>
              </a:lnSpc>
              <a:buNone/>
            </a:pPr>
            <a:r>
              <a:rPr lang="en-US" altLang="zh-CN" sz="2400" b="1" dirty="0" err="1">
                <a:latin typeface="Times New Roman" pitchFamily="18" charset="0"/>
                <a:ea typeface="宋体" pitchFamily="2" charset="-122"/>
                <a:cs typeface="Times New Roman" pitchFamily="18" charset="0"/>
              </a:rPr>
              <a:t>ans</a:t>
            </a:r>
            <a:r>
              <a:rPr lang="en-US" altLang="zh-CN" sz="2400" b="1" dirty="0">
                <a:latin typeface="Times New Roman" pitchFamily="18" charset="0"/>
                <a:ea typeface="宋体" pitchFamily="2" charset="-122"/>
                <a:cs typeface="Times New Roman" pitchFamily="18" charset="0"/>
              </a:rPr>
              <a:t> =</a:t>
            </a:r>
          </a:p>
          <a:p>
            <a:pPr marL="0" indent="0">
              <a:lnSpc>
                <a:spcPct val="80000"/>
              </a:lnSpc>
              <a:buNone/>
            </a:pPr>
            <a:r>
              <a:rPr lang="en-US" altLang="zh-CN" sz="2400" b="1" dirty="0">
                <a:latin typeface="Times New Roman" pitchFamily="18" charset="0"/>
                <a:ea typeface="宋体" pitchFamily="2" charset="-122"/>
                <a:cs typeface="Times New Roman" pitchFamily="18" charset="0"/>
              </a:rPr>
              <a:t>          0    1.0000         0</a:t>
            </a:r>
          </a:p>
          <a:p>
            <a:pPr marL="0" indent="0">
              <a:lnSpc>
                <a:spcPct val="80000"/>
              </a:lnSpc>
              <a:buNone/>
            </a:pPr>
            <a:r>
              <a:rPr lang="en-US" altLang="zh-CN" sz="2400" b="1" dirty="0" smtClean="0">
                <a:latin typeface="Times New Roman" pitchFamily="18" charset="0"/>
                <a:ea typeface="宋体" pitchFamily="2" charset="-122"/>
                <a:cs typeface="Times New Roman" pitchFamily="18" charset="0"/>
              </a:rPr>
              <a:t>           …   </a:t>
            </a:r>
          </a:p>
          <a:p>
            <a:pPr marL="0" indent="0">
              <a:lnSpc>
                <a:spcPct val="80000"/>
              </a:lnSpc>
              <a:buNone/>
            </a:pPr>
            <a:r>
              <a:rPr lang="en-US" altLang="zh-CN" sz="2400" b="1" dirty="0" smtClean="0">
                <a:latin typeface="Times New Roman" pitchFamily="18" charset="0"/>
                <a:ea typeface="宋体" pitchFamily="2" charset="-122"/>
                <a:cs typeface="Times New Roman" pitchFamily="18" charset="0"/>
              </a:rPr>
              <a:t>   20.0000   -0.9991   -0.0090</a:t>
            </a:r>
          </a:p>
          <a:p>
            <a:pPr marL="0" indent="0">
              <a:lnSpc>
                <a:spcPct val="80000"/>
              </a:lnSpc>
              <a:buNone/>
            </a:pPr>
            <a:r>
              <a:rPr lang="zh-CN" altLang="en-US" sz="2400" b="1" dirty="0" smtClean="0">
                <a:latin typeface="Times New Roman" pitchFamily="18" charset="0"/>
                <a:ea typeface="宋体" pitchFamily="2" charset="-122"/>
                <a:cs typeface="Times New Roman" pitchFamily="18" charset="0"/>
              </a:rPr>
              <a:t>结果</a:t>
            </a:r>
            <a:r>
              <a:rPr lang="zh-CN" altLang="en-US" sz="2400" b="1" dirty="0">
                <a:latin typeface="Times New Roman" pitchFamily="18" charset="0"/>
                <a:ea typeface="宋体" pitchFamily="2" charset="-122"/>
                <a:cs typeface="Times New Roman" pitchFamily="18" charset="0"/>
              </a:rPr>
              <a:t>第一列为</a:t>
            </a:r>
            <a:r>
              <a:rPr lang="en-US" altLang="zh-CN" sz="2400" b="1" dirty="0">
                <a:latin typeface="Times New Roman" pitchFamily="18" charset="0"/>
                <a:ea typeface="宋体" pitchFamily="2" charset="-122"/>
                <a:cs typeface="Times New Roman" pitchFamily="18" charset="0"/>
              </a:rPr>
              <a:t>t</a:t>
            </a:r>
            <a:r>
              <a:rPr lang="zh-CN" altLang="en-US" sz="2400" b="1" dirty="0">
                <a:latin typeface="Times New Roman" pitchFamily="18" charset="0"/>
                <a:ea typeface="宋体" pitchFamily="2" charset="-122"/>
                <a:cs typeface="Times New Roman" pitchFamily="18" charset="0"/>
              </a:rPr>
              <a:t>的采样点，第二列和第三列分别为</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和</a:t>
            </a:r>
            <a:r>
              <a:rPr lang="en-US" altLang="zh-CN" sz="2400" b="1" dirty="0">
                <a:latin typeface="Times New Roman" pitchFamily="18" charset="0"/>
                <a:ea typeface="宋体" pitchFamily="2" charset="-122"/>
                <a:cs typeface="Times New Roman" pitchFamily="18" charset="0"/>
              </a:rPr>
              <a:t>x</a:t>
            </a:r>
            <a:r>
              <a:rPr lang="zh-CN" altLang="en-US" sz="2400" b="1" dirty="0">
                <a:latin typeface="Times New Roman" pitchFamily="18" charset="0"/>
                <a:ea typeface="宋体" pitchFamily="2" charset="-122"/>
                <a:cs typeface="Times New Roman" pitchFamily="18" charset="0"/>
              </a:rPr>
              <a:t>与</a:t>
            </a:r>
            <a:r>
              <a:rPr lang="en-US" altLang="zh-CN" sz="2400" b="1" dirty="0">
                <a:latin typeface="Times New Roman" pitchFamily="18" charset="0"/>
                <a:ea typeface="宋体" pitchFamily="2" charset="-122"/>
                <a:cs typeface="Times New Roman" pitchFamily="18" charset="0"/>
              </a:rPr>
              <a:t>t</a:t>
            </a:r>
            <a:r>
              <a:rPr lang="zh-CN" altLang="en-US" sz="2400" b="1" dirty="0">
                <a:latin typeface="Times New Roman" pitchFamily="18" charset="0"/>
                <a:ea typeface="宋体" pitchFamily="2" charset="-122"/>
                <a:cs typeface="Times New Roman" pitchFamily="18" charset="0"/>
              </a:rPr>
              <a:t>对应点的值（只列出部分结果）。</a:t>
            </a:r>
          </a:p>
        </p:txBody>
      </p:sp>
      <p:sp>
        <p:nvSpPr>
          <p:cNvPr id="16179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1"/>
          </p:nvPr>
        </p:nvSpPr>
        <p:spPr>
          <a:xfrm>
            <a:off x="611560" y="1124744"/>
            <a:ext cx="8064500" cy="2089150"/>
          </a:xfrm>
        </p:spPr>
        <p:txBody>
          <a:bodyPr/>
          <a:lstStyle/>
          <a:p>
            <a:pPr marL="0" indent="0">
              <a:lnSpc>
                <a:spcPct val="80000"/>
              </a:lnSpc>
              <a:buNone/>
            </a:pPr>
            <a:r>
              <a:rPr lang="zh-CN" altLang="en-US" sz="2800" b="1" dirty="0">
                <a:latin typeface="Times New Roman" pitchFamily="18" charset="0"/>
                <a:ea typeface="宋体" pitchFamily="2" charset="-122"/>
                <a:cs typeface="Times New Roman" pitchFamily="18" charset="0"/>
              </a:rPr>
              <a:t>为直观地表示方程的解，可以绘制方程的时间响应曲线及相平面曲线（如下图所示），程序如下：</a:t>
            </a:r>
          </a:p>
          <a:p>
            <a:pPr marL="0" indent="0">
              <a:lnSpc>
                <a:spcPct val="80000"/>
              </a:lnSpc>
              <a:buNone/>
            </a:pPr>
            <a:r>
              <a:rPr lang="en-US" altLang="zh-CN" sz="2000" b="1" dirty="0">
                <a:latin typeface="Times New Roman" pitchFamily="18" charset="0"/>
                <a:ea typeface="宋体" pitchFamily="2" charset="-122"/>
                <a:cs typeface="Times New Roman" pitchFamily="18" charset="0"/>
              </a:rPr>
              <a:t>subplot(2,2,1);plot(</a:t>
            </a:r>
            <a:r>
              <a:rPr lang="en-US" altLang="zh-CN" sz="2000" b="1" dirty="0" err="1">
                <a:latin typeface="Times New Roman" pitchFamily="18" charset="0"/>
                <a:ea typeface="宋体" pitchFamily="2" charset="-122"/>
                <a:cs typeface="Times New Roman" pitchFamily="18" charset="0"/>
              </a:rPr>
              <a:t>t,x</a:t>
            </a:r>
            <a:r>
              <a:rPr lang="en-US" altLang="zh-CN" sz="2000" b="1" dirty="0">
                <a:latin typeface="Times New Roman" pitchFamily="18" charset="0"/>
                <a:ea typeface="宋体" pitchFamily="2" charset="-122"/>
                <a:cs typeface="Times New Roman" pitchFamily="18" charset="0"/>
              </a:rPr>
              <a:t>(:,2))              %</a:t>
            </a:r>
            <a:r>
              <a:rPr lang="zh-CN" altLang="en-US" sz="2000" b="1" dirty="0">
                <a:latin typeface="Times New Roman" pitchFamily="18" charset="0"/>
                <a:ea typeface="宋体" pitchFamily="2" charset="-122"/>
                <a:cs typeface="Times New Roman" pitchFamily="18" charset="0"/>
              </a:rPr>
              <a:t>系统时间响应曲线，即</a:t>
            </a:r>
            <a:r>
              <a:rPr lang="en-US" altLang="zh-CN" sz="2000" b="1" dirty="0">
                <a:latin typeface="Times New Roman" pitchFamily="18" charset="0"/>
                <a:ea typeface="宋体" pitchFamily="2" charset="-122"/>
                <a:cs typeface="Times New Roman" pitchFamily="18" charset="0"/>
              </a:rPr>
              <a:t>t-x</a:t>
            </a:r>
          </a:p>
          <a:p>
            <a:pPr marL="0" indent="0">
              <a:lnSpc>
                <a:spcPct val="80000"/>
              </a:lnSpc>
              <a:buNone/>
            </a:pPr>
            <a:r>
              <a:rPr lang="en-US" altLang="zh-CN" sz="2000" b="1" dirty="0">
                <a:latin typeface="Times New Roman" pitchFamily="18" charset="0"/>
                <a:ea typeface="宋体" pitchFamily="2" charset="-122"/>
                <a:cs typeface="Times New Roman" pitchFamily="18" charset="0"/>
              </a:rPr>
              <a:t>subplot(2,2,2);plot(x(:,2),x(:,1))        %</a:t>
            </a:r>
            <a:r>
              <a:rPr lang="zh-CN" altLang="en-US" sz="2000" b="1" dirty="0">
                <a:latin typeface="Times New Roman" pitchFamily="18" charset="0"/>
                <a:ea typeface="宋体" pitchFamily="2" charset="-122"/>
                <a:cs typeface="Times New Roman" pitchFamily="18" charset="0"/>
              </a:rPr>
              <a:t>系统相平面曲线，即</a:t>
            </a:r>
            <a:r>
              <a:rPr lang="en-US" altLang="zh-CN" sz="2000" b="1" dirty="0">
                <a:latin typeface="Times New Roman" pitchFamily="18" charset="0"/>
                <a:ea typeface="宋体" pitchFamily="2" charset="-122"/>
                <a:cs typeface="Times New Roman" pitchFamily="18" charset="0"/>
              </a:rPr>
              <a:t>x-x’</a:t>
            </a:r>
          </a:p>
          <a:p>
            <a:pPr marL="0" indent="0">
              <a:lnSpc>
                <a:spcPct val="80000"/>
              </a:lnSpc>
              <a:buNone/>
            </a:pPr>
            <a:r>
              <a:rPr lang="en-US" altLang="zh-CN" sz="2000" b="1" dirty="0">
                <a:latin typeface="Times New Roman" pitchFamily="18" charset="0"/>
                <a:ea typeface="宋体" pitchFamily="2" charset="-122"/>
                <a:cs typeface="Times New Roman" pitchFamily="18" charset="0"/>
              </a:rPr>
              <a:t>axis equal</a:t>
            </a:r>
            <a:endParaRPr lang="zh-CN" altLang="en-US" sz="2000" b="1" dirty="0">
              <a:latin typeface="Times New Roman" pitchFamily="18" charset="0"/>
              <a:ea typeface="宋体" pitchFamily="2" charset="-122"/>
              <a:cs typeface="Times New Roman" pitchFamily="18" charset="0"/>
            </a:endParaRPr>
          </a:p>
        </p:txBody>
      </p:sp>
      <p:pic>
        <p:nvPicPr>
          <p:cNvPr id="16282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6624637"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395288" y="908050"/>
            <a:ext cx="8569325" cy="5473700"/>
          </a:xfrm>
        </p:spPr>
        <p:txBody>
          <a:bodyPr/>
          <a:lstStyle/>
          <a:p>
            <a:pPr marL="0" indent="0">
              <a:lnSpc>
                <a:spcPct val="80000"/>
              </a:lnSpc>
              <a:buNone/>
            </a:pPr>
            <a:r>
              <a:rPr lang="zh-CN" altLang="en-US" sz="2800" b="1" dirty="0">
                <a:latin typeface="Times New Roman" pitchFamily="18" charset="0"/>
                <a:ea typeface="宋体" pitchFamily="2" charset="-122"/>
                <a:cs typeface="Times New Roman" pitchFamily="18" charset="0"/>
              </a:rPr>
              <a:t>设：</a:t>
            </a:r>
          </a:p>
          <a:p>
            <a:pPr marL="0" indent="0">
              <a:lnSpc>
                <a:spcPct val="80000"/>
              </a:lnSpc>
              <a:buNone/>
            </a:pPr>
            <a:endParaRPr lang="en-US" altLang="zh-CN" sz="2800" b="1" dirty="0" smtClean="0">
              <a:latin typeface="Times New Roman" pitchFamily="18" charset="0"/>
              <a:ea typeface="宋体" pitchFamily="2" charset="-122"/>
              <a:cs typeface="Times New Roman" pitchFamily="18" charset="0"/>
            </a:endParaRPr>
          </a:p>
          <a:p>
            <a:pPr marL="0" indent="0">
              <a:lnSpc>
                <a:spcPct val="80000"/>
              </a:lnSpc>
              <a:buNone/>
            </a:pPr>
            <a:endParaRPr lang="zh-CN" altLang="en-US" sz="1050" b="1" dirty="0">
              <a:latin typeface="Times New Roman" pitchFamily="18" charset="0"/>
              <a:ea typeface="宋体" pitchFamily="2" charset="-122"/>
              <a:cs typeface="Times New Roman" pitchFamily="18" charset="0"/>
            </a:endParaRPr>
          </a:p>
          <a:p>
            <a:pPr marL="0" indent="0">
              <a:lnSpc>
                <a:spcPct val="80000"/>
              </a:lnSpc>
              <a:buNone/>
            </a:pPr>
            <a:r>
              <a:rPr lang="zh-CN" altLang="en-US" sz="2800" b="1" dirty="0">
                <a:latin typeface="Times New Roman" pitchFamily="18" charset="0"/>
                <a:ea typeface="宋体" pitchFamily="2" charset="-122"/>
                <a:cs typeface="Times New Roman" pitchFamily="18" charset="0"/>
              </a:rPr>
              <a:t>则对矩阵</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进行</a:t>
            </a:r>
            <a:r>
              <a:rPr lang="en-US" altLang="zh-CN" sz="2800" b="1" dirty="0">
                <a:latin typeface="Times New Roman" pitchFamily="18" charset="0"/>
                <a:ea typeface="宋体" pitchFamily="2" charset="-122"/>
                <a:cs typeface="Times New Roman" pitchFamily="18" charset="0"/>
              </a:rPr>
              <a:t>LU</a:t>
            </a:r>
            <a:r>
              <a:rPr lang="zh-CN" altLang="en-US" sz="2800" b="1" dirty="0">
                <a:latin typeface="Times New Roman" pitchFamily="18" charset="0"/>
                <a:ea typeface="宋体" pitchFamily="2" charset="-122"/>
                <a:cs typeface="Times New Roman" pitchFamily="18" charset="0"/>
              </a:rPr>
              <a:t>分解的命令如下：</a:t>
            </a:r>
          </a:p>
          <a:p>
            <a:pPr marL="0" indent="0">
              <a:lnSpc>
                <a:spcPct val="80000"/>
              </a:lnSpc>
              <a:buNone/>
            </a:pPr>
            <a:r>
              <a:rPr lang="en-US" altLang="zh-CN" sz="1600" b="1" dirty="0">
                <a:latin typeface="Times New Roman" pitchFamily="18" charset="0"/>
                <a:ea typeface="宋体" pitchFamily="2" charset="-122"/>
                <a:cs typeface="Times New Roman" pitchFamily="18" charset="0"/>
              </a:rPr>
              <a:t>&gt;&gt; A=[1,-1,1;5,-4,3;2,1,1];</a:t>
            </a:r>
          </a:p>
          <a:p>
            <a:pPr marL="0" indent="0">
              <a:lnSpc>
                <a:spcPct val="80000"/>
              </a:lnSpc>
              <a:buNone/>
            </a:pPr>
            <a:r>
              <a:rPr lang="en-US" altLang="zh-CN" sz="1600" b="1" dirty="0">
                <a:latin typeface="Times New Roman" pitchFamily="18" charset="0"/>
                <a:ea typeface="宋体" pitchFamily="2" charset="-122"/>
                <a:cs typeface="Times New Roman" pitchFamily="18" charset="0"/>
              </a:rPr>
              <a:t>&gt;&gt; [L,U]=</a:t>
            </a:r>
            <a:r>
              <a:rPr lang="en-US" altLang="zh-CN" sz="1600" b="1" dirty="0" err="1">
                <a:latin typeface="Times New Roman" pitchFamily="18" charset="0"/>
                <a:ea typeface="宋体" pitchFamily="2" charset="-122"/>
                <a:cs typeface="Times New Roman" pitchFamily="18" charset="0"/>
              </a:rPr>
              <a:t>lu</a:t>
            </a:r>
            <a:r>
              <a:rPr lang="en-US" altLang="zh-CN" sz="1600" b="1" dirty="0">
                <a:latin typeface="Times New Roman" pitchFamily="18" charset="0"/>
                <a:ea typeface="宋体" pitchFamily="2" charset="-122"/>
                <a:cs typeface="Times New Roman" pitchFamily="18" charset="0"/>
              </a:rPr>
              <a:t>(A)</a:t>
            </a:r>
          </a:p>
          <a:p>
            <a:pPr marL="0" indent="0">
              <a:lnSpc>
                <a:spcPct val="80000"/>
              </a:lnSpc>
              <a:buNone/>
            </a:pPr>
            <a:r>
              <a:rPr lang="en-US" altLang="zh-CN" sz="1600" b="1" dirty="0">
                <a:latin typeface="Times New Roman" pitchFamily="18" charset="0"/>
                <a:ea typeface="宋体" pitchFamily="2" charset="-122"/>
                <a:cs typeface="Times New Roman" pitchFamily="18" charset="0"/>
              </a:rPr>
              <a:t>L =</a:t>
            </a:r>
          </a:p>
          <a:p>
            <a:pPr marL="0" indent="0">
              <a:lnSpc>
                <a:spcPct val="80000"/>
              </a:lnSpc>
              <a:buNone/>
            </a:pPr>
            <a:r>
              <a:rPr lang="en-US" altLang="zh-CN" sz="1600" b="1" dirty="0">
                <a:latin typeface="Times New Roman" pitchFamily="18" charset="0"/>
                <a:ea typeface="宋体" pitchFamily="2" charset="-122"/>
                <a:cs typeface="Times New Roman" pitchFamily="18" charset="0"/>
              </a:rPr>
              <a:t>    0.2000   -0.0769    1.0000</a:t>
            </a:r>
          </a:p>
          <a:p>
            <a:pPr marL="0" indent="0">
              <a:lnSpc>
                <a:spcPct val="80000"/>
              </a:lnSpc>
              <a:buNone/>
            </a:pPr>
            <a:r>
              <a:rPr lang="en-US" altLang="zh-CN" sz="1600" b="1" dirty="0">
                <a:latin typeface="Times New Roman" pitchFamily="18" charset="0"/>
                <a:ea typeface="宋体" pitchFamily="2" charset="-122"/>
                <a:cs typeface="Times New Roman" pitchFamily="18" charset="0"/>
              </a:rPr>
              <a:t>    1.0000         0         0</a:t>
            </a:r>
          </a:p>
          <a:p>
            <a:pPr marL="0" indent="0">
              <a:lnSpc>
                <a:spcPct val="80000"/>
              </a:lnSpc>
              <a:buNone/>
            </a:pPr>
            <a:r>
              <a:rPr lang="en-US" altLang="zh-CN" sz="1600" b="1" dirty="0">
                <a:latin typeface="Times New Roman" pitchFamily="18" charset="0"/>
                <a:ea typeface="宋体" pitchFamily="2" charset="-122"/>
                <a:cs typeface="Times New Roman" pitchFamily="18" charset="0"/>
              </a:rPr>
              <a:t>    0.4000    1.0000         0</a:t>
            </a:r>
          </a:p>
          <a:p>
            <a:pPr marL="0" indent="0">
              <a:lnSpc>
                <a:spcPct val="80000"/>
              </a:lnSpc>
              <a:buNone/>
            </a:pPr>
            <a:r>
              <a:rPr lang="en-US" altLang="zh-CN" sz="1600" b="1" dirty="0">
                <a:latin typeface="Times New Roman" pitchFamily="18" charset="0"/>
                <a:ea typeface="宋体" pitchFamily="2" charset="-122"/>
                <a:cs typeface="Times New Roman" pitchFamily="18" charset="0"/>
              </a:rPr>
              <a:t>U =</a:t>
            </a:r>
          </a:p>
          <a:p>
            <a:pPr marL="0" indent="0">
              <a:lnSpc>
                <a:spcPct val="80000"/>
              </a:lnSpc>
              <a:buNone/>
            </a:pPr>
            <a:r>
              <a:rPr lang="en-US" altLang="zh-CN" sz="1600" b="1" dirty="0">
                <a:latin typeface="Times New Roman" pitchFamily="18" charset="0"/>
                <a:ea typeface="宋体" pitchFamily="2" charset="-122"/>
                <a:cs typeface="Times New Roman" pitchFamily="18" charset="0"/>
              </a:rPr>
              <a:t>    5.0000   -4.0000    3.0000</a:t>
            </a:r>
          </a:p>
          <a:p>
            <a:pPr marL="0" indent="0">
              <a:lnSpc>
                <a:spcPct val="80000"/>
              </a:lnSpc>
              <a:buNone/>
            </a:pPr>
            <a:r>
              <a:rPr lang="en-US" altLang="zh-CN" sz="1600" b="1" dirty="0">
                <a:latin typeface="Times New Roman" pitchFamily="18" charset="0"/>
                <a:ea typeface="宋体" pitchFamily="2" charset="-122"/>
                <a:cs typeface="Times New Roman" pitchFamily="18" charset="0"/>
              </a:rPr>
              <a:t>          0    2.6000   -0.2000</a:t>
            </a:r>
          </a:p>
          <a:p>
            <a:pPr marL="0" indent="0">
              <a:lnSpc>
                <a:spcPct val="80000"/>
              </a:lnSpc>
              <a:buNone/>
            </a:pPr>
            <a:r>
              <a:rPr lang="en-US" altLang="zh-CN" sz="1600" b="1" dirty="0">
                <a:latin typeface="Times New Roman" pitchFamily="18" charset="0"/>
                <a:ea typeface="宋体" pitchFamily="2" charset="-122"/>
                <a:cs typeface="Times New Roman" pitchFamily="18" charset="0"/>
              </a:rPr>
              <a:t>          0          0    0.3846</a:t>
            </a:r>
          </a:p>
          <a:p>
            <a:pPr marL="0" indent="0">
              <a:lnSpc>
                <a:spcPct val="80000"/>
              </a:lnSpc>
              <a:buNone/>
            </a:pPr>
            <a:r>
              <a:rPr lang="zh-CN" altLang="en-US" sz="2800" b="1" dirty="0">
                <a:latin typeface="Times New Roman" pitchFamily="18" charset="0"/>
                <a:ea typeface="宋体" pitchFamily="2" charset="-122"/>
                <a:cs typeface="Times New Roman" pitchFamily="18" charset="0"/>
              </a:rPr>
              <a:t>为检验结果是否正确，输入命令：</a:t>
            </a:r>
          </a:p>
          <a:p>
            <a:pPr marL="0" indent="0">
              <a:lnSpc>
                <a:spcPct val="80000"/>
              </a:lnSpc>
              <a:buNone/>
            </a:pPr>
            <a:r>
              <a:rPr lang="en-US" altLang="zh-CN" sz="1600" b="1" dirty="0">
                <a:latin typeface="Times New Roman" pitchFamily="18" charset="0"/>
                <a:ea typeface="宋体" pitchFamily="2" charset="-122"/>
                <a:cs typeface="Times New Roman" pitchFamily="18" charset="0"/>
              </a:rPr>
              <a:t>&gt;&gt; LU=L*U</a:t>
            </a:r>
          </a:p>
          <a:p>
            <a:pPr marL="0" indent="0">
              <a:lnSpc>
                <a:spcPct val="80000"/>
              </a:lnSpc>
              <a:buNone/>
            </a:pPr>
            <a:r>
              <a:rPr lang="en-US" altLang="zh-CN" sz="1600" b="1" dirty="0">
                <a:latin typeface="Times New Roman" pitchFamily="18" charset="0"/>
                <a:ea typeface="宋体" pitchFamily="2" charset="-122"/>
                <a:cs typeface="Times New Roman" pitchFamily="18" charset="0"/>
              </a:rPr>
              <a:t>LU =</a:t>
            </a:r>
          </a:p>
          <a:p>
            <a:pPr marL="0" indent="0">
              <a:lnSpc>
                <a:spcPct val="80000"/>
              </a:lnSpc>
              <a:buNone/>
            </a:pPr>
            <a:r>
              <a:rPr lang="en-US" altLang="zh-CN" sz="1600" b="1" dirty="0">
                <a:latin typeface="Times New Roman" pitchFamily="18" charset="0"/>
                <a:ea typeface="宋体" pitchFamily="2" charset="-122"/>
                <a:cs typeface="Times New Roman" pitchFamily="18" charset="0"/>
              </a:rPr>
              <a:t>     </a:t>
            </a:r>
            <a:r>
              <a:rPr lang="pt-BR" altLang="zh-CN" sz="1600" b="1" dirty="0">
                <a:latin typeface="Times New Roman" pitchFamily="18" charset="0"/>
                <a:ea typeface="宋体" pitchFamily="2" charset="-122"/>
                <a:cs typeface="Times New Roman" pitchFamily="18" charset="0"/>
              </a:rPr>
              <a:t>1    -1     1</a:t>
            </a:r>
          </a:p>
          <a:p>
            <a:pPr marL="0" indent="0">
              <a:lnSpc>
                <a:spcPct val="80000"/>
              </a:lnSpc>
              <a:buNone/>
            </a:pPr>
            <a:r>
              <a:rPr lang="pt-BR" altLang="zh-CN" sz="1600" b="1" dirty="0">
                <a:latin typeface="Times New Roman" pitchFamily="18" charset="0"/>
                <a:ea typeface="宋体" pitchFamily="2" charset="-122"/>
                <a:cs typeface="Times New Roman" pitchFamily="18" charset="0"/>
              </a:rPr>
              <a:t>     5    -4     3</a:t>
            </a:r>
          </a:p>
          <a:p>
            <a:pPr marL="0" indent="0">
              <a:lnSpc>
                <a:spcPct val="80000"/>
              </a:lnSpc>
              <a:buNone/>
            </a:pPr>
            <a:r>
              <a:rPr lang="pt-BR" altLang="zh-CN" sz="1600" b="1" dirty="0">
                <a:latin typeface="Times New Roman" pitchFamily="18" charset="0"/>
                <a:ea typeface="宋体" pitchFamily="2" charset="-122"/>
                <a:cs typeface="Times New Roman" pitchFamily="18" charset="0"/>
              </a:rPr>
              <a:t>     2     1     </a:t>
            </a:r>
            <a:r>
              <a:rPr lang="pt-BR" altLang="zh-CN" sz="1600" b="1" dirty="0" smtClean="0">
                <a:latin typeface="Times New Roman" pitchFamily="18" charset="0"/>
                <a:ea typeface="宋体" pitchFamily="2" charset="-122"/>
                <a:cs typeface="Times New Roman" pitchFamily="18" charset="0"/>
              </a:rPr>
              <a:t>1</a:t>
            </a:r>
            <a:endParaRPr lang="pt-BR" altLang="zh-CN" sz="1600" b="1" dirty="0">
              <a:latin typeface="Times New Roman" pitchFamily="18" charset="0"/>
              <a:ea typeface="宋体" pitchFamily="2" charset="-122"/>
              <a:cs typeface="Times New Roman" pitchFamily="18" charset="0"/>
            </a:endParaRPr>
          </a:p>
        </p:txBody>
      </p:sp>
      <p:sp>
        <p:nvSpPr>
          <p:cNvPr id="1095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2" name="Object 4"/>
          <p:cNvGraphicFramePr>
            <a:graphicFrameLocks noChangeAspect="1"/>
          </p:cNvGraphicFramePr>
          <p:nvPr>
            <p:extLst>
              <p:ext uri="{D42A27DB-BD31-4B8C-83A1-F6EECF244321}">
                <p14:modId xmlns:p14="http://schemas.microsoft.com/office/powerpoint/2010/main" val="973015255"/>
              </p:ext>
            </p:extLst>
          </p:nvPr>
        </p:nvGraphicFramePr>
        <p:xfrm>
          <a:off x="1763688" y="908720"/>
          <a:ext cx="1512887" cy="993775"/>
        </p:xfrm>
        <a:graphic>
          <a:graphicData uri="http://schemas.openxmlformats.org/presentationml/2006/ole">
            <mc:AlternateContent xmlns:mc="http://schemas.openxmlformats.org/markup-compatibility/2006">
              <mc:Choice xmlns:v="urn:schemas-microsoft-com:vml" Requires="v">
                <p:oleObj spid="_x0000_s109584" name="公式" r:id="rId3" imgW="939392" imgH="622030" progId="Equation.3">
                  <p:embed/>
                </p:oleObj>
              </mc:Choice>
              <mc:Fallback>
                <p:oleObj name="公式" r:id="rId3" imgW="939392" imgH="62203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908720"/>
                        <a:ext cx="1512887"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250825" y="836613"/>
            <a:ext cx="8642350" cy="5472112"/>
          </a:xfrm>
        </p:spPr>
        <p:txBody>
          <a:bodyPr/>
          <a:lstStyle/>
          <a:p>
            <a:pPr marL="0" indent="0">
              <a:lnSpc>
                <a:spcPct val="80000"/>
              </a:lnSpc>
              <a:buNone/>
            </a:pPr>
            <a:r>
              <a:rPr lang="zh-CN" altLang="en-US" sz="2400" b="1" dirty="0">
                <a:latin typeface="Times New Roman" pitchFamily="18" charset="0"/>
                <a:ea typeface="宋体" pitchFamily="2" charset="-122"/>
                <a:cs typeface="Times New Roman" pitchFamily="18" charset="0"/>
              </a:rPr>
              <a:t>利用第二种格式对矩阵</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进行</a:t>
            </a:r>
            <a:r>
              <a:rPr lang="en-US" altLang="zh-CN" sz="2400" b="1" dirty="0">
                <a:latin typeface="Times New Roman" pitchFamily="18" charset="0"/>
                <a:ea typeface="宋体" pitchFamily="2" charset="-122"/>
                <a:cs typeface="Times New Roman" pitchFamily="18" charset="0"/>
              </a:rPr>
              <a:t>LU</a:t>
            </a:r>
            <a:r>
              <a:rPr lang="zh-CN" altLang="en-US" sz="2400" b="1" dirty="0">
                <a:latin typeface="Times New Roman" pitchFamily="18" charset="0"/>
                <a:ea typeface="宋体" pitchFamily="2" charset="-122"/>
                <a:cs typeface="Times New Roman" pitchFamily="18" charset="0"/>
              </a:rPr>
              <a:t>分解。</a:t>
            </a:r>
            <a:endParaRPr lang="zh-CN" altLang="es-ES" sz="2400" b="1" dirty="0">
              <a:latin typeface="Times New Roman" pitchFamily="18" charset="0"/>
              <a:ea typeface="宋体" pitchFamily="2" charset="-122"/>
              <a:cs typeface="Times New Roman" pitchFamily="18" charset="0"/>
            </a:endParaRPr>
          </a:p>
          <a:p>
            <a:pPr marL="0" indent="0">
              <a:lnSpc>
                <a:spcPct val="80000"/>
              </a:lnSpc>
              <a:buNone/>
            </a:pPr>
            <a:r>
              <a:rPr lang="es-ES" altLang="zh-CN" sz="1200" b="1" dirty="0">
                <a:latin typeface="Times New Roman" pitchFamily="18" charset="0"/>
                <a:ea typeface="宋体" pitchFamily="2" charset="-122"/>
                <a:cs typeface="Times New Roman" pitchFamily="18" charset="0"/>
              </a:rPr>
              <a:t>&gt;&gt; [L,U,P]=lu(A)</a:t>
            </a:r>
          </a:p>
          <a:p>
            <a:pPr marL="0" indent="0">
              <a:lnSpc>
                <a:spcPct val="80000"/>
              </a:lnSpc>
              <a:buNone/>
            </a:pPr>
            <a:r>
              <a:rPr lang="es-ES" altLang="zh-CN" sz="1200" b="1" dirty="0">
                <a:latin typeface="Times New Roman" pitchFamily="18" charset="0"/>
                <a:ea typeface="宋体" pitchFamily="2" charset="-122"/>
                <a:cs typeface="Times New Roman" pitchFamily="18" charset="0"/>
              </a:rPr>
              <a:t>L =</a:t>
            </a:r>
          </a:p>
          <a:p>
            <a:pPr marL="0" indent="0">
              <a:lnSpc>
                <a:spcPct val="80000"/>
              </a:lnSpc>
              <a:buNone/>
            </a:pPr>
            <a:r>
              <a:rPr lang="es-ES" altLang="zh-CN" sz="1200" b="1" dirty="0">
                <a:latin typeface="Times New Roman" pitchFamily="18" charset="0"/>
                <a:ea typeface="宋体" pitchFamily="2" charset="-122"/>
                <a:cs typeface="Times New Roman" pitchFamily="18" charset="0"/>
              </a:rPr>
              <a:t>    1.0000         0         0</a:t>
            </a:r>
          </a:p>
          <a:p>
            <a:pPr marL="0" indent="0">
              <a:lnSpc>
                <a:spcPct val="80000"/>
              </a:lnSpc>
              <a:buNone/>
            </a:pPr>
            <a:r>
              <a:rPr lang="es-ES" altLang="zh-CN" sz="1200" b="1" dirty="0">
                <a:latin typeface="Times New Roman" pitchFamily="18" charset="0"/>
                <a:ea typeface="宋体" pitchFamily="2" charset="-122"/>
                <a:cs typeface="Times New Roman" pitchFamily="18" charset="0"/>
              </a:rPr>
              <a:t>    0.4000    1.0000         0</a:t>
            </a:r>
          </a:p>
          <a:p>
            <a:pPr marL="0" indent="0">
              <a:lnSpc>
                <a:spcPct val="80000"/>
              </a:lnSpc>
              <a:buNone/>
            </a:pPr>
            <a:r>
              <a:rPr lang="es-ES" altLang="zh-CN" sz="1200" b="1" dirty="0">
                <a:latin typeface="Times New Roman" pitchFamily="18" charset="0"/>
                <a:ea typeface="宋体" pitchFamily="2" charset="-122"/>
                <a:cs typeface="Times New Roman" pitchFamily="18" charset="0"/>
              </a:rPr>
              <a:t>    0.2000   -0.0769    1.0000</a:t>
            </a:r>
          </a:p>
          <a:p>
            <a:pPr marL="0" indent="0">
              <a:lnSpc>
                <a:spcPct val="80000"/>
              </a:lnSpc>
              <a:buNone/>
            </a:pPr>
            <a:r>
              <a:rPr lang="es-ES" altLang="zh-CN" sz="1200" b="1" dirty="0">
                <a:latin typeface="Times New Roman" pitchFamily="18" charset="0"/>
                <a:ea typeface="宋体" pitchFamily="2" charset="-122"/>
                <a:cs typeface="Times New Roman" pitchFamily="18" charset="0"/>
              </a:rPr>
              <a:t>U =</a:t>
            </a:r>
          </a:p>
          <a:p>
            <a:pPr marL="0" indent="0">
              <a:lnSpc>
                <a:spcPct val="80000"/>
              </a:lnSpc>
              <a:buNone/>
            </a:pPr>
            <a:r>
              <a:rPr lang="es-ES" altLang="zh-CN" sz="1200" b="1" dirty="0">
                <a:latin typeface="Times New Roman" pitchFamily="18" charset="0"/>
                <a:ea typeface="宋体" pitchFamily="2" charset="-122"/>
                <a:cs typeface="Times New Roman" pitchFamily="18" charset="0"/>
              </a:rPr>
              <a:t>    5.0000   -4.0000    3.0000</a:t>
            </a:r>
          </a:p>
          <a:p>
            <a:pPr marL="0" indent="0">
              <a:lnSpc>
                <a:spcPct val="80000"/>
              </a:lnSpc>
              <a:buNone/>
            </a:pPr>
            <a:r>
              <a:rPr lang="es-ES" altLang="zh-CN" sz="1200" b="1" dirty="0">
                <a:latin typeface="Times New Roman" pitchFamily="18" charset="0"/>
                <a:ea typeface="宋体" pitchFamily="2" charset="-122"/>
                <a:cs typeface="Times New Roman" pitchFamily="18" charset="0"/>
              </a:rPr>
              <a:t>         0    2.6000   -0.2000</a:t>
            </a:r>
          </a:p>
          <a:p>
            <a:pPr marL="0" indent="0">
              <a:lnSpc>
                <a:spcPct val="80000"/>
              </a:lnSpc>
              <a:buNone/>
            </a:pPr>
            <a:r>
              <a:rPr lang="es-ES" altLang="zh-CN" sz="1200" b="1" dirty="0">
                <a:latin typeface="Times New Roman" pitchFamily="18" charset="0"/>
                <a:ea typeface="宋体" pitchFamily="2" charset="-122"/>
                <a:cs typeface="Times New Roman" pitchFamily="18" charset="0"/>
              </a:rPr>
              <a:t>         0         0    0.3846</a:t>
            </a:r>
          </a:p>
          <a:p>
            <a:pPr marL="0" indent="0">
              <a:lnSpc>
                <a:spcPct val="80000"/>
              </a:lnSpc>
              <a:buNone/>
            </a:pPr>
            <a:r>
              <a:rPr lang="es-ES" altLang="zh-CN" sz="1200" b="1" dirty="0">
                <a:latin typeface="Times New Roman" pitchFamily="18" charset="0"/>
                <a:ea typeface="宋体" pitchFamily="2" charset="-122"/>
                <a:cs typeface="Times New Roman" pitchFamily="18" charset="0"/>
              </a:rPr>
              <a:t>P =</a:t>
            </a:r>
          </a:p>
          <a:p>
            <a:pPr marL="0" indent="0">
              <a:lnSpc>
                <a:spcPct val="80000"/>
              </a:lnSpc>
              <a:buNone/>
            </a:pPr>
            <a:r>
              <a:rPr lang="es-ES" altLang="zh-CN" sz="1200" b="1" dirty="0">
                <a:latin typeface="Times New Roman" pitchFamily="18" charset="0"/>
                <a:ea typeface="宋体" pitchFamily="2" charset="-122"/>
                <a:cs typeface="Times New Roman" pitchFamily="18" charset="0"/>
              </a:rPr>
              <a:t>     0     1     0</a:t>
            </a:r>
          </a:p>
          <a:p>
            <a:pPr marL="0" indent="0">
              <a:lnSpc>
                <a:spcPct val="80000"/>
              </a:lnSpc>
              <a:buNone/>
            </a:pPr>
            <a:r>
              <a:rPr lang="es-ES" altLang="zh-CN" sz="1200" b="1" dirty="0">
                <a:latin typeface="Times New Roman" pitchFamily="18" charset="0"/>
                <a:ea typeface="宋体" pitchFamily="2" charset="-122"/>
                <a:cs typeface="Times New Roman" pitchFamily="18" charset="0"/>
              </a:rPr>
              <a:t>     0     0     1</a:t>
            </a:r>
          </a:p>
          <a:p>
            <a:pPr marL="0" indent="0">
              <a:lnSpc>
                <a:spcPct val="80000"/>
              </a:lnSpc>
              <a:buNone/>
            </a:pPr>
            <a:r>
              <a:rPr lang="es-ES" altLang="zh-CN" sz="1200" b="1" dirty="0">
                <a:latin typeface="Times New Roman" pitchFamily="18" charset="0"/>
                <a:ea typeface="宋体" pitchFamily="2" charset="-122"/>
                <a:cs typeface="Times New Roman" pitchFamily="18" charset="0"/>
              </a:rPr>
              <a:t>     1     0     0</a:t>
            </a:r>
          </a:p>
          <a:p>
            <a:pPr marL="0" indent="0">
              <a:lnSpc>
                <a:spcPct val="80000"/>
              </a:lnSpc>
              <a:buNone/>
            </a:pPr>
            <a:r>
              <a:rPr lang="es-ES" altLang="zh-CN" sz="1200" b="1" dirty="0">
                <a:latin typeface="Times New Roman" pitchFamily="18" charset="0"/>
                <a:ea typeface="宋体" pitchFamily="2" charset="-122"/>
                <a:cs typeface="Times New Roman" pitchFamily="18" charset="0"/>
              </a:rPr>
              <a:t>&gt;&gt; LU=L*U        	%</a:t>
            </a:r>
            <a:r>
              <a:rPr lang="zh-CN" altLang="es-ES" sz="1200" b="1" dirty="0">
                <a:latin typeface="Times New Roman" pitchFamily="18" charset="0"/>
                <a:ea typeface="宋体" pitchFamily="2" charset="-122"/>
                <a:cs typeface="Times New Roman" pitchFamily="18" charset="0"/>
              </a:rPr>
              <a:t>这种分解其乘积不为</a:t>
            </a:r>
            <a:r>
              <a:rPr lang="es-ES" altLang="zh-CN" sz="1200" b="1" dirty="0">
                <a:latin typeface="Times New Roman" pitchFamily="18" charset="0"/>
                <a:ea typeface="宋体" pitchFamily="2" charset="-122"/>
                <a:cs typeface="Times New Roman" pitchFamily="18" charset="0"/>
              </a:rPr>
              <a:t>A</a:t>
            </a:r>
          </a:p>
          <a:p>
            <a:pPr marL="0" indent="0">
              <a:lnSpc>
                <a:spcPct val="80000"/>
              </a:lnSpc>
              <a:buNone/>
            </a:pPr>
            <a:r>
              <a:rPr lang="es-ES" altLang="zh-CN" sz="1200" b="1" dirty="0">
                <a:latin typeface="Times New Roman" pitchFamily="18" charset="0"/>
                <a:ea typeface="宋体" pitchFamily="2" charset="-122"/>
                <a:cs typeface="Times New Roman" pitchFamily="18" charset="0"/>
              </a:rPr>
              <a:t>LU =</a:t>
            </a:r>
          </a:p>
          <a:p>
            <a:pPr marL="0" indent="0">
              <a:lnSpc>
                <a:spcPct val="80000"/>
              </a:lnSpc>
              <a:buNone/>
            </a:pPr>
            <a:r>
              <a:rPr lang="es-ES" altLang="zh-CN" sz="1200" b="1" dirty="0">
                <a:latin typeface="Times New Roman" pitchFamily="18" charset="0"/>
                <a:ea typeface="宋体" pitchFamily="2" charset="-122"/>
                <a:cs typeface="Times New Roman" pitchFamily="18" charset="0"/>
              </a:rPr>
              <a:t>     5    -4     3</a:t>
            </a:r>
          </a:p>
          <a:p>
            <a:pPr marL="0" indent="0">
              <a:lnSpc>
                <a:spcPct val="80000"/>
              </a:lnSpc>
              <a:buNone/>
            </a:pPr>
            <a:r>
              <a:rPr lang="es-ES" altLang="zh-CN" sz="1200" b="1" dirty="0">
                <a:latin typeface="Times New Roman" pitchFamily="18" charset="0"/>
                <a:ea typeface="宋体" pitchFamily="2" charset="-122"/>
                <a:cs typeface="Times New Roman" pitchFamily="18" charset="0"/>
              </a:rPr>
              <a:t>     2     1     1</a:t>
            </a:r>
          </a:p>
          <a:p>
            <a:pPr marL="0" indent="0">
              <a:lnSpc>
                <a:spcPct val="80000"/>
              </a:lnSpc>
              <a:buNone/>
            </a:pPr>
            <a:r>
              <a:rPr lang="es-ES" altLang="zh-CN" sz="1200" b="1" dirty="0">
                <a:latin typeface="Times New Roman" pitchFamily="18" charset="0"/>
                <a:ea typeface="宋体" pitchFamily="2" charset="-122"/>
                <a:cs typeface="Times New Roman" pitchFamily="18" charset="0"/>
              </a:rPr>
              <a:t>     1    -1     1</a:t>
            </a:r>
          </a:p>
          <a:p>
            <a:pPr marL="0" indent="0">
              <a:lnSpc>
                <a:spcPct val="80000"/>
              </a:lnSpc>
              <a:buNone/>
            </a:pPr>
            <a:r>
              <a:rPr lang="es-ES" altLang="zh-CN" sz="1200" b="1" dirty="0">
                <a:latin typeface="Times New Roman" pitchFamily="18" charset="0"/>
                <a:ea typeface="宋体" pitchFamily="2" charset="-122"/>
                <a:cs typeface="Times New Roman" pitchFamily="18" charset="0"/>
              </a:rPr>
              <a:t>&gt;&gt; inv(P)*L*U      	%</a:t>
            </a:r>
            <a:r>
              <a:rPr lang="zh-CN" altLang="es-ES" sz="1200" b="1" dirty="0">
                <a:latin typeface="Times New Roman" pitchFamily="18" charset="0"/>
                <a:ea typeface="宋体" pitchFamily="2" charset="-122"/>
                <a:cs typeface="Times New Roman" pitchFamily="18" charset="0"/>
              </a:rPr>
              <a:t>考虑矩阵</a:t>
            </a:r>
            <a:r>
              <a:rPr lang="es-ES" altLang="zh-CN" sz="1200" b="1" dirty="0">
                <a:latin typeface="Times New Roman" pitchFamily="18" charset="0"/>
                <a:ea typeface="宋体" pitchFamily="2" charset="-122"/>
                <a:cs typeface="Times New Roman" pitchFamily="18" charset="0"/>
              </a:rPr>
              <a:t>P</a:t>
            </a:r>
            <a:r>
              <a:rPr lang="zh-CN" altLang="es-ES" sz="1200" b="1" dirty="0">
                <a:latin typeface="Times New Roman" pitchFamily="18" charset="0"/>
                <a:ea typeface="宋体" pitchFamily="2" charset="-122"/>
                <a:cs typeface="Times New Roman" pitchFamily="18" charset="0"/>
              </a:rPr>
              <a:t>后的结果</a:t>
            </a:r>
          </a:p>
          <a:p>
            <a:pPr marL="0" indent="0">
              <a:lnSpc>
                <a:spcPct val="80000"/>
              </a:lnSpc>
              <a:buNone/>
            </a:pPr>
            <a:r>
              <a:rPr lang="es-ES" altLang="zh-CN" sz="1200" b="1" dirty="0">
                <a:latin typeface="Times New Roman" pitchFamily="18" charset="0"/>
                <a:ea typeface="宋体" pitchFamily="2" charset="-122"/>
                <a:cs typeface="Times New Roman" pitchFamily="18" charset="0"/>
              </a:rPr>
              <a:t>ans =</a:t>
            </a:r>
          </a:p>
          <a:p>
            <a:pPr marL="0" indent="0">
              <a:lnSpc>
                <a:spcPct val="80000"/>
              </a:lnSpc>
              <a:buNone/>
            </a:pPr>
            <a:r>
              <a:rPr lang="es-ES" altLang="zh-CN" sz="1200" b="1" dirty="0">
                <a:latin typeface="Times New Roman" pitchFamily="18" charset="0"/>
                <a:ea typeface="宋体" pitchFamily="2" charset="-122"/>
                <a:cs typeface="Times New Roman" pitchFamily="18" charset="0"/>
              </a:rPr>
              <a:t>     1    -1     1</a:t>
            </a:r>
          </a:p>
          <a:p>
            <a:pPr marL="0" indent="0">
              <a:lnSpc>
                <a:spcPct val="80000"/>
              </a:lnSpc>
              <a:buNone/>
            </a:pPr>
            <a:r>
              <a:rPr lang="es-ES" altLang="zh-CN" sz="1200" b="1" dirty="0">
                <a:latin typeface="Times New Roman" pitchFamily="18" charset="0"/>
                <a:ea typeface="宋体" pitchFamily="2" charset="-122"/>
                <a:cs typeface="Times New Roman" pitchFamily="18" charset="0"/>
              </a:rPr>
              <a:t>     5    -4     3</a:t>
            </a:r>
          </a:p>
          <a:p>
            <a:pPr marL="0" indent="0">
              <a:lnSpc>
                <a:spcPct val="80000"/>
              </a:lnSpc>
              <a:buNone/>
            </a:pPr>
            <a:r>
              <a:rPr lang="es-ES" altLang="zh-CN" sz="1200" b="1" dirty="0">
                <a:latin typeface="Times New Roman" pitchFamily="18" charset="0"/>
                <a:ea typeface="宋体" pitchFamily="2" charset="-122"/>
                <a:cs typeface="Times New Roman" pitchFamily="18" charset="0"/>
              </a:rPr>
              <a:t>     2     1     1</a:t>
            </a:r>
          </a:p>
          <a:p>
            <a:pPr marL="0" indent="0">
              <a:lnSpc>
                <a:spcPct val="80000"/>
              </a:lnSpc>
              <a:buNone/>
            </a:pPr>
            <a:r>
              <a:rPr lang="zh-CN" altLang="es-ES" sz="2400" b="1" dirty="0">
                <a:latin typeface="Times New Roman" pitchFamily="18" charset="0"/>
                <a:ea typeface="宋体" pitchFamily="2" charset="-122"/>
                <a:cs typeface="Times New Roman" pitchFamily="18" charset="0"/>
              </a:rPr>
              <a:t>实现</a:t>
            </a:r>
            <a:r>
              <a:rPr lang="es-ES" altLang="zh-CN" sz="2400" b="1" dirty="0">
                <a:latin typeface="Times New Roman" pitchFamily="18" charset="0"/>
                <a:ea typeface="宋体" pitchFamily="2" charset="-122"/>
                <a:cs typeface="Times New Roman" pitchFamily="18" charset="0"/>
              </a:rPr>
              <a:t>LU</a:t>
            </a:r>
            <a:r>
              <a:rPr lang="zh-CN" altLang="es-ES" sz="2400" b="1" dirty="0">
                <a:latin typeface="Times New Roman" pitchFamily="18" charset="0"/>
                <a:ea typeface="宋体" pitchFamily="2" charset="-122"/>
                <a:cs typeface="Times New Roman" pitchFamily="18" charset="0"/>
              </a:rPr>
              <a:t>分解后，线性方程组</a:t>
            </a:r>
            <a:r>
              <a:rPr lang="es-ES" altLang="zh-CN" sz="2400" b="1" dirty="0">
                <a:latin typeface="Times New Roman" pitchFamily="18" charset="0"/>
                <a:ea typeface="宋体" pitchFamily="2" charset="-122"/>
                <a:cs typeface="Times New Roman" pitchFamily="18" charset="0"/>
              </a:rPr>
              <a:t>Ax=b</a:t>
            </a:r>
            <a:r>
              <a:rPr lang="zh-CN" altLang="es-ES" sz="2400" b="1" dirty="0">
                <a:latin typeface="Times New Roman" pitchFamily="18" charset="0"/>
                <a:ea typeface="宋体" pitchFamily="2" charset="-122"/>
                <a:cs typeface="Times New Roman" pitchFamily="18" charset="0"/>
              </a:rPr>
              <a:t>的解</a:t>
            </a:r>
            <a:r>
              <a:rPr lang="es-ES" altLang="zh-CN" sz="2400" b="1" dirty="0">
                <a:latin typeface="Times New Roman" pitchFamily="18" charset="0"/>
                <a:ea typeface="宋体" pitchFamily="2" charset="-122"/>
                <a:cs typeface="Times New Roman" pitchFamily="18" charset="0"/>
              </a:rPr>
              <a:t>x=U\(L\b)</a:t>
            </a:r>
            <a:r>
              <a:rPr lang="zh-CN" altLang="es-ES" sz="2400" b="1" dirty="0">
                <a:latin typeface="Times New Roman" pitchFamily="18" charset="0"/>
                <a:ea typeface="宋体" pitchFamily="2" charset="-122"/>
                <a:cs typeface="Times New Roman" pitchFamily="18" charset="0"/>
              </a:rPr>
              <a:t>或</a:t>
            </a:r>
            <a:r>
              <a:rPr lang="es-ES" altLang="zh-CN" sz="2400" b="1" dirty="0">
                <a:latin typeface="Times New Roman" pitchFamily="18" charset="0"/>
                <a:ea typeface="宋体" pitchFamily="2" charset="-122"/>
                <a:cs typeface="Times New Roman" pitchFamily="18" charset="0"/>
              </a:rPr>
              <a:t>x=U\(L\Pb)</a:t>
            </a:r>
            <a:r>
              <a:rPr lang="zh-CN" altLang="es-ES" sz="2400" b="1" dirty="0">
                <a:latin typeface="Times New Roman" pitchFamily="18" charset="0"/>
                <a:ea typeface="宋体" pitchFamily="2" charset="-122"/>
                <a:cs typeface="Times New Roman" pitchFamily="18" charset="0"/>
              </a:rPr>
              <a:t>，这样可以大大提高运算速度。</a:t>
            </a:r>
            <a:endParaRPr lang="zh-CN" altLang="en-US" sz="2400" b="1" dirty="0">
              <a:latin typeface="Times New Roman" pitchFamily="18" charset="0"/>
              <a:ea typeface="宋体" pitchFamily="2" charset="-122"/>
              <a:cs typeface="Times New Roman" pitchFamily="18" charset="0"/>
            </a:endParaRPr>
          </a:p>
        </p:txBody>
      </p:sp>
      <p:sp>
        <p:nvSpPr>
          <p:cNvPr id="110596"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468313" y="836613"/>
            <a:ext cx="8218487" cy="5289550"/>
          </a:xfrm>
        </p:spPr>
        <p:txBody>
          <a:bodyPr/>
          <a:lstStyle/>
          <a:p>
            <a:pPr>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8-2  </a:t>
            </a:r>
            <a:r>
              <a:rPr lang="zh-CN" altLang="en-US" sz="2800" b="1" dirty="0">
                <a:latin typeface="Times New Roman" pitchFamily="18" charset="0"/>
                <a:ea typeface="宋体" pitchFamily="2" charset="-122"/>
                <a:cs typeface="Times New Roman" pitchFamily="18" charset="0"/>
              </a:rPr>
              <a:t>用</a:t>
            </a:r>
            <a:r>
              <a:rPr lang="en-US" altLang="zh-CN" sz="2800" b="1" dirty="0">
                <a:latin typeface="Times New Roman" pitchFamily="18" charset="0"/>
                <a:ea typeface="宋体" pitchFamily="2" charset="-122"/>
                <a:cs typeface="Times New Roman" pitchFamily="18" charset="0"/>
              </a:rPr>
              <a:t>LU</a:t>
            </a:r>
            <a:r>
              <a:rPr lang="zh-CN" altLang="en-US" sz="2800" b="1" dirty="0">
                <a:latin typeface="Times New Roman" pitchFamily="18" charset="0"/>
                <a:ea typeface="宋体" pitchFamily="2" charset="-122"/>
                <a:cs typeface="Times New Roman" pitchFamily="18" charset="0"/>
              </a:rPr>
              <a:t>分解求解例</a:t>
            </a:r>
            <a:r>
              <a:rPr lang="en-US" altLang="zh-CN" sz="2800" b="1" dirty="0">
                <a:latin typeface="Times New Roman" pitchFamily="18" charset="0"/>
                <a:ea typeface="宋体" pitchFamily="2" charset="-122"/>
                <a:cs typeface="Times New Roman" pitchFamily="18" charset="0"/>
              </a:rPr>
              <a:t>8-1</a:t>
            </a:r>
            <a:r>
              <a:rPr lang="zh-CN" altLang="en-US" sz="2800" b="1" dirty="0">
                <a:latin typeface="Times New Roman" pitchFamily="18" charset="0"/>
                <a:ea typeface="宋体" pitchFamily="2" charset="-122"/>
                <a:cs typeface="Times New Roman" pitchFamily="18" charset="0"/>
              </a:rPr>
              <a:t>中的线性方程组。</a:t>
            </a:r>
          </a:p>
          <a:p>
            <a:pPr marL="0" indent="0">
              <a:lnSpc>
                <a:spcPct val="80000"/>
              </a:lnSpc>
              <a:buNone/>
            </a:pPr>
            <a:r>
              <a:rPr lang="es-ES" altLang="zh-CN" sz="2400" b="1" dirty="0" smtClean="0">
                <a:latin typeface="Times New Roman" pitchFamily="18" charset="0"/>
                <a:ea typeface="宋体" pitchFamily="2" charset="-122"/>
                <a:cs typeface="Times New Roman" pitchFamily="18" charset="0"/>
              </a:rPr>
              <a:t>A</a:t>
            </a:r>
            <a:r>
              <a:rPr lang="es-ES" altLang="zh-CN" sz="2400" b="1" dirty="0">
                <a:latin typeface="Times New Roman" pitchFamily="18" charset="0"/>
                <a:ea typeface="宋体" pitchFamily="2" charset="-122"/>
                <a:cs typeface="Times New Roman" pitchFamily="18" charset="0"/>
              </a:rPr>
              <a:t>=[2,1,-5,1;1,-5,0,7;0,2,1,-1;1,6,-1,-4];</a:t>
            </a:r>
          </a:p>
          <a:p>
            <a:pPr marL="0" indent="0">
              <a:lnSpc>
                <a:spcPct val="80000"/>
              </a:lnSpc>
              <a:buNone/>
            </a:pPr>
            <a:r>
              <a:rPr lang="es-ES" altLang="zh-CN" sz="2400" b="1" dirty="0">
                <a:latin typeface="Times New Roman" pitchFamily="18" charset="0"/>
                <a:ea typeface="宋体" pitchFamily="2" charset="-122"/>
                <a:cs typeface="Times New Roman" pitchFamily="18" charset="0"/>
              </a:rPr>
              <a:t>b=[13,-9,6,0]';</a:t>
            </a:r>
          </a:p>
          <a:p>
            <a:pPr marL="0" indent="0">
              <a:lnSpc>
                <a:spcPct val="80000"/>
              </a:lnSpc>
              <a:buNone/>
            </a:pPr>
            <a:r>
              <a:rPr lang="es-ES" altLang="zh-CN" sz="2400" b="1" dirty="0">
                <a:latin typeface="Times New Roman" pitchFamily="18" charset="0"/>
                <a:ea typeface="宋体" pitchFamily="2" charset="-122"/>
                <a:cs typeface="Times New Roman" pitchFamily="18" charset="0"/>
              </a:rPr>
              <a:t>[L,U]=lu(A);</a:t>
            </a:r>
          </a:p>
          <a:p>
            <a:pPr marL="0" indent="0">
              <a:lnSpc>
                <a:spcPct val="80000"/>
              </a:lnSpc>
              <a:buNone/>
            </a:pPr>
            <a:r>
              <a:rPr lang="es-ES" altLang="zh-CN" sz="2400" b="1" dirty="0">
                <a:latin typeface="Times New Roman" pitchFamily="18" charset="0"/>
                <a:ea typeface="宋体" pitchFamily="2" charset="-122"/>
                <a:cs typeface="Times New Roman" pitchFamily="18" charset="0"/>
              </a:rPr>
              <a:t>x=U\(L\b)</a:t>
            </a:r>
          </a:p>
          <a:p>
            <a:pPr marL="0" indent="0">
              <a:lnSpc>
                <a:spcPct val="80000"/>
              </a:lnSpc>
              <a:buNone/>
            </a:pPr>
            <a:r>
              <a:rPr lang="zh-CN" altLang="es-ES" sz="2400" b="1" dirty="0">
                <a:latin typeface="Times New Roman" pitchFamily="18" charset="0"/>
                <a:ea typeface="宋体" pitchFamily="2" charset="-122"/>
                <a:cs typeface="Times New Roman" pitchFamily="18" charset="0"/>
              </a:rPr>
              <a:t>程序运行结果为：</a:t>
            </a:r>
          </a:p>
          <a:p>
            <a:pPr marL="0" indent="0">
              <a:lnSpc>
                <a:spcPct val="80000"/>
              </a:lnSpc>
              <a:buNone/>
            </a:pPr>
            <a:r>
              <a:rPr lang="es-ES" altLang="zh-CN" sz="2400" b="1" dirty="0">
                <a:latin typeface="Times New Roman" pitchFamily="18" charset="0"/>
                <a:ea typeface="宋体" pitchFamily="2" charset="-122"/>
                <a:cs typeface="Times New Roman" pitchFamily="18" charset="0"/>
              </a:rPr>
              <a:t>x =</a:t>
            </a:r>
          </a:p>
          <a:p>
            <a:pPr marL="0" indent="0">
              <a:lnSpc>
                <a:spcPct val="80000"/>
              </a:lnSpc>
              <a:buNone/>
            </a:pPr>
            <a:r>
              <a:rPr lang="es-ES" altLang="zh-CN" sz="2400" b="1" dirty="0">
                <a:latin typeface="Times New Roman" pitchFamily="18" charset="0"/>
                <a:ea typeface="宋体" pitchFamily="2" charset="-122"/>
                <a:cs typeface="Times New Roman" pitchFamily="18" charset="0"/>
              </a:rPr>
              <a:t>  -66.5556</a:t>
            </a:r>
          </a:p>
          <a:p>
            <a:pPr marL="0" indent="0">
              <a:lnSpc>
                <a:spcPct val="80000"/>
              </a:lnSpc>
              <a:buNone/>
            </a:pPr>
            <a:r>
              <a:rPr lang="es-ES" altLang="zh-CN" sz="2400" b="1" dirty="0">
                <a:latin typeface="Times New Roman" pitchFamily="18" charset="0"/>
                <a:ea typeface="宋体" pitchFamily="2" charset="-122"/>
                <a:cs typeface="Times New Roman" pitchFamily="18" charset="0"/>
              </a:rPr>
              <a:t>   25.6667</a:t>
            </a:r>
          </a:p>
          <a:p>
            <a:pPr marL="0" indent="0">
              <a:lnSpc>
                <a:spcPct val="80000"/>
              </a:lnSpc>
              <a:buNone/>
            </a:pPr>
            <a:r>
              <a:rPr lang="es-ES" altLang="zh-CN" sz="2400" b="1" dirty="0">
                <a:latin typeface="Times New Roman" pitchFamily="18" charset="0"/>
                <a:ea typeface="宋体" pitchFamily="2" charset="-122"/>
                <a:cs typeface="Times New Roman" pitchFamily="18" charset="0"/>
              </a:rPr>
              <a:t>  -18.7778</a:t>
            </a:r>
          </a:p>
          <a:p>
            <a:pPr marL="0" indent="0">
              <a:lnSpc>
                <a:spcPct val="80000"/>
              </a:lnSpc>
              <a:buNone/>
            </a:pPr>
            <a:r>
              <a:rPr lang="es-ES" altLang="zh-CN" sz="2400" b="1" dirty="0">
                <a:latin typeface="Times New Roman" pitchFamily="18" charset="0"/>
                <a:ea typeface="宋体" pitchFamily="2" charset="-122"/>
                <a:cs typeface="Times New Roman" pitchFamily="18" charset="0"/>
              </a:rPr>
              <a:t>   26.5556</a:t>
            </a:r>
          </a:p>
          <a:p>
            <a:pPr marL="0" indent="0">
              <a:lnSpc>
                <a:spcPct val="80000"/>
              </a:lnSpc>
              <a:buNone/>
            </a:pPr>
            <a:r>
              <a:rPr lang="zh-CN" altLang="es-ES" sz="2800" b="1" dirty="0">
                <a:latin typeface="Times New Roman" pitchFamily="18" charset="0"/>
                <a:ea typeface="宋体" pitchFamily="2" charset="-122"/>
                <a:cs typeface="Times New Roman" pitchFamily="18" charset="0"/>
              </a:rPr>
              <a:t>或采用</a:t>
            </a:r>
            <a:r>
              <a:rPr lang="es-ES" altLang="zh-CN" sz="2800" b="1" dirty="0">
                <a:latin typeface="Times New Roman" pitchFamily="18" charset="0"/>
                <a:ea typeface="宋体" pitchFamily="2" charset="-122"/>
                <a:cs typeface="Times New Roman" pitchFamily="18" charset="0"/>
              </a:rPr>
              <a:t>LU</a:t>
            </a:r>
            <a:r>
              <a:rPr lang="zh-CN" altLang="es-ES" sz="2800" b="1" dirty="0">
                <a:latin typeface="Times New Roman" pitchFamily="18" charset="0"/>
                <a:ea typeface="宋体" pitchFamily="2" charset="-122"/>
                <a:cs typeface="Times New Roman" pitchFamily="18" charset="0"/>
              </a:rPr>
              <a:t>分解的第二种格式，命令如下：</a:t>
            </a:r>
          </a:p>
          <a:p>
            <a:pPr marL="0" indent="0">
              <a:lnSpc>
                <a:spcPct val="80000"/>
              </a:lnSpc>
              <a:buNone/>
            </a:pPr>
            <a:r>
              <a:rPr lang="es-ES" altLang="zh-CN" sz="2400" b="1" dirty="0">
                <a:latin typeface="Times New Roman" pitchFamily="18" charset="0"/>
                <a:ea typeface="宋体" pitchFamily="2" charset="-122"/>
                <a:cs typeface="Times New Roman" pitchFamily="18" charset="0"/>
              </a:rPr>
              <a:t>&gt;&gt; </a:t>
            </a:r>
            <a:r>
              <a:rPr lang="pt-BR" altLang="zh-CN" sz="2400" b="1" dirty="0">
                <a:latin typeface="Times New Roman" pitchFamily="18" charset="0"/>
                <a:ea typeface="宋体" pitchFamily="2" charset="-122"/>
                <a:cs typeface="Times New Roman" pitchFamily="18" charset="0"/>
              </a:rPr>
              <a:t>[L,U,P]=lu(A);</a:t>
            </a:r>
            <a:endParaRPr lang="es-ES" altLang="zh-CN" sz="2400" b="1" dirty="0">
              <a:latin typeface="Times New Roman" pitchFamily="18" charset="0"/>
              <a:ea typeface="宋体" pitchFamily="2" charset="-122"/>
              <a:cs typeface="Times New Roman" pitchFamily="18" charset="0"/>
            </a:endParaRPr>
          </a:p>
          <a:p>
            <a:pPr marL="0" indent="0">
              <a:lnSpc>
                <a:spcPct val="80000"/>
              </a:lnSpc>
              <a:buNone/>
            </a:pPr>
            <a:r>
              <a:rPr lang="es-ES" altLang="zh-CN" sz="2400" b="1" dirty="0">
                <a:latin typeface="Times New Roman" pitchFamily="18" charset="0"/>
                <a:ea typeface="宋体" pitchFamily="2" charset="-122"/>
                <a:cs typeface="Times New Roman" pitchFamily="18" charset="0"/>
              </a:rPr>
              <a:t>&gt;&gt; </a:t>
            </a:r>
            <a:r>
              <a:rPr lang="pt-BR" altLang="zh-CN" sz="2400" b="1" dirty="0">
                <a:latin typeface="Times New Roman" pitchFamily="18" charset="0"/>
                <a:ea typeface="宋体" pitchFamily="2" charset="-122"/>
                <a:cs typeface="Times New Roman" pitchFamily="18" charset="0"/>
              </a:rPr>
              <a:t>x=U\(L\P*b</a:t>
            </a:r>
            <a:r>
              <a:rPr lang="pt-BR" altLang="zh-CN" sz="2400" b="1" dirty="0" smtClean="0">
                <a:latin typeface="Times New Roman" pitchFamily="18" charset="0"/>
                <a:ea typeface="宋体" pitchFamily="2" charset="-122"/>
                <a:cs typeface="Times New Roman" pitchFamily="18" charset="0"/>
              </a:rPr>
              <a:t>)</a:t>
            </a:r>
            <a:endParaRPr lang="zh-CN" altLang="en-US" sz="2400" b="1" dirty="0">
              <a:latin typeface="Times New Roman" pitchFamily="18" charset="0"/>
              <a:ea typeface="宋体" pitchFamily="2" charset="-122"/>
              <a:cs typeface="Times New Roman" pitchFamily="18" charset="0"/>
            </a:endParaRPr>
          </a:p>
        </p:txBody>
      </p:sp>
      <p:sp>
        <p:nvSpPr>
          <p:cNvPr id="111620"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468313" y="836613"/>
            <a:ext cx="8218487" cy="5289550"/>
          </a:xfrm>
        </p:spPr>
        <p:txBody>
          <a:bodyPr/>
          <a:lstStyle/>
          <a:p>
            <a:pPr>
              <a:lnSpc>
                <a:spcPct val="9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a:t>
            </a:r>
          </a:p>
          <a:p>
            <a:pPr marL="0" indent="0">
              <a:lnSpc>
                <a:spcPct val="90000"/>
              </a:lnSpc>
              <a:buNone/>
            </a:pPr>
            <a:r>
              <a:rPr lang="zh-CN" altLang="en-US" sz="2800" b="1" dirty="0">
                <a:latin typeface="Times New Roman" pitchFamily="18" charset="0"/>
                <a:ea typeface="宋体" pitchFamily="2" charset="-122"/>
                <a:cs typeface="Times New Roman" pitchFamily="18" charset="0"/>
              </a:rPr>
              <a:t>对矩阵</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进行</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分解，就是把</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分解为一个正交矩阵</a:t>
            </a:r>
            <a:r>
              <a:rPr lang="en-US" altLang="zh-CN" sz="2800" b="1" dirty="0">
                <a:latin typeface="Times New Roman" pitchFamily="18" charset="0"/>
                <a:ea typeface="宋体" pitchFamily="2" charset="-122"/>
                <a:cs typeface="Times New Roman" pitchFamily="18" charset="0"/>
              </a:rPr>
              <a:t>Q</a:t>
            </a:r>
            <a:r>
              <a:rPr lang="zh-CN" altLang="en-US" sz="2800" b="1" dirty="0">
                <a:latin typeface="Times New Roman" pitchFamily="18" charset="0"/>
                <a:ea typeface="宋体" pitchFamily="2" charset="-122"/>
                <a:cs typeface="Times New Roman" pitchFamily="18" charset="0"/>
              </a:rPr>
              <a:t>和一个上三角阵</a:t>
            </a:r>
            <a:r>
              <a:rPr lang="en-US" altLang="zh-CN" sz="2800" b="1" dirty="0">
                <a:latin typeface="Times New Roman" pitchFamily="18" charset="0"/>
                <a:ea typeface="宋体" pitchFamily="2" charset="-122"/>
                <a:cs typeface="Times New Roman" pitchFamily="18" charset="0"/>
              </a:rPr>
              <a:t>R</a:t>
            </a:r>
            <a:r>
              <a:rPr lang="zh-CN" altLang="en-US" sz="2800" b="1" dirty="0">
                <a:latin typeface="Times New Roman" pitchFamily="18" charset="0"/>
                <a:ea typeface="宋体" pitchFamily="2" charset="-122"/>
                <a:cs typeface="Times New Roman" pitchFamily="18" charset="0"/>
              </a:rPr>
              <a:t>的乘积形式。</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分解只能对方阵进行。</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的函数</a:t>
            </a:r>
            <a:r>
              <a:rPr lang="en-US" altLang="zh-CN" sz="2800" b="1" dirty="0" err="1">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可用于对矩阵进行</a:t>
            </a:r>
            <a:r>
              <a:rPr lang="en-US" altLang="zh-CN" sz="2800" b="1" dirty="0">
                <a:latin typeface="Times New Roman" pitchFamily="18" charset="0"/>
                <a:ea typeface="宋体" pitchFamily="2" charset="-122"/>
                <a:cs typeface="Times New Roman" pitchFamily="18" charset="0"/>
              </a:rPr>
              <a:t>QR</a:t>
            </a:r>
            <a:r>
              <a:rPr lang="zh-CN" altLang="en-US" sz="2800" b="1" dirty="0">
                <a:latin typeface="Times New Roman" pitchFamily="18" charset="0"/>
                <a:ea typeface="宋体" pitchFamily="2" charset="-122"/>
                <a:cs typeface="Times New Roman" pitchFamily="18" charset="0"/>
              </a:rPr>
              <a:t>分解，其调用格式为：</a:t>
            </a:r>
          </a:p>
          <a:p>
            <a:pPr marL="0" indent="0">
              <a:lnSpc>
                <a:spcPct val="90000"/>
              </a:lnSpc>
              <a:buNone/>
            </a:pPr>
            <a:r>
              <a:rPr lang="zh-CN" altLang="en-US" sz="2800" b="1" dirty="0">
                <a:latin typeface="Times New Roman" pitchFamily="18" charset="0"/>
                <a:ea typeface="宋体" pitchFamily="2" charset="-122"/>
                <a:cs typeface="Times New Roman" pitchFamily="18" charset="0"/>
              </a:rPr>
              <a:t>① </a:t>
            </a:r>
            <a:r>
              <a:rPr lang="en-US" altLang="zh-CN" sz="2800" b="1" dirty="0">
                <a:latin typeface="Times New Roman" pitchFamily="18" charset="0"/>
                <a:ea typeface="宋体" pitchFamily="2" charset="-122"/>
                <a:cs typeface="Times New Roman" pitchFamily="18" charset="0"/>
              </a:rPr>
              <a:t>[Q,R]=</a:t>
            </a:r>
            <a:r>
              <a:rPr lang="en-US" altLang="zh-CN" sz="2800" b="1" dirty="0" err="1">
                <a:latin typeface="Times New Roman" pitchFamily="18" charset="0"/>
                <a:ea typeface="宋体" pitchFamily="2" charset="-122"/>
                <a:cs typeface="Times New Roman" pitchFamily="18" charset="0"/>
              </a:rPr>
              <a:t>qr</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：产生一个正交矩阵</a:t>
            </a:r>
            <a:r>
              <a:rPr lang="en-US" altLang="zh-CN" sz="2800" b="1" dirty="0">
                <a:latin typeface="Times New Roman" pitchFamily="18" charset="0"/>
                <a:ea typeface="宋体" pitchFamily="2" charset="-122"/>
                <a:cs typeface="Times New Roman" pitchFamily="18" charset="0"/>
              </a:rPr>
              <a:t>Q</a:t>
            </a:r>
            <a:r>
              <a:rPr lang="zh-CN" altLang="en-US" sz="2800" b="1" dirty="0">
                <a:latin typeface="Times New Roman" pitchFamily="18" charset="0"/>
                <a:ea typeface="宋体" pitchFamily="2" charset="-122"/>
                <a:cs typeface="Times New Roman" pitchFamily="18" charset="0"/>
              </a:rPr>
              <a:t>和一个上三角阵</a:t>
            </a:r>
            <a:r>
              <a:rPr lang="en-US" altLang="zh-CN" sz="2800" b="1" dirty="0">
                <a:latin typeface="Times New Roman" pitchFamily="18" charset="0"/>
                <a:ea typeface="宋体" pitchFamily="2" charset="-122"/>
                <a:cs typeface="Times New Roman" pitchFamily="18" charset="0"/>
              </a:rPr>
              <a:t>R</a:t>
            </a:r>
            <a:r>
              <a:rPr lang="zh-CN" altLang="en-US" sz="2800" b="1" dirty="0">
                <a:latin typeface="Times New Roman" pitchFamily="18" charset="0"/>
                <a:ea typeface="宋体" pitchFamily="2" charset="-122"/>
                <a:cs typeface="Times New Roman" pitchFamily="18" charset="0"/>
              </a:rPr>
              <a:t>，使之满足</a:t>
            </a:r>
            <a:r>
              <a:rPr lang="en-US" altLang="zh-CN" sz="2800" b="1" dirty="0">
                <a:latin typeface="Times New Roman" pitchFamily="18" charset="0"/>
                <a:ea typeface="宋体" pitchFamily="2" charset="-122"/>
                <a:cs typeface="Times New Roman" pitchFamily="18" charset="0"/>
              </a:rPr>
              <a:t>X=QR</a:t>
            </a:r>
            <a:r>
              <a:rPr lang="zh-CN" altLang="en-US" sz="2800" b="1" dirty="0">
                <a:latin typeface="Times New Roman" pitchFamily="18" charset="0"/>
                <a:ea typeface="宋体" pitchFamily="2" charset="-122"/>
                <a:cs typeface="Times New Roman" pitchFamily="18" charset="0"/>
              </a:rPr>
              <a:t>。</a:t>
            </a:r>
          </a:p>
          <a:p>
            <a:pPr marL="0" indent="0">
              <a:lnSpc>
                <a:spcPct val="90000"/>
              </a:lnSpc>
              <a:buNone/>
            </a:pPr>
            <a:r>
              <a:rPr lang="zh-CN" altLang="en-US" sz="2800" b="1" dirty="0">
                <a:latin typeface="Times New Roman" pitchFamily="18" charset="0"/>
                <a:ea typeface="宋体" pitchFamily="2" charset="-122"/>
                <a:cs typeface="Times New Roman" pitchFamily="18" charset="0"/>
              </a:rPr>
              <a:t>② </a:t>
            </a:r>
            <a:r>
              <a:rPr lang="en-US" altLang="zh-CN" sz="2800" b="1" dirty="0">
                <a:latin typeface="Times New Roman" pitchFamily="18" charset="0"/>
                <a:ea typeface="宋体" pitchFamily="2" charset="-122"/>
                <a:cs typeface="Times New Roman" pitchFamily="18" charset="0"/>
              </a:rPr>
              <a:t>[Q,R,E]=</a:t>
            </a:r>
            <a:r>
              <a:rPr lang="en-US" altLang="zh-CN" sz="2800" b="1" dirty="0" err="1">
                <a:latin typeface="Times New Roman" pitchFamily="18" charset="0"/>
                <a:ea typeface="宋体" pitchFamily="2" charset="-122"/>
                <a:cs typeface="Times New Roman" pitchFamily="18" charset="0"/>
              </a:rPr>
              <a:t>qr</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：产生一个正交矩阵</a:t>
            </a:r>
            <a:r>
              <a:rPr lang="en-US" altLang="zh-CN" sz="2800" b="1" dirty="0">
                <a:latin typeface="Times New Roman" pitchFamily="18" charset="0"/>
                <a:ea typeface="宋体" pitchFamily="2" charset="-122"/>
                <a:cs typeface="Times New Roman" pitchFamily="18" charset="0"/>
              </a:rPr>
              <a:t>Q</a:t>
            </a:r>
            <a:r>
              <a:rPr lang="zh-CN" altLang="en-US" sz="2800" b="1" dirty="0">
                <a:latin typeface="Times New Roman" pitchFamily="18" charset="0"/>
                <a:ea typeface="宋体" pitchFamily="2" charset="-122"/>
                <a:cs typeface="Times New Roman" pitchFamily="18" charset="0"/>
              </a:rPr>
              <a:t>、一个上三角阵</a:t>
            </a:r>
            <a:r>
              <a:rPr lang="en-US" altLang="zh-CN" sz="2800" b="1" dirty="0">
                <a:latin typeface="Times New Roman" pitchFamily="18" charset="0"/>
                <a:ea typeface="宋体" pitchFamily="2" charset="-122"/>
                <a:cs typeface="Times New Roman" pitchFamily="18" charset="0"/>
              </a:rPr>
              <a:t>R</a:t>
            </a:r>
            <a:r>
              <a:rPr lang="zh-CN" altLang="en-US" sz="2800" b="1" dirty="0">
                <a:latin typeface="Times New Roman" pitchFamily="18" charset="0"/>
                <a:ea typeface="宋体" pitchFamily="2" charset="-122"/>
                <a:cs typeface="Times New Roman" pitchFamily="18" charset="0"/>
              </a:rPr>
              <a:t>以及一个置换矩阵</a:t>
            </a:r>
            <a:r>
              <a:rPr lang="en-US" altLang="zh-CN" sz="2800" b="1" dirty="0">
                <a:latin typeface="Times New Roman" pitchFamily="18" charset="0"/>
                <a:ea typeface="宋体" pitchFamily="2" charset="-122"/>
                <a:cs typeface="Times New Roman" pitchFamily="18" charset="0"/>
              </a:rPr>
              <a:t>E</a:t>
            </a:r>
            <a:r>
              <a:rPr lang="zh-CN" altLang="en-US" sz="2800" b="1" dirty="0">
                <a:latin typeface="Times New Roman" pitchFamily="18" charset="0"/>
                <a:ea typeface="宋体" pitchFamily="2" charset="-122"/>
                <a:cs typeface="Times New Roman" pitchFamily="18" charset="0"/>
              </a:rPr>
              <a:t>，使之满足</a:t>
            </a:r>
            <a:r>
              <a:rPr lang="en-US" altLang="zh-CN" sz="2800" b="1" dirty="0">
                <a:latin typeface="Times New Roman" pitchFamily="18" charset="0"/>
                <a:ea typeface="宋体" pitchFamily="2" charset="-122"/>
                <a:cs typeface="Times New Roman" pitchFamily="18" charset="0"/>
              </a:rPr>
              <a:t>XE=QR</a:t>
            </a:r>
            <a:r>
              <a:rPr lang="zh-CN" altLang="en-US" sz="2800" b="1" dirty="0">
                <a:latin typeface="Times New Roman" pitchFamily="18" charset="0"/>
                <a:ea typeface="宋体" pitchFamily="2" charset="-122"/>
                <a:cs typeface="Times New Roman" pitchFamily="18" charset="0"/>
              </a:rPr>
              <a:t>。 </a:t>
            </a:r>
          </a:p>
        </p:txBody>
      </p:sp>
      <p:sp>
        <p:nvSpPr>
          <p:cNvPr id="112644" name="TextBox 5"/>
          <p:cNvSpPr txBox="1">
            <a:spLocks noChangeArrowheads="1"/>
          </p:cNvSpPr>
          <p:nvPr/>
        </p:nvSpPr>
        <p:spPr bwMode="auto">
          <a:xfrm>
            <a:off x="5364163" y="100013"/>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en-US" altLang="zh-CN">
                <a:solidFill>
                  <a:schemeClr val="bg1"/>
                </a:solidFill>
                <a:latin typeface="黑体" pitchFamily="49" charset="-122"/>
                <a:ea typeface="黑体" pitchFamily="49" charset="-122"/>
              </a:rPr>
              <a:t>8</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方程求解</a:t>
            </a:r>
          </a:p>
        </p:txBody>
      </p:sp>
    </p:spTree>
  </p:cSld>
  <p:clrMapOvr>
    <a:masterClrMapping/>
  </p:clrMapOvr>
</p:sld>
</file>

<file path=ppt/theme/theme1.xml><?xml version="1.0" encoding="utf-8"?>
<a:theme xmlns:a="http://schemas.openxmlformats.org/drawingml/2006/main" name="mooc模板">
  <a:themeElements>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oc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0" i="0" u="none" strike="noStrike" cap="none" normalizeH="0" baseline="0" smtClean="0">
            <a:ln>
              <a:noFill/>
            </a:ln>
            <a:solidFill>
              <a:srgbClr val="000066"/>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0" i="0" u="none" strike="noStrike" cap="none" normalizeH="0" baseline="0" smtClean="0">
            <a:ln>
              <a:noFill/>
            </a:ln>
            <a:solidFill>
              <a:srgbClr val="000066"/>
            </a:solidFill>
            <a:effectLst/>
            <a:latin typeface="Arial" pitchFamily="34" charset="0"/>
            <a:ea typeface="黑体" pitchFamily="49" charset="-122"/>
          </a:defRPr>
        </a:defPPr>
      </a:lstStyle>
    </a:lnDef>
  </a:objectDefaults>
  <a:extraClrSchemeLst>
    <a:extraClrScheme>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oc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oc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oc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oc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oc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oc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oc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oc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oc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oc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oc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mooc模板</Template>
  <TotalTime>533</TotalTime>
  <Words>5629</Words>
  <Application>Microsoft Office PowerPoint</Application>
  <PresentationFormat>全屏显示(4:3)</PresentationFormat>
  <Paragraphs>689</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59" baseType="lpstr">
      <vt:lpstr>mooc模板</vt:lpstr>
      <vt:lpstr>公式</vt:lpstr>
      <vt:lpstr>Equation.DSMT4</vt:lpstr>
      <vt:lpstr>PowerPoint 演示文稿</vt:lpstr>
      <vt:lpstr>8.1  线性方程组求解</vt:lpstr>
      <vt:lpstr>8.1.1  线性方程组的直接解法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8.1.2  线性方程组的迭代解法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8.1.3  求线性方程组的通解</vt:lpstr>
      <vt:lpstr>PowerPoint 演示文稿</vt:lpstr>
      <vt:lpstr>PowerPoint 演示文稿</vt:lpstr>
      <vt:lpstr>PowerPoint 演示文稿</vt:lpstr>
      <vt:lpstr>PowerPoint 演示文稿</vt:lpstr>
      <vt:lpstr>8.2  非线性方程数值求解</vt:lpstr>
      <vt:lpstr>8.2.1  单变量非线性方程求解</vt:lpstr>
      <vt:lpstr>PowerPoint 演示文稿</vt:lpstr>
      <vt:lpstr>PowerPoint 演示文稿</vt:lpstr>
      <vt:lpstr>8.2.2  非线性方程组的求解</vt:lpstr>
      <vt:lpstr>PowerPoint 演示文稿</vt:lpstr>
      <vt:lpstr>PowerPoint 演示文稿</vt:lpstr>
      <vt:lpstr>PowerPoint 演示文稿</vt:lpstr>
      <vt:lpstr>8.3  最优化问题求解</vt:lpstr>
      <vt:lpstr>8.3.1  无约束最优化问题求解</vt:lpstr>
      <vt:lpstr>PowerPoint 演示文稿</vt:lpstr>
      <vt:lpstr>PowerPoint 演示文稿</vt:lpstr>
      <vt:lpstr>8.3.2  有约束最优化问题求解</vt:lpstr>
      <vt:lpstr>PowerPoint 演示文稿</vt:lpstr>
      <vt:lpstr>PowerPoint 演示文稿</vt:lpstr>
      <vt:lpstr>8.3.3  线性规划问题求解</vt:lpstr>
      <vt:lpstr>PowerPoint 演示文稿</vt:lpstr>
      <vt:lpstr>8.4  常微分方程初值问题的数值求解</vt:lpstr>
      <vt:lpstr>8.4.1  龙格—库塔法简介</vt:lpstr>
      <vt:lpstr>8.4.2  龙格—库塔法的实现</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数据库的创建</dc:title>
  <dc:creator>Administrator</dc:creator>
  <cp:lastModifiedBy>liu</cp:lastModifiedBy>
  <cp:revision>70</cp:revision>
  <dcterms:created xsi:type="dcterms:W3CDTF">2016-12-16T04:24:41Z</dcterms:created>
  <dcterms:modified xsi:type="dcterms:W3CDTF">2017-07-21T02:09:37Z</dcterms:modified>
</cp:coreProperties>
</file>