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4074" autoAdjust="0"/>
  </p:normalViewPr>
  <p:slideViewPr>
    <p:cSldViewPr>
      <p:cViewPr>
        <p:scale>
          <a:sx n="75" d="100"/>
          <a:sy n="75" d="100"/>
        </p:scale>
        <p:origin x="-162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661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9174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49237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437063"/>
            <a:ext cx="6408738" cy="9366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6F2C76-ADAC-405E-9460-3271BA0CC172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26DD82-E6BE-48D4-9010-99214A6FE19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593B63-2281-4CFC-A7D7-9239F7155272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9AB72-53E8-49EF-9431-E02C66B923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5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3160F4-3C97-4F0C-8D71-81F7E381CABF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9D67F-7950-4F8B-A6BD-8C94F5708A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1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2DB4C-6EC8-4C5F-ABCC-97A074C833E6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EDBE-CFFA-460D-BF39-599E3135E4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33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0E117-BE0B-4765-BDC9-F1F71418C8D4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92173-7F33-4F26-BFE7-C358965FEC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42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B6922-1537-453D-882A-41C8A5739915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9990F-DD0D-49E5-8FF1-F66ECFFCD4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90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239D7B-9204-4AD5-B7C4-F099C8E3A34F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8C0F4-4437-4E94-B835-E15E5CFDBF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3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C5F86-0DFD-4C4B-928D-95EC570879B1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D39A1-AA9D-4171-A449-48E15C53A4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73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B498F5-F03A-412E-ADC8-167D5BCA4739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59357-7654-441F-8B33-232B0F2F37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8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0D473C-C611-44D6-82F5-EFA271A1EAF1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9F59D-E29B-4E1F-886C-5FC9C1A38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724E2-AD6F-4AEF-8EF2-21D419DA02CB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C8C10-E934-4C52-83B4-421B93A82E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8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图片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85DDC5E1-2390-4ABB-8A31-C2AF8795D677}" type="datetimeFigureOut">
              <a:rPr lang="zh-CN" altLang="en-US"/>
              <a:pPr/>
              <a:t>2017/7/21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B4812DA-99A3-43B7-8A87-2131F53F5FA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矩形 6"/>
          <p:cNvSpPr>
            <a:spLocks noChangeArrowheads="1"/>
          </p:cNvSpPr>
          <p:nvPr/>
        </p:nvSpPr>
        <p:spPr bwMode="auto">
          <a:xfrm>
            <a:off x="971600" y="1124744"/>
            <a:ext cx="66967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9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章  </a:t>
            </a: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MATLAB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符号计算 </a:t>
            </a:r>
            <a:endParaRPr lang="en-US" altLang="zh-CN" sz="3600" b="1" dirty="0" smtClean="0"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200" b="1" dirty="0" smtClean="0">
                <a:latin typeface="Times New Roman" pitchFamily="18" charset="0"/>
                <a:ea typeface="华文新魏" pitchFamily="2" charset="-122"/>
              </a:rPr>
              <a:t> </a:t>
            </a:r>
            <a:endParaRPr lang="zh-CN" altLang="en-US" sz="3200" b="1" dirty="0">
              <a:latin typeface="Times New Roman" pitchFamily="18" charset="0"/>
              <a:ea typeface="华文新魏" pitchFamily="2" charset="-122"/>
            </a:endParaRPr>
          </a:p>
          <a:p>
            <a:pPr marL="0"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9.1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符号计算基础</a:t>
            </a:r>
          </a:p>
          <a:p>
            <a:pPr marL="0"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9.2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符号微积分 </a:t>
            </a:r>
          </a:p>
          <a:p>
            <a:pPr marL="0"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9.3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级  数 </a:t>
            </a:r>
          </a:p>
          <a:p>
            <a:pPr marL="0"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9.4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符号方程求解 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343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362950" cy="5145088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．符号对象的关系运算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提供的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种关系运算符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&lt;=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&gt;=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==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、～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和对应的函数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lt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gt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也可用于符号对象。若参与运算的是符号表达式，其结果是一个符号关系表达式；若参与运算的是符号矩阵，其结果是由符号关系表达式组成的矩阵。例如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pl-PL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 y a b c d;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A=[x,10*x;y,10*y];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B=[a,b;c,d];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A==B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x == a, 10*x == b]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y == c, 10*y == d]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203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91512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在进行符号对象的运算前，可用</a:t>
            </a: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assume</a:t>
            </a: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函数对符号对象设置值域，函数调用格式为：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assume(condition)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assume(expr,set)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第一种格式指定变量满足条件</a:t>
            </a: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condition</a:t>
            </a: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，第二种格式指定表达式</a:t>
            </a: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expr</a:t>
            </a: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属于集合</a:t>
            </a: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pl-PL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。例如：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assume(x&lt;0)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abs(x)==x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-x == x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assume((x-1)/2,'integer')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306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91512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还提供了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isequaln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函数，用于判断两个或多个符号对象是否一致，函数的调用格式为：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isequaln(A,B)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：若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一致，则返回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，否则返回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。判断时，所有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都当成相同。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isequaln(A1,A2,…,An)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：若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A1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A2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都一致，则返回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，否则返回</a:t>
            </a:r>
            <a:r>
              <a:rPr lang="pl-PL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l-PL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isequaln(abs(x),x)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assume(x&gt;0)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isequaln(abs(x),sqrt(x*x),x)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l-PL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1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408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145088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．符号对象的逻辑运算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提供的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种逻辑运算符：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（与）、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（或）和～（非），还有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个逻辑运算函数：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and(a,b)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or(a,b)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not(a)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xor(a,b)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，也可用于符号对象。例如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y=x&gt;0 &amp; x&lt;10		%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y=and(x&gt;0,x&lt;10)</a:t>
            </a:r>
            <a:endParaRPr lang="es-E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 &lt; x and x &lt; 10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510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91512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．符号表达式的基本运算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）符号表达式的提取分子和分母运算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如果符号表达式是一个有理分式或可以展开为有理分式，可利用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numden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函数来提取符号表达式中的分子或分母，其调用格式为：</a:t>
            </a:r>
            <a:endParaRPr lang="zh-CN" altLang="es-E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[n,d]=numden(s)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该函数提取符号表达式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的分子和分母，分别将它们存放在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中。例如：</a:t>
            </a:r>
            <a:endParaRPr lang="zh-CN" altLang="es-E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f=sym('a*x^2/(b+x)')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(a*x^2)/(b + x)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[n,d]=numden(f)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a*x^2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+ x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613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1450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numden</a:t>
            </a:r>
            <a:r>
              <a:rPr lang="zh-CN" altLang="pt-BR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函数在提取各部分之前，将符号表达式有理化后，返回所得的分子和分母。例如</a:t>
            </a:r>
            <a:r>
              <a:rPr lang="zh-CN" altLang="sv-SE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buFontTx/>
              <a:buNone/>
            </a:pPr>
            <a:r>
              <a:rPr lang="sv-SE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g=sym('(x^2+3)/(2*x-1)+3*x/(x-1)')</a:t>
            </a:r>
          </a:p>
          <a:p>
            <a:pPr marL="0" indent="0">
              <a:buFontTx/>
              <a:buNone/>
            </a:pPr>
            <a:r>
              <a:rPr lang="sv-SE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=</a:t>
            </a:r>
          </a:p>
          <a:p>
            <a:pPr marL="0" indent="0">
              <a:buFontTx/>
              <a:buNone/>
            </a:pPr>
            <a:r>
              <a:rPr lang="sv-SE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(3*x)/(x - 1) + (x^2 + 3)/(2*x - 1)</a:t>
            </a:r>
          </a:p>
          <a:p>
            <a:pPr marL="0" indent="0">
              <a:buFontTx/>
              <a:buNone/>
            </a:pPr>
            <a:r>
              <a:rPr lang="sv-SE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[n,d]=numden(g)</a:t>
            </a:r>
            <a:endParaRPr lang="pt-BR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pt-B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=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x^3 + 5*x^2 - 3</a:t>
            </a:r>
          </a:p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=</a:t>
            </a:r>
          </a:p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(2*x - 1)*(x - 1)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715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36712"/>
            <a:ext cx="8291512" cy="521811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如果符号表达式是一个符号矩阵，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numden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返回两个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新矩阵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，其中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是分子矩阵，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是分母矩阵。例如</a:t>
            </a:r>
            <a:r>
              <a:rPr lang="zh-CN" altLang="pt-B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h=sym('[3/2,(2*x+1)/3;a/x+a/y,3*x+4]')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     3/2, (2*x)/3 + 1/3]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a/x + a/y,       3*x + 4]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[n,d]=numden(h)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       3, 2*x + 1]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a*(x + y), 3*x + 4]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 2, 3]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x*y, 1]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818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91512" cy="5218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）符号表达式的因式分解与展开</a:t>
            </a:r>
            <a:endParaRPr lang="zh-CN" altLang="es-E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提供了符号表达式的因式分解与展开的函数，函数的调用格式为：</a:t>
            </a:r>
          </a:p>
          <a:p>
            <a:pPr marL="0" indent="0">
              <a:buFontTx/>
              <a:buNone/>
            </a:pP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factor(s)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：对符号表达式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分解因式。</a:t>
            </a:r>
          </a:p>
          <a:p>
            <a:pPr marL="0" indent="0">
              <a:buFontTx/>
              <a:buNone/>
            </a:pP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expand(s)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：对符号表达式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进行展开。</a:t>
            </a:r>
          </a:p>
          <a:p>
            <a:pPr marL="0" indent="0">
              <a:buFontTx/>
              <a:buNone/>
            </a:pP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collect(s)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：对符号表达式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合并同类项。</a:t>
            </a:r>
          </a:p>
          <a:p>
            <a:pPr marL="0" indent="0">
              <a:buFontTx/>
              <a:buNone/>
            </a:pP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collect(s,v)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：对符号表达式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按变量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合并同类项。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920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18487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a b x y;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A=a^3-b^3;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factor(A)               	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分解因式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 - b, a^2 + a*b + b^2]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factor(sym('420'))      	% 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对符号整数分解因式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[ 2, 2, 3, 5, 7]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s=(-7*x^2-8*y^2)*(-x^2+3*y^2);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expand(s)       			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展开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7*x^4 - 13*x^2*y^2 - 24*y^4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collect(s,x)      		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按变量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合并同类项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无同类项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7*x^4 - 13*x^2*y^2 - 24*y^4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022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62950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）符号表达式系数的提取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如果符号表达式是一个多项式，可利用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coeffs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函数来提取符号表达式中的系数，其调用格式为：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coeffs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(s[,x])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该函数返回多项式中按指定变量升幂顺序排列的系数，若没有指定变量，则返回所有项的常系数，且按离字符“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近原则确定主变量。例如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 y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s=5*x*y^3+3*x^2*y^2+2*y+1;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coeffs(s)               				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求所有项的常系数，按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的升幂排列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[ 1, 2, 3, 5]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coeffs(s,y)               			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求变量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的系数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[ 1, 2, 3*x^2, 5*x]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125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  <a:defRPr/>
            </a:pPr>
            <a:r>
              <a:rPr lang="en-US" altLang="zh-CN" sz="3600" b="1" kern="1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9.1  </a:t>
            </a:r>
            <a:r>
              <a:rPr lang="zh-CN" altLang="en-US" sz="3600" b="1" kern="1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符号计算基础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96944" cy="4824536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9.1.1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建立符号对象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．建立符号变量和符号常量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MATLAB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提供了建立符号对象的函数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和命令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，它们的用法不同。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函数用来建立单个符号对象，其调用格式为：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符号对象名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符号字符串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该函数可以建立一个符号对象，符号字符串可以是常量、变量、函数或表达式。例如：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('a')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将建立符号变量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，此后，用户可以在表达式中使用变量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进行各种运算。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91512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）符号表达式的化简</a:t>
            </a:r>
            <a:endParaRPr lang="zh-CN" altLang="es-E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simplify(s)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函数对符号表达式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进行化简。例如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 y a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s=log(2*x/y);</a:t>
            </a:r>
            <a:endParaRPr lang="fr-FR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simplify(s)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log((2*x)/y)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s=(-a^2+1)/(1-a);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simplify(s)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+ 1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227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908050"/>
            <a:ext cx="8640960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fr-F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fr-FR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fr-F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）符号表达式与数值表达式之间的转换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fr-F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可以将数值表达式变换成它的符号表达式。例如</a:t>
            </a:r>
            <a:r>
              <a:rPr lang="zh-CN" altLang="fr-F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(1.5)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3/2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(3.14)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157/50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eval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可以将符号表达式变换成数值表达式。例如：</a:t>
            </a:r>
            <a:endParaRPr lang="zh-CN" altLang="fr-FR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x=sym('a');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a=20;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y=x+10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+ 10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eval(y)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30</a:t>
            </a:r>
            <a:endParaRPr lang="zh-CN" altLang="en-U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330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18487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）符号多项式与多项式系数向量之间的转换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利用函数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sym2poly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可以将符号多项式转换为多项式系数向量，而函数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poly2sym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可以将多项式系数向量转换为符号多项式。例如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zh-CN" altLang="nl-NL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l-N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u=sym2poly(sym('x^3 - 2*x - 5'))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l-N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nl-NL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    0    -2    -5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v=poly2sym(u,y)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y^3 - 2*y - 5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poly2sym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函数时，若未指定自变量，则采用系统默认自变量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8432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57213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9.1.3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符号运算中变量的确定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sysvar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函数可以帮助用户查找一个符号表达式中的符号变量，函数的调用格式为：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findsym(s[,n])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symvar(s[,n])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函数返回符号表达式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个符号变量，若没有指定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，则返回</a:t>
            </a:r>
            <a:r>
              <a:rPr lang="en-US" altLang="zh-CN" sz="2800" b="1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中的全部符号变量。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以字符串形式返回结果，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symvar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以向量形式返回结果。</a:t>
            </a:r>
          </a:p>
        </p:txBody>
      </p:sp>
      <p:sp>
        <p:nvSpPr>
          <p:cNvPr id="18534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14508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 a y z b;                   		%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个符号变量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s1=3*x+y;s2=a*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y+b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           		%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个符号表达式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(s1)</a:t>
            </a:r>
            <a:endParaRPr lang="fr-FR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findsym(s2,2)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y,b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symvar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(s1+s2)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a, b, x, y]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637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91512" cy="5218113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在求函数的极限、导数和积分时，如果用户没有明确指定自变量，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将按以下原则确定主变量并对其进行相应微积分运算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① 寻找除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之外，在字母顺序上最接近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的小写字符。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② 若表达式中有两个符号变量与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的距离相等，则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ASCII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大者优先。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可用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(s,1)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symvar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(s,1)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查找表达式</a:t>
            </a:r>
            <a:r>
              <a:rPr lang="en-US" altLang="zh-CN" sz="24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的主变量。例如：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 b w y z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(a*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z+b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*w,1)</a:t>
            </a:r>
            <a:endParaRPr lang="fr-FR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findsym(5*a+b,1)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739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1826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9.1.4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符号矩阵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3124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符号矩阵也是一种符号表达式，所以前面介绍的符号表达式运算都可以在矩阵意义下进行。但应注意这些函数作用于符号矩阵时，是分别作用于矩阵的每一个元素。例如，利用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函数可以建立以下符号矩阵并化简。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7068"/>
              </p:ext>
            </p:extLst>
          </p:nvPr>
        </p:nvGraphicFramePr>
        <p:xfrm>
          <a:off x="1691680" y="4077072"/>
          <a:ext cx="46085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0" name="公式" r:id="rId3" imgW="2654300" imgH="635000" progId="Equation.3">
                  <p:embed/>
                </p:oleObj>
              </mc:Choice>
              <mc:Fallback>
                <p:oleObj name="公式" r:id="rId3" imgW="26543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77072"/>
                        <a:ext cx="4608513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18487" cy="51450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  <a:endParaRPr lang="zh-CN" altLang="es-E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a b x y alp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m=sym('[a^3-b^3,sin(alp)^2+cos(alp)^2;(15*x*y-3*x^2)/(x-5*y),78]');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simplify(m)         %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对符号矩阵化简处理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a^3 - b^3,  1]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    -3*x, 78]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8944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91512" cy="5218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由于符号矩阵是一个矩阵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所以符号矩阵还能进行有关矩阵的运算。曾介绍过的应用于数值矩阵的点运算符和函数，如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diag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triu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tril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rank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trace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eig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等，也可直接应用于符号矩阵。 </a:t>
            </a:r>
          </a:p>
        </p:txBody>
      </p:sp>
      <p:sp>
        <p:nvSpPr>
          <p:cNvPr id="19046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218487" cy="514508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下面定义一个符号矩阵，并进行各种符号运算。</a:t>
            </a:r>
            <a:endParaRPr lang="zh-CN" altLang="es-E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A=sym('[sin(x),cos(x);acos(x),asin(x)]')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sin(x),  cos(x)]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acos(x), asin(x)]</a:t>
            </a:r>
            <a:endParaRPr lang="en-US" altLang="zh-CN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B=A.'                     	             %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求转置矩阵。注意有点运算符</a:t>
            </a:r>
            <a:endParaRPr lang="zh-CN" altLang="es-E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sin(x), acos(x)]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cos(x), asin(x)]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C=diag(A,1)                       		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求矩阵对角线元素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cos(x)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D=triu(A)                         		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求上三角矩阵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sin(x),  cos(x)]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     0, asin(x)]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n=rank(A)                         		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求秩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2</a:t>
            </a:r>
            <a:endParaRPr lang="zh-CN" altLang="en-U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149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147050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下面的命令说明了符号变量和数值变量的差别。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clear  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清除全部内存变量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('a')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定义符号变量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，它代表“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a”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y=10     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定义数值变量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10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x+y</a:t>
            </a: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+ 10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whos</a:t>
            </a: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Name      Size            Bytes  Class     Attributes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1x1               112 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x         1x1               112 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y         1x1                 8  double 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486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031" y="980728"/>
            <a:ext cx="8316441" cy="503238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9-1  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取何值时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，以下齐次线性方程组有非零解。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771775" y="1412875"/>
          <a:ext cx="22320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7" name="公式" r:id="rId3" imgW="1600200" imgH="711200" progId="Equation.3">
                  <p:embed/>
                </p:oleObj>
              </mc:Choice>
              <mc:Fallback>
                <p:oleObj name="公式" r:id="rId3" imgW="1600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22320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8313" y="2492375"/>
            <a:ext cx="81359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对于齐次线性方程组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Ax=0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，当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rank(A)&lt;n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或时，齐次方程组有非零解。程序如下</a:t>
            </a:r>
            <a:r>
              <a:rPr lang="zh-CN" altLang="es-E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 lamda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s-E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=[1-lamda,-2,4;2,3-lamda,1;1,1,1-lamda];</a:t>
            </a:r>
          </a:p>
          <a:p>
            <a:pPr>
              <a:lnSpc>
                <a:spcPct val="10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D=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factor(D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程序运行结果为：</a:t>
            </a:r>
            <a:endParaRPr lang="zh-CN" altLang="es-ES" sz="2000" b="1" dirty="0">
              <a:solidFill>
                <a:srgbClr val="00206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[ -1, lamda, lamda - 2, lamda - 3]</a:t>
            </a:r>
          </a:p>
          <a:p>
            <a:pPr>
              <a:lnSpc>
                <a:spcPct val="100000"/>
              </a:lnSpc>
            </a:pPr>
            <a:r>
              <a:rPr lang="zh-CN" altLang="es-E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从而得知，当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λ=0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λ=2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λ=3</a:t>
            </a:r>
            <a:r>
              <a:rPr lang="zh-CN" altLang="en-US" sz="2000" b="1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时，原方程组有非零解。</a:t>
            </a:r>
          </a:p>
        </p:txBody>
      </p:sp>
      <p:sp>
        <p:nvSpPr>
          <p:cNvPr id="192519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  <a:defRPr/>
            </a:pPr>
            <a:r>
              <a:rPr lang="es-ES" altLang="zh-CN" sz="3600" b="1" kern="1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9.2  </a:t>
            </a:r>
            <a:r>
              <a:rPr lang="zh-CN" altLang="es-ES" sz="3600" b="1" kern="1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符号微积分</a:t>
            </a:r>
            <a:endParaRPr lang="zh-CN" altLang="en-US" sz="3600" b="1" kern="1200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9.2.1  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符号极限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中求函数极限的函数是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，可用来求函数在指定点的极限值和左右极限值。对于极限值为“没有定义”的极限，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给出的结果为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，极限值为无穷大时，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给出的结果为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函数的调用格式为：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f,x,a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：求符号函数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的极限值。即计算当变量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趋近于常数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函数的极限值。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f,a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：求符号函数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的极限值。由于没有指定符号函数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的自变量，则使用该格式时，符号函数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的变量为函数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(f)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确定的默认自变量，即变量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趋近于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354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18487" cy="50736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limit(f)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：求符号函数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的极限值。符号函数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f(x)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的变量为函数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findsym(f)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确定的默认变量；没有指定变量的目标值时，系统默认变量趋近于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a=0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的情况。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limit(f,x,a,'right')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：求符号函数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的极限值。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'right'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从右边趋近于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limit(f,x,a,'left')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：求符号函数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的极限值。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'left'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从左边趋近于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9456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848600" cy="431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9-2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求下列极限。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827088" y="1700213"/>
            <a:ext cx="574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CN" sz="2000"/>
              <a:t>(1)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547813" y="1557338"/>
          <a:ext cx="13684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1" name="公式" r:id="rId3" imgW="965200" imgH="444500" progId="Equation.3">
                  <p:embed/>
                </p:oleObj>
              </mc:Choice>
              <mc:Fallback>
                <p:oleObj name="公式" r:id="rId3" imgW="965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13684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4572000" y="1412875"/>
          <a:ext cx="34559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2" name="公式" r:id="rId5" imgW="2019300" imgH="406400" progId="Equation.3">
                  <p:embed/>
                </p:oleObj>
              </mc:Choice>
              <mc:Fallback>
                <p:oleObj name="公式" r:id="rId5" imgW="20193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12875"/>
                        <a:ext cx="3455988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1476375" y="2492375"/>
          <a:ext cx="20875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公式" r:id="rId7" imgW="1459866" imgH="330057" progId="Equation.3">
                  <p:embed/>
                </p:oleObj>
              </mc:Choice>
              <mc:Fallback>
                <p:oleObj name="公式" r:id="rId7" imgW="1459866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20875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4643438" y="2276475"/>
          <a:ext cx="244951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4" name="公式" r:id="rId9" imgW="1701800" imgH="508000" progId="Equation.3">
                  <p:embed/>
                </p:oleObj>
              </mc:Choice>
              <mc:Fallback>
                <p:oleObj name="公式" r:id="rId9" imgW="17018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76475"/>
                        <a:ext cx="2449512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3851275" y="1628775"/>
            <a:ext cx="574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CN" sz="2000"/>
              <a:t>(2)</a:t>
            </a: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827088" y="2420938"/>
            <a:ext cx="574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CN" sz="2000"/>
              <a:t>(3)</a:t>
            </a: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3851275" y="2420938"/>
            <a:ext cx="5746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altLang="zh-CN" sz="2000"/>
              <a:t>(4)</a:t>
            </a: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323850" y="3068638"/>
            <a:ext cx="4176713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zh-CN" sz="1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 a m x;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f=(x^(1/m)-a^(1/m))/(x-a);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limit(f,x,a)     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求极限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a^(1/m - 1)/m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f=(sin(a+x)-sin(a-x))/x;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limit(f)        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求极限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2*cos(a)</a:t>
            </a: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4967288" y="2924175"/>
            <a:ext cx="4176712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f=x*(sqrt(x^2+1)-x);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limit(f,x,inf,'left')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求极限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1/2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f=(sqrt(x)-sqrt(a)-sqrt(x-a))/sqrt(x*x-a*a);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limit(f,x,a,'right')    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求极限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-1/(2*a)^(1/2)</a:t>
            </a:r>
            <a:endParaRPr lang="zh-CN" altLang="en-U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lnSpc>
                <a:spcPct val="100000"/>
              </a:lnSpc>
              <a:buFontTx/>
              <a:buChar char="•"/>
            </a:pPr>
            <a:endParaRPr lang="zh-CN" altLang="en-US" sz="1800" dirty="0"/>
          </a:p>
        </p:txBody>
      </p:sp>
      <p:sp>
        <p:nvSpPr>
          <p:cNvPr id="19560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57213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9.2.2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符号导数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函数用于对符号表达式求导数，其调用格式为：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diff(s)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：没有指定变量和导数阶数，则系统按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函数指示的默认变量对符号表达式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求一阶导数。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diff(s,'v')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：以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为自变量，对符号表达式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求一阶导数。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diff(s,n)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函数指示的默认变量对符号表达式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阶导数，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为正整数。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④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diff(s,'v',n)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：以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为自变量，对符号表达式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阶导数。</a:t>
            </a:r>
          </a:p>
        </p:txBody>
      </p:sp>
      <p:sp>
        <p:nvSpPr>
          <p:cNvPr id="19661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08962" cy="21605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9-3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求下列函数的导数。</a:t>
            </a:r>
          </a:p>
          <a:p>
            <a:pPr marL="0" indent="0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   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(2)y=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xcos</a:t>
            </a:r>
            <a:r>
              <a:rPr lang="en-US" altLang="zh-CN" sz="2800" b="1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y''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y'''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        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。   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         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 。</a:t>
            </a:r>
          </a:p>
          <a:p>
            <a:pPr marL="0" indent="0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(5)z=f(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由方程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+y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+z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=a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定义，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  。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95142"/>
              </p:ext>
            </p:extLst>
          </p:nvPr>
        </p:nvGraphicFramePr>
        <p:xfrm>
          <a:off x="971600" y="1484784"/>
          <a:ext cx="12969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4" name="公式" r:id="rId3" imgW="723586" imgH="266584" progId="Equation.3">
                  <p:embed/>
                </p:oleObj>
              </mc:Choice>
              <mc:Fallback>
                <p:oleObj name="公式" r:id="rId3" imgW="723586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129698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21846"/>
              </p:ext>
            </p:extLst>
          </p:nvPr>
        </p:nvGraphicFramePr>
        <p:xfrm>
          <a:off x="1043608" y="1916832"/>
          <a:ext cx="10080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5" name="公式" r:id="rId5" imgW="723586" imgH="457002" progId="Equation.3">
                  <p:embed/>
                </p:oleObj>
              </mc:Choice>
              <mc:Fallback>
                <p:oleObj name="公式" r:id="rId5" imgW="723586" imgH="4570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16832"/>
                        <a:ext cx="1008063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40069"/>
              </p:ext>
            </p:extLst>
          </p:nvPr>
        </p:nvGraphicFramePr>
        <p:xfrm>
          <a:off x="2771800" y="1988840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6" name="公式" r:id="rId7" imgW="215713" imgH="203024" progId="Equation.3">
                  <p:embed/>
                </p:oleObj>
              </mc:Choice>
              <mc:Fallback>
                <p:oleObj name="公式" r:id="rId7" imgW="215713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88840"/>
                        <a:ext cx="43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832081"/>
              </p:ext>
            </p:extLst>
          </p:nvPr>
        </p:nvGraphicFramePr>
        <p:xfrm>
          <a:off x="3275856" y="1988840"/>
          <a:ext cx="3587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7" name="公式" r:id="rId9" imgW="215713" imgH="203024" progId="Equation.3">
                  <p:embed/>
                </p:oleObj>
              </mc:Choice>
              <mc:Fallback>
                <p:oleObj name="公式" r:id="rId9" imgW="215713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88840"/>
                        <a:ext cx="3587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44771"/>
              </p:ext>
            </p:extLst>
          </p:nvPr>
        </p:nvGraphicFramePr>
        <p:xfrm>
          <a:off x="4657551" y="1916832"/>
          <a:ext cx="7921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8" name="公式" r:id="rId11" imgW="520474" imgH="444307" progId="Equation.3">
                  <p:embed/>
                </p:oleObj>
              </mc:Choice>
              <mc:Fallback>
                <p:oleObj name="公式" r:id="rId11" imgW="520474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551" y="1916832"/>
                        <a:ext cx="79216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020078"/>
              </p:ext>
            </p:extLst>
          </p:nvPr>
        </p:nvGraphicFramePr>
        <p:xfrm>
          <a:off x="5868144" y="1988840"/>
          <a:ext cx="342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9" name="公式" r:id="rId13" imgW="190417" imgH="203112" progId="Equation.3">
                  <p:embed/>
                </p:oleObj>
              </mc:Choice>
              <mc:Fallback>
                <p:oleObj name="公式" r:id="rId13" imgW="190417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988840"/>
                        <a:ext cx="3429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726381"/>
              </p:ext>
            </p:extLst>
          </p:nvPr>
        </p:nvGraphicFramePr>
        <p:xfrm>
          <a:off x="6300192" y="2060848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0" name="公式" r:id="rId15" imgW="190500" imgH="228600" progId="Equation.3">
                  <p:embed/>
                </p:oleObj>
              </mc:Choice>
              <mc:Fallback>
                <p:oleObj name="公式" r:id="rId15" imgW="1905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060848"/>
                        <a:ext cx="3603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0277"/>
              </p:ext>
            </p:extLst>
          </p:nvPr>
        </p:nvGraphicFramePr>
        <p:xfrm>
          <a:off x="6372200" y="2420888"/>
          <a:ext cx="293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1" name="公式" r:id="rId17" imgW="164957" imgH="241091" progId="Equation.3">
                  <p:embed/>
                </p:oleObj>
              </mc:Choice>
              <mc:Fallback>
                <p:oleObj name="公式" r:id="rId17" imgW="164957" imgH="2410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420888"/>
                        <a:ext cx="2936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76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22850"/>
              </p:ext>
            </p:extLst>
          </p:nvPr>
        </p:nvGraphicFramePr>
        <p:xfrm>
          <a:off x="6876256" y="2420888"/>
          <a:ext cx="30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2" name="公式" r:id="rId19" imgW="177569" imgH="253670" progId="Equation.3">
                  <p:embed/>
                </p:oleObj>
              </mc:Choice>
              <mc:Fallback>
                <p:oleObj name="公式" r:id="rId19" imgW="177569" imgH="25367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2420888"/>
                        <a:ext cx="303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539750" y="2997200"/>
            <a:ext cx="8208963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syms a b t x y z;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f=sqrt(1+exp(x));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diff(f)            %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。未指定求导变量和阶数，按默认规则处理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exp(x)/(2*(exp(x) + 1)^(1/2))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f=x*cos(x);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diff(f,x,2)               %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。求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的二阶导数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-2*sin(x)-x*cos(x)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diff(f,x,3)               %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。求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s-ES" sz="1400" b="1" dirty="0">
                <a:latin typeface="Times New Roman" pitchFamily="18" charset="0"/>
                <a:cs typeface="Times New Roman" pitchFamily="18" charset="0"/>
              </a:rPr>
              <a:t>的三阶导数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x*sin(x) - 3*cos(x)</a:t>
            </a:r>
          </a:p>
          <a:p>
            <a:pPr>
              <a:lnSpc>
                <a:spcPct val="100000"/>
              </a:lnSpc>
            </a:pPr>
            <a:r>
              <a:rPr lang="es-ES" altLang="zh-CN" sz="1400" b="1" dirty="0">
                <a:latin typeface="Times New Roman" pitchFamily="18" charset="0"/>
                <a:cs typeface="Times New Roman" pitchFamily="18" charset="0"/>
              </a:rPr>
              <a:t>&gt;&gt; f1=a*cos(t);f2=b*sin(t);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6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diff(f2)/diff(f1)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。按参数方程求导公式求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的导数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-(b*cos(t))/(a*sin(t))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的二阶导数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(diff(f1)*diff(f2,2)-diff(f1,2)*diff(f2))/(diff(f1))^3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-(a*b*cos(t)^2 + a*b*sin(t)^2)/(a^3*sin(t)^3)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f=x*exp(y)/y^2;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diff(f,x)  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的偏导数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exp(y)/y^2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diff(f,y)           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的偏导数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(x*exp(y))/y^2 - (2*x*exp(y))/y^3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f=x^2+y^2+z^2-a^2;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zx=diff(f,x)/diff(f,z)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zx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x/z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zy=diff(f,y)/diff(f,z)      %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(5)</a:t>
            </a:r>
            <a:r>
              <a:rPr lang="zh-CN" altLang="es-E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y/z</a:t>
            </a:r>
            <a:endParaRPr lang="zh-CN" altLang="en-U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68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18487" cy="521811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9-4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在曲线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y=x</a:t>
            </a:r>
            <a:r>
              <a:rPr lang="en-U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+3x-2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上哪一点的切线与直线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y=4x-1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平行。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依题意，即求曲线哪一点的导数值为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。程序如下：</a:t>
            </a:r>
            <a:endParaRPr lang="zh-CN" altLang="es-E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x=sym('x');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y=x^3+3*x-2;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定义曲线函数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f=diff(y);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对曲线求导数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g=f-4;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solve(g) 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求方程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f-4=0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的根，见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9.4.1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小节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程序运行结果为：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-3^(1/2)/3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3^(1/2)/3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结果表明，在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  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处的切线和指定直线平行。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048383"/>
              </p:ext>
            </p:extLst>
          </p:nvPr>
        </p:nvGraphicFramePr>
        <p:xfrm>
          <a:off x="3131840" y="5229200"/>
          <a:ext cx="3889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7" name="公式" r:id="rId3" imgW="253890" imgH="431613" progId="Equation.3">
                  <p:embed/>
                </p:oleObj>
              </mc:Choice>
              <mc:Fallback>
                <p:oleObj name="公式" r:id="rId3" imgW="25389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229200"/>
                        <a:ext cx="3889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0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33151"/>
              </p:ext>
            </p:extLst>
          </p:nvPr>
        </p:nvGraphicFramePr>
        <p:xfrm>
          <a:off x="4074418" y="5229200"/>
          <a:ext cx="51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8" name="公式" r:id="rId5" imgW="355446" imgH="431613" progId="Equation.3">
                  <p:embed/>
                </p:oleObj>
              </mc:Choice>
              <mc:Fallback>
                <p:oleObj name="公式" r:id="rId5" imgW="35544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418" y="5229200"/>
                        <a:ext cx="51435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19126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9.2.3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符号积分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．符号函数的不定积分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函数用于求符号函数的不定积分，有两种调用格式：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int(f)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：没有指定积分变量和积分阶数时，系统按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函数指示的默认变量对被积函数或符号表达式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求不定积分。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int(f,v)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：以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为自变量，对被积函数或符号表达式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求不定积分。</a:t>
            </a:r>
          </a:p>
        </p:txBody>
      </p:sp>
      <p:sp>
        <p:nvSpPr>
          <p:cNvPr id="20173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08963" cy="3603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9-5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求下列不定积分。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979613" y="1268413"/>
          <a:ext cx="1368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4" name="公式" r:id="rId3" imgW="825500" imgH="279400" progId="Equation.3">
                  <p:embed/>
                </p:oleObj>
              </mc:Choice>
              <mc:Fallback>
                <p:oleObj name="公式" r:id="rId3" imgW="8255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1368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5219700" y="1196975"/>
          <a:ext cx="11525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5" name="公式" r:id="rId5" imgW="634725" imgH="279279" progId="Equation.3">
                  <p:embed/>
                </p:oleObj>
              </mc:Choice>
              <mc:Fallback>
                <p:oleObj name="公式" r:id="rId5" imgW="634725" imgH="2792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196975"/>
                        <a:ext cx="11525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2051050" y="1916113"/>
          <a:ext cx="720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6" name="公式" r:id="rId7" imgW="431613" imgH="279279" progId="Equation.3">
                  <p:embed/>
                </p:oleObj>
              </mc:Choice>
              <mc:Fallback>
                <p:oleObj name="公式" r:id="rId7" imgW="431613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7207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5292725" y="1773238"/>
          <a:ext cx="1079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07" name="公式" r:id="rId9" imgW="660113" imgH="393529" progId="Equation.3">
                  <p:embed/>
                </p:oleObj>
              </mc:Choice>
              <mc:Fallback>
                <p:oleObj name="公式" r:id="rId9" imgW="66011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73238"/>
                        <a:ext cx="10795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1187450" y="1268413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en-US" altLang="zh-CN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40200" y="1196975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en-US" altLang="zh-CN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1187450" y="1844675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en-US" altLang="zh-CN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140200" y="1844675"/>
            <a:ext cx="896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en-US" altLang="zh-CN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395288" y="2708275"/>
            <a:ext cx="82089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  <a:endParaRPr lang="zh-CN" altLang="es-E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x=sym('x');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f=(3-x^2)^3;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int(f)     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x^7/7 + (9*x^5)/5 - 9*x^3 + 27*x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f=sin(x)^2;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int(f)     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x/2 - sin(2*x)/4</a:t>
            </a:r>
          </a:p>
        </p:txBody>
      </p:sp>
      <p:sp>
        <p:nvSpPr>
          <p:cNvPr id="202775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509" y="908720"/>
            <a:ext cx="8785671" cy="536098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函数还可以定义符号常量，使用符号常量进行代数运算时和数值常量进行的运算不同。通过下面的命令可以看出符号常量与数值常量在代数运算时的差别。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pi1=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('pi');k1=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('8');k2=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('3');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定义符号变量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pi2=pi;r1=8;r2=3;           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定义数值变量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sin(pi1/3)                    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符号计算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3^(1/2)/2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sin(pi2/3)                    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数值计算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0.8660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(k1+sqrt(k2))            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符号计算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(3^(1/2) + 8)^(1/2)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sqrt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(r1+sqrt(r2))                % 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数值计算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3.1196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589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alpha t;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f=exp(alpha*t);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int(f)                     %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exp(alpha*t)/alpha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f=5*x*t/(1+x^2);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int(f,t)                   %</a:t>
            </a:r>
            <a:r>
              <a:rPr lang="zh-CN" altLang="es-E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(5*t^2*x)/(2*(x^2 + 1))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78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102225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．符号函数的定积分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中，求符号函数的定积分也是使用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函数，其调用格式为：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int(f,v,a,b)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分别表示定积分的下限和上限。该函数求被积函数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在区间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b]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上的定积分。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可以是两个具体的数，也可以是一个符号表达式，还可以是无穷（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）。当函数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关于变量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在闭区间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b]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上可积时，函数返回一个定积分结果。当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中有一个是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时，函数返回一个广义积分。当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中有一个符号表达式时，函数返回一个符号函数。</a:t>
            </a:r>
          </a:p>
        </p:txBody>
      </p:sp>
      <p:sp>
        <p:nvSpPr>
          <p:cNvPr id="20480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497887" cy="431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9-6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求下列定积分。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339975" y="1268413"/>
          <a:ext cx="12239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9" name="公式" r:id="rId3" imgW="634725" imgH="330057" progId="Equation.3">
                  <p:embed/>
                </p:oleObj>
              </mc:Choice>
              <mc:Fallback>
                <p:oleObj name="公式" r:id="rId3" imgW="634725" imgH="3300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268413"/>
                        <a:ext cx="122396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5795963" y="1268413"/>
          <a:ext cx="12969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0" name="公式" r:id="rId5" imgW="748975" imgH="393529" progId="Equation.3">
                  <p:embed/>
                </p:oleObj>
              </mc:Choice>
              <mc:Fallback>
                <p:oleObj name="公式" r:id="rId5" imgW="74897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268413"/>
                        <a:ext cx="12969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2339975" y="2060575"/>
          <a:ext cx="14398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1" name="公式" r:id="rId7" imgW="825500" imgH="457200" progId="Equation.3">
                  <p:embed/>
                </p:oleObj>
              </mc:Choice>
              <mc:Fallback>
                <p:oleObj name="公式" r:id="rId7" imgW="825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1439863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5795963" y="2205038"/>
          <a:ext cx="10080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2" name="公式" r:id="rId9" imgW="609336" imgH="393529" progId="Equation.3">
                  <p:embed/>
                </p:oleObj>
              </mc:Choice>
              <mc:Fallback>
                <p:oleObj name="公式" r:id="rId9" imgW="609336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05038"/>
                        <a:ext cx="1008062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1403350" y="1412875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4787900" y="2349500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endParaRPr lang="en-US" altLang="zh-CN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1403350" y="2276475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4859338" y="1412875"/>
            <a:ext cx="77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323850" y="2924175"/>
            <a:ext cx="84978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  <a:endParaRPr lang="zh-CN" altLang="es-E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x=sym('x');t=sym('t');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int(abs(1-x),1,2) 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1/2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f=1/(1+x^2);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int(f,-inf,inf)                    %</a:t>
            </a:r>
            <a:r>
              <a:rPr lang="zh-CN" altLang="es-E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</a:t>
            </a:r>
          </a:p>
        </p:txBody>
      </p:sp>
      <p:sp>
        <p:nvSpPr>
          <p:cNvPr id="20584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f=x^3/(x-1)^10;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I=int(f,2,3)                       %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=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138535/129024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double(I)                         %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将上述符号结果转换为数值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1.0737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int(4*x/t,t,2,sin(x))            %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4*x*(log(sin(x)) - log(2))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685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7931150" cy="388937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9-7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求椭球的体积。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2700338" y="1484313"/>
          <a:ext cx="1584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5" name="公式" r:id="rId3" imgW="1091726" imgH="418918" progId="Equation.3">
                  <p:embed/>
                </p:oleObj>
              </mc:Choice>
              <mc:Fallback>
                <p:oleObj name="公式" r:id="rId3" imgW="1091726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84313"/>
                        <a:ext cx="15843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468313" y="2205038"/>
            <a:ext cx="7991475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用平面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Z=z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(z</a:t>
            </a:r>
            <a:r>
              <a:rPr lang="en-US" altLang="zh-CN" sz="2000" b="1" baseline="-25000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&lt;=c)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去截取上述椭球时，其相交线是一个椭圆，该椭圆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xy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平面投影的面积是：                    ，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椭球的体积                     。</a:t>
            </a:r>
          </a:p>
          <a:p>
            <a:pPr>
              <a:lnSpc>
                <a:spcPct val="10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程序如下：</a:t>
            </a:r>
            <a:endParaRPr lang="zh-CN" altLang="es-ES" sz="2000" b="1" dirty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宋体" pitchFamily="2" charset="-122"/>
                <a:ea typeface="宋体" pitchFamily="2" charset="-122"/>
              </a:rPr>
              <a:t>syms a b c z;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宋体" pitchFamily="2" charset="-122"/>
                <a:ea typeface="宋体" pitchFamily="2" charset="-122"/>
              </a:rPr>
              <a:t>f=pi*a*b*(c^2-z^2)/c^2;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宋体" pitchFamily="2" charset="-122"/>
                <a:ea typeface="宋体" pitchFamily="2" charset="-122"/>
              </a:rPr>
              <a:t>V=int(f,z,-c,c)</a:t>
            </a:r>
          </a:p>
          <a:p>
            <a:pPr>
              <a:lnSpc>
                <a:spcPct val="100000"/>
              </a:lnSpc>
            </a:pPr>
            <a:r>
              <a:rPr lang="zh-CN" altLang="es-ES" sz="2000" b="1" dirty="0">
                <a:latin typeface="宋体" pitchFamily="2" charset="-122"/>
                <a:ea typeface="宋体" pitchFamily="2" charset="-122"/>
              </a:rPr>
              <a:t>程序运行结果为：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宋体" pitchFamily="2" charset="-122"/>
                <a:ea typeface="宋体" pitchFamily="2" charset="-122"/>
              </a:rPr>
              <a:t>V =</a:t>
            </a:r>
          </a:p>
          <a:p>
            <a:pPr>
              <a:lnSpc>
                <a:spcPct val="100000"/>
              </a:lnSpc>
            </a:pPr>
            <a:r>
              <a:rPr lang="es-ES" altLang="zh-CN" sz="2000" b="1" dirty="0">
                <a:latin typeface="宋体" pitchFamily="2" charset="-122"/>
                <a:ea typeface="宋体" pitchFamily="2" charset="-122"/>
              </a:rPr>
              <a:t> (4*pi*a*b*c)/3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3348038" y="2636838"/>
          <a:ext cx="18716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6" name="公式" r:id="rId5" imgW="1257300" imgH="419100" progId="Equation.3">
                  <p:embed/>
                </p:oleObj>
              </mc:Choice>
              <mc:Fallback>
                <p:oleObj name="公式" r:id="rId5" imgW="12573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36838"/>
                        <a:ext cx="1871662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1908175" y="3284538"/>
          <a:ext cx="1368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7" name="公式" r:id="rId7" imgW="863225" imgH="330057" progId="Equation.3">
                  <p:embed/>
                </p:oleObj>
              </mc:Choice>
              <mc:Fallback>
                <p:oleObj name="公式" r:id="rId7" imgW="863225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13684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3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7213"/>
            <a:ext cx="8229600" cy="11430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  <a:defRPr/>
            </a:pPr>
            <a:r>
              <a:rPr lang="fr-FR" altLang="zh-CN" sz="3600" b="1" kern="1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9.3  </a:t>
            </a:r>
            <a:r>
              <a:rPr lang="zh-CN" altLang="fr-FR" sz="3600" b="1" kern="1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级</a:t>
            </a:r>
            <a:r>
              <a:rPr lang="zh-CN" altLang="en-US" sz="3600" b="1" kern="1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数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9.3.1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级数符号求和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曾讨论过有限级数求和的函数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处理的级数是以一个向量形式表示的，并且只能是有穷级数，对于无穷级数求和，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是无能为力的。求无穷级数的和需要符号表达式求和函数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，其调用格式为：</a:t>
            </a:r>
            <a:endParaRPr lang="zh-CN" altLang="pt-BR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pt-BR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symsum(s,v,n,m)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pt-B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表示一个级数的通项，是一个符号表达式。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是求和变量，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省略时使用系统的默认变量。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是求和的开始项和末项。</a:t>
            </a:r>
          </a:p>
        </p:txBody>
      </p:sp>
      <p:sp>
        <p:nvSpPr>
          <p:cNvPr id="20890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137525" cy="431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9-8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求下列级数之和。</a:t>
            </a:r>
          </a:p>
        </p:txBody>
      </p:sp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1835150" y="1341438"/>
          <a:ext cx="30241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5" name="公式" r:id="rId3" imgW="2044700" imgH="393700" progId="Equation.3">
                  <p:embed/>
                </p:oleObj>
              </mc:Choice>
              <mc:Fallback>
                <p:oleObj name="公式" r:id="rId3" imgW="2044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41438"/>
                        <a:ext cx="30241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835150" y="1989138"/>
          <a:ext cx="36004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6" name="公式" r:id="rId5" imgW="2349500" imgH="393700" progId="Equation.3">
                  <p:embed/>
                </p:oleObj>
              </mc:Choice>
              <mc:Fallback>
                <p:oleObj name="公式" r:id="rId5" imgW="2349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9138"/>
                        <a:ext cx="36004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835150" y="2636838"/>
          <a:ext cx="36734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7" name="公式" r:id="rId7" imgW="2082800" imgH="241300" progId="Equation.3">
                  <p:embed/>
                </p:oleObj>
              </mc:Choice>
              <mc:Fallback>
                <p:oleObj name="公式" r:id="rId7" imgW="2082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36734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1763713" y="3284538"/>
          <a:ext cx="3673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68" name="公式" r:id="rId9" imgW="1892300" imgH="215900" progId="Equation.3">
                  <p:embed/>
                </p:oleObj>
              </mc:Choice>
              <mc:Fallback>
                <p:oleObj name="公式" r:id="rId9" imgW="1892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538"/>
                        <a:ext cx="36734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8" name="Rectangle 8"/>
          <p:cNvSpPr>
            <a:spLocks noChangeArrowheads="1"/>
          </p:cNvSpPr>
          <p:nvPr/>
        </p:nvSpPr>
        <p:spPr bwMode="auto">
          <a:xfrm>
            <a:off x="827088" y="1430338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9932" name="Rectangle 12"/>
          <p:cNvSpPr>
            <a:spLocks noChangeArrowheads="1"/>
          </p:cNvSpPr>
          <p:nvPr/>
        </p:nvSpPr>
        <p:spPr bwMode="auto">
          <a:xfrm>
            <a:off x="0" y="453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8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755650" y="2060575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755650" y="2636838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9935" name="Rectangle 15"/>
          <p:cNvSpPr>
            <a:spLocks noChangeArrowheads="1"/>
          </p:cNvSpPr>
          <p:nvPr/>
        </p:nvSpPr>
        <p:spPr bwMode="auto">
          <a:xfrm>
            <a:off x="755650" y="3284538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993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n=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('n');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s1=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(1/n^2,n,1,inf)   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pi^2/6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s2=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((-1)^(n+1)/n,1,inf)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。未指定求和变量，默认为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log(2)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s3=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(n*x^n,n,1,inf)   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s3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。此处的求和变量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不能省略。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s3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piecewise([abs(x) &lt; 1, x/(x - 1)^2])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s4=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symsum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(n^2,1,100)     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s4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。计算有限级数的和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s4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338350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94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31826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9.3.2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函数的泰勒级数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泰勒（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Taylor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）级数将一个任意函数表示为一个幂级数，并且，在许多情况下，只需要取幂级数的前有限项来表示该函数，这对于大多数工程应用问题来说，精度已经足够。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taylor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函数将函数展开为幂级数，其调用格式为：</a:t>
            </a:r>
            <a:endParaRPr lang="zh-CN" altLang="pt-BR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pt-B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taylor(f,v,a)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pt-B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taylor(f,v,a,Name,Value)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该函数将函数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展开为泰勒级数，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的默认值与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函数相同。参数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指定将函数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在自变量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v=a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处展开，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的默认值是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。第二种格式用于运算时设置相关选项，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成对使用，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为选项，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的值。 </a:t>
            </a:r>
          </a:p>
        </p:txBody>
      </p:sp>
      <p:sp>
        <p:nvSpPr>
          <p:cNvPr id="21197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个可取字符串：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'ExpansionPoint'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：指定展开点，对应值为标量或向量。未设置时，展开点为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'Order'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：指定截断阶，对应值为一个正整数。未设置时，截断阶为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，即展开式的最高阶为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'OrderMode'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：指定展开式采用绝对阶或相对阶，对应值为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'Absolute'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'Relative'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 未设置时取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'Absolute'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21299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91512" cy="5360988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函数一次只能定义一个符号变量，使用不方便。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命令，一次可以定义多个符号变量，其格式为：</a:t>
            </a:r>
            <a:endParaRPr lang="zh-CN" altLang="fr-FR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 </a:t>
            </a:r>
            <a:r>
              <a:rPr lang="zh-CN" altLang="fr-FR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符号变量名</a:t>
            </a: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fr-FR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符号变量名</a:t>
            </a: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 … </a:t>
            </a:r>
            <a:r>
              <a:rPr lang="zh-CN" altLang="fr-FR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符号变量名</a:t>
            </a:r>
            <a:r>
              <a:rPr lang="fr-FR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fr-FR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用这种格式定义符号变量时不要在变量名上加单引号，变量间用空格而不要用逗号分隔。例如，用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syms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命令定义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个符号变量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，命令如下：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a b c d 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691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9-9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求函数在指定点的泰勒级数展开式。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）求                             的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阶泰勒级数展开式。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）将                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x=1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处按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次多项式展开。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  <a:endParaRPr lang="zh-CN" altLang="pt-BR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x=sym('x');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f1=sqrt(1-2*x+x^3)-(1-3*x+x^2)^(1/3);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f2=(1+x+x^2)/(1-x+x^2);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taylor(f1)                %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(239*x^5)/72 + (119*x^4)/72 + x^3 + x^2/6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taylor(f2,x,1,'Order',6)  %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</a:t>
            </a: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。展开到</a:t>
            </a: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x-1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pt-BR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次幂时应选择</a:t>
            </a: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n=6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2*(x - 1)^3 - 2*(x - 1)^2 - 2*(x - 1)^5 + 3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1979613" y="1268413"/>
          <a:ext cx="2447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9" name="公式" r:id="rId3" imgW="1663700" imgH="254000" progId="Equation.3">
                  <p:embed/>
                </p:oleObj>
              </mc:Choice>
              <mc:Fallback>
                <p:oleObj name="公式" r:id="rId3" imgW="1663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24479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051050" y="1557338"/>
          <a:ext cx="12255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0" name="公式" r:id="rId5" imgW="622030" imgH="418918" progId="Equation.3">
                  <p:embed/>
                </p:oleObj>
              </mc:Choice>
              <mc:Fallback>
                <p:oleObj name="公式" r:id="rId5" imgW="622030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7338"/>
                        <a:ext cx="122555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7213"/>
            <a:ext cx="8157592" cy="1143000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None/>
              <a:defRPr/>
            </a:pPr>
            <a:r>
              <a:rPr lang="en-US" altLang="zh-CN" sz="3600" b="1" kern="1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9.4  </a:t>
            </a:r>
            <a:r>
              <a:rPr lang="zh-CN" altLang="en-US" sz="3600" b="1" kern="1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符号方程求解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9.4.1 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符号代数方程求解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代数方程是指未涉及微积分运算的方程，相对比较简单。在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中，求解用符号表达式表示的代数方程可由函数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solve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实现，其调用格式为：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solve(s)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：求解符号表达式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的代数方程，求解变量为默认变量。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solve(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s,v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：求解符号表达式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的代数方程，求解变量为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 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solve(s1,s2,…,sn,v1,v2,…,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vn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：求解符号表达式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组成的代数方程组，求解变量分别为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vn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21504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431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9-10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解下列方程。</a:t>
            </a: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051050" y="1341438"/>
          <a:ext cx="2232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9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22320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5435600" y="1412875"/>
          <a:ext cx="2016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0" name="公式" r:id="rId5" imgW="1256755" imgH="253890" progId="Equation.3">
                  <p:embed/>
                </p:oleObj>
              </mc:Choice>
              <mc:Fallback>
                <p:oleObj name="公式" r:id="rId5" imgW="1256755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412875"/>
                        <a:ext cx="20161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2051050" y="1916113"/>
          <a:ext cx="15113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1" name="公式" r:id="rId7" imgW="1040948" imgH="393529" progId="Equation.3">
                  <p:embed/>
                </p:oleObj>
              </mc:Choice>
              <mc:Fallback>
                <p:oleObj name="公式" r:id="rId7" imgW="104094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16113"/>
                        <a:ext cx="15113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5435600" y="1989138"/>
          <a:ext cx="16557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2" name="公式" r:id="rId9" imgW="1002865" imgH="203112" progId="Equation.3">
                  <p:embed/>
                </p:oleObj>
              </mc:Choice>
              <mc:Fallback>
                <p:oleObj name="公式" r:id="rId9" imgW="100286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989138"/>
                        <a:ext cx="1655763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971550" y="1412875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971550" y="1989138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4284663" y="1989138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4284663" y="1484313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323850" y="2349500"/>
            <a:ext cx="8353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x=solve('1/(x+2)+4*x/(x^2-4)=1+2/(x-2)','x')   %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解方程（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=1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</a:t>
            </a:r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('x-(x^3-4*x-7)^(1/3)=1');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x=solve(f)                                            %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解方程（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=3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x=solve('2*sin(3*x-pi/4)=1')                      %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解方程（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(5*pi)/36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(13*pi)/36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x=solve('</a:t>
            </a:r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x+x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(x)-10','x')                   %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解方程（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）。仅标出方程的左端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>
              <a:lnSpc>
                <a:spcPct val="100000"/>
              </a:lnSpc>
            </a:pP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1.6335061701558463841931651789789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608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80400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9-11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求下列方程组的解。</a:t>
            </a:r>
          </a:p>
        </p:txBody>
      </p:sp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2195513" y="1412875"/>
          <a:ext cx="13684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2" name="公式" r:id="rId3" imgW="939800" imgH="838200" progId="Equation.3">
                  <p:embed/>
                </p:oleObj>
              </mc:Choice>
              <mc:Fallback>
                <p:oleObj name="公式" r:id="rId3" imgW="9398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12875"/>
                        <a:ext cx="1368425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5003800" y="1484313"/>
          <a:ext cx="14398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3" name="公式" r:id="rId5" imgW="901309" imgH="482391" progId="Equation.3">
                  <p:embed/>
                </p:oleObj>
              </mc:Choice>
              <mc:Fallback>
                <p:oleObj name="公式" r:id="rId5" imgW="901309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484313"/>
                        <a:ext cx="1439863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195513" y="2781300"/>
          <a:ext cx="1368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4" name="公式" r:id="rId7" imgW="863225" imgH="482391" progId="Equation.3">
                  <p:embed/>
                </p:oleObj>
              </mc:Choice>
              <mc:Fallback>
                <p:oleObj name="公式" r:id="rId7" imgW="863225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13684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076825" y="2565400"/>
          <a:ext cx="2016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5" name="公式" r:id="rId9" imgW="1333500" imgH="482600" progId="Equation.3">
                  <p:embed/>
                </p:oleObj>
              </mc:Choice>
              <mc:Fallback>
                <p:oleObj name="公式" r:id="rId9" imgW="1333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65400"/>
                        <a:ext cx="20161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1042988" y="1773238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1042988" y="2852738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3851275" y="2708275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779838" y="1700213"/>
            <a:ext cx="1085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7103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229600" cy="4525963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Empty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0-by-1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Empty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0-by-1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[x y]=solve('1/x^3+1/y^3=28','1/x+1/y=4','x,y') 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解方程组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1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1/3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1/3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1</a:t>
            </a:r>
          </a:p>
          <a:p>
            <a:pPr marL="0" indent="0"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[x y]=solve('x+y-98','x^(1/3)+y^(1/3)-2','x,y')   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解方程组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</a:p>
          <a:p>
            <a:pPr marL="0" indent="0">
              <a:buFontTx/>
              <a:buNone/>
            </a:pP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8117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对方程组（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），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给出了无解的结论，显然错误，请看完全与其同构的方程组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。输入命令如下：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</a:t>
            </a:r>
            <a:r>
              <a:rPr lang="en-US" altLang="zh-CN" sz="1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u,v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]=solve('u^3+v^3-98','u+v-2','u,v')               %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解方程组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5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-3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5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[x v]=solve('x^2+y^2-5','2*x^2-3*x*y-2*y^2')         %</a:t>
            </a:r>
            <a:r>
              <a:rPr lang="zh-CN" altLang="en-US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解方程组</a:t>
            </a: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2</a:t>
            </a:r>
            <a:endParaRPr lang="zh-CN" altLang="en-US" sz="1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914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44526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9.4.2  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符号常微分方程求解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MATLAB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中，用大写字母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表示导数。例如，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Dy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D2y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y''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Dy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(0)=5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y'(0)=5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D3y+D2y+Dy-x+5=0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表示微分方程</a:t>
            </a: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y'''+y''+y'-x+5=0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。符号常微分方程求解可以通过函数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来实现，其调用格式为：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e,c,v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该函数求解常微分方程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在初值条件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下的特解。参数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描述方程中的自变量，省略时按默认原则处理，若没有给出初值条件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，则求方程的通解。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在求常微分方程组时的调用格式为：</a:t>
            </a: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(e1,e2,…,en,c1,…,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cn,v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该函数求解常微分方程组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在初值条件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cn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下的特解，若不给出初值条件，则求方程组的通解。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给出求解变量，如果没有指定自变量，则采用默认自变量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22016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908050"/>
            <a:ext cx="7921625" cy="649288"/>
          </a:xfrm>
        </p:spPr>
        <p:txBody>
          <a:bodyPr/>
          <a:lstStyle/>
          <a:p>
            <a:pPr algn="l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9-12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求下列微分方程的解。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）求                 的通解。   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）求                      的通解。</a:t>
            </a:r>
          </a:p>
          <a:p>
            <a:pPr marL="0" indent="0">
              <a:buFontTx/>
              <a:buNone/>
            </a:pP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s-E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求             的特解，。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（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）求                      的通解。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395324"/>
              </p:ext>
            </p:extLst>
          </p:nvPr>
        </p:nvGraphicFramePr>
        <p:xfrm>
          <a:off x="1691680" y="1484784"/>
          <a:ext cx="10795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5" name="公式" r:id="rId3" imgW="876300" imgH="419100" progId="Equation.3">
                  <p:embed/>
                </p:oleObj>
              </mc:Choice>
              <mc:Fallback>
                <p:oleObj name="公式" r:id="rId3" imgW="876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10795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78260"/>
              </p:ext>
            </p:extLst>
          </p:nvPr>
        </p:nvGraphicFramePr>
        <p:xfrm>
          <a:off x="5580112" y="1484784"/>
          <a:ext cx="1584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6" name="公式" r:id="rId5" imgW="1054100" imgH="393700" progId="Equation.3">
                  <p:embed/>
                </p:oleObj>
              </mc:Choice>
              <mc:Fallback>
                <p:oleObj name="公式" r:id="rId5" imgW="1054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484784"/>
                        <a:ext cx="15843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85723"/>
              </p:ext>
            </p:extLst>
          </p:nvPr>
        </p:nvGraphicFramePr>
        <p:xfrm>
          <a:off x="1691680" y="2473326"/>
          <a:ext cx="9350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7" name="公式" r:id="rId7" imgW="762000" imgH="457200" progId="Equation.3">
                  <p:embed/>
                </p:oleObj>
              </mc:Choice>
              <mc:Fallback>
                <p:oleObj name="公式" r:id="rId7" imgW="7620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73326"/>
                        <a:ext cx="9350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18935"/>
              </p:ext>
            </p:extLst>
          </p:nvPr>
        </p:nvGraphicFramePr>
        <p:xfrm>
          <a:off x="5868144" y="2212976"/>
          <a:ext cx="12239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8" name="公式" r:id="rId9" imgW="901700" imgH="787400" progId="Equation.3">
                  <p:embed/>
                </p:oleObj>
              </mc:Choice>
              <mc:Fallback>
                <p:oleObj name="公式" r:id="rId9" imgW="9017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12976"/>
                        <a:ext cx="122396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6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命令如下：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Dy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-(x^2+y^2)/x^2/2','x')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。方程的右端为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时可以不写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x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-x*(1/(C5 + log(x)/2) - 1)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Dy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*x^2+2*x*y-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(x)','x')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-(C7 -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(x))/x^2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('Dy-x^2/(1+y^2)','y(2)=1','x') 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(((x^3/2 - 2)^2 + 1)^(1/2) + x^3/2 - 2)^(1/3) - 1/(((x^3/2 - 2)^2 + 1)^(1/2) + x^3/2 - 2)^(1/3)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[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x,y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]=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dsolve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('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Dx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=4*x-2*y','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Dy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=2*x-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y','t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')    %</a:t>
            </a:r>
            <a:r>
              <a:rPr lang="zh-CN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解方程组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C12/2 + 2*C11*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(3*t)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C12 + C11*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(3*t)</a:t>
            </a:r>
            <a:endParaRPr lang="zh-CN" altLang="en-US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221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18487" cy="528955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．建立符号表达式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含有符号对象的表达式称为符号表达式。建立符号表达式有以下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种方法：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）利用单引号来生成符号表达式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endParaRPr lang="zh-CN" altLang="fr-FR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y='1/sqrt(2*x)'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1/sqrt(2*x)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f='cos(x^2)-sin(2*x)=0'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fr-FR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cos(x^2)-sin(2*x)=0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fr-FR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一条命令生成的是一般的符号表达式，第二条命令生成的是符号方程。实际上，用单引号生成的是字符串，但可以参与符号运算。</a:t>
            </a:r>
            <a:endParaRPr lang="zh-CN" altLang="en-U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7940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362950" cy="521811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）用</a:t>
            </a:r>
            <a:r>
              <a:rPr lang="en-US" altLang="zh-CN" sz="28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sym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函数建立符号表达式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endParaRPr lang="zh-CN" altLang="es-ES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U=sym('3*x^2-5*y+2*x*y+6')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3*x^2 + 2*y*x - 5*y + 6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M=sym('[a,b;c,d]')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a, b]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 c, d]</a:t>
            </a:r>
            <a:endParaRPr lang="en-US" altLang="zh-CN" sz="28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条命令建立符号表达式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3x</a:t>
            </a:r>
            <a:r>
              <a:rPr lang="es-ES" altLang="zh-CN" sz="2800" b="1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-5y+2xy+6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此时不需定义变量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s-E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。第二条命令生成一个符号矩阵。 </a:t>
            </a:r>
          </a:p>
        </p:txBody>
      </p:sp>
      <p:sp>
        <p:nvSpPr>
          <p:cNvPr id="168964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362950" cy="52895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）使用已经定义的符号变量组成符号表达式</a:t>
            </a:r>
          </a:p>
          <a:p>
            <a:pPr marL="0" indent="0">
              <a:buFontTx/>
              <a:buNone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endParaRPr lang="zh-CN" altLang="es-E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 y;</a:t>
            </a:r>
          </a:p>
          <a:p>
            <a:pPr marL="0" indent="0">
              <a:buFontTx/>
              <a:buNone/>
            </a:pPr>
            <a:r>
              <a:rPr lang="es-E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V=3*x^2-5*y+2*x*y+6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 =</a:t>
            </a:r>
          </a:p>
          <a:p>
            <a:pPr marL="0" indent="0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3*x^2 + 2*y*x - 5*y + 6</a:t>
            </a:r>
            <a:endParaRPr lang="zh-CN" altLang="en-US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9988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l">
              <a:buFontTx/>
              <a:buNone/>
            </a:pP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9.1.2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基本的符号运算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．符号对象的四则运算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符号表达式的四则运算与数值运算一样，用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、*、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^ 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运算符实现，其运算结果依然是一个符号表达式。例如</a:t>
            </a:r>
            <a:r>
              <a:rPr lang="zh-CN" altLang="es-E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syms x y z;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f=2*x^2+3*x-5;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g=x^2-x+7;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f+g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ans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3*x^2 + 2*x + 2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&gt;&gt; f=(x*x-y*y)/(x-y)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=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(x^2 - y^2)/(x - y)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1012" name="TextBox 5"/>
          <p:cNvSpPr txBox="1">
            <a:spLocks noChangeArrowheads="1"/>
          </p:cNvSpPr>
          <p:nvPr/>
        </p:nvSpPr>
        <p:spPr bwMode="auto">
          <a:xfrm>
            <a:off x="5364163" y="100013"/>
            <a:ext cx="3779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zh-CN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MATLAB</a:t>
            </a:r>
            <a:r>
              <a:rPr lang="zh-CN" altLang="en-US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符号计算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c模板">
  <a:themeElements>
    <a:clrScheme name="mooc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oc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mooc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c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c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c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c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oc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oc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mooc模板</Template>
  <TotalTime>579</TotalTime>
  <Words>5306</Words>
  <Application>Microsoft Office PowerPoint</Application>
  <PresentationFormat>全屏显示(4:3)</PresentationFormat>
  <Paragraphs>649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mooc模板</vt:lpstr>
      <vt:lpstr>公式</vt:lpstr>
      <vt:lpstr>PowerPoint 演示文稿</vt:lpstr>
      <vt:lpstr>9.1  符号计算基础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9.1.2  基本的符号运算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9.1.3  符号运算中变量的确定</vt:lpstr>
      <vt:lpstr>PowerPoint 演示文稿</vt:lpstr>
      <vt:lpstr>PowerPoint 演示文稿</vt:lpstr>
      <vt:lpstr>9.1.4  符号矩阵</vt:lpstr>
      <vt:lpstr>PowerPoint 演示文稿</vt:lpstr>
      <vt:lpstr>PowerPoint 演示文稿</vt:lpstr>
      <vt:lpstr>PowerPoint 演示文稿</vt:lpstr>
      <vt:lpstr>PowerPoint 演示文稿</vt:lpstr>
      <vt:lpstr>9.2  符号微积分</vt:lpstr>
      <vt:lpstr>PowerPoint 演示文稿</vt:lpstr>
      <vt:lpstr>PowerPoint 演示文稿</vt:lpstr>
      <vt:lpstr>9.2.2  符号导数</vt:lpstr>
      <vt:lpstr>PowerPoint 演示文稿</vt:lpstr>
      <vt:lpstr>PowerPoint 演示文稿</vt:lpstr>
      <vt:lpstr>PowerPoint 演示文稿</vt:lpstr>
      <vt:lpstr>9.2.3  符号积分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 级  数</vt:lpstr>
      <vt:lpstr>PowerPoint 演示文稿</vt:lpstr>
      <vt:lpstr>PowerPoint 演示文稿</vt:lpstr>
      <vt:lpstr>9.3.2  函数的泰勒级数</vt:lpstr>
      <vt:lpstr>PowerPoint 演示文稿</vt:lpstr>
      <vt:lpstr>PowerPoint 演示文稿</vt:lpstr>
      <vt:lpstr>9.4  符号方程求解</vt:lpstr>
      <vt:lpstr>PowerPoint 演示文稿</vt:lpstr>
      <vt:lpstr>PowerPoint 演示文稿</vt:lpstr>
      <vt:lpstr>PowerPoint 演示文稿</vt:lpstr>
      <vt:lpstr>PowerPoint 演示文稿</vt:lpstr>
      <vt:lpstr>9.4.2  符号常微分方程求解</vt:lpstr>
      <vt:lpstr>例9-12  求下列微分方程的解。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数据库的创建</dc:title>
  <dc:creator>Administrator</dc:creator>
  <cp:lastModifiedBy>liu</cp:lastModifiedBy>
  <cp:revision>86</cp:revision>
  <dcterms:created xsi:type="dcterms:W3CDTF">2016-12-16T04:24:41Z</dcterms:created>
  <dcterms:modified xsi:type="dcterms:W3CDTF">2017-07-21T02:13:59Z</dcterms:modified>
</cp:coreProperties>
</file>