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2"/>
  </p:notesMasterIdLst>
  <p:sldIdLst>
    <p:sldId id="260" r:id="rId2"/>
    <p:sldId id="477" r:id="rId3"/>
    <p:sldId id="430" r:id="rId4"/>
    <p:sldId id="478" r:id="rId5"/>
    <p:sldId id="423" r:id="rId6"/>
    <p:sldId id="435" r:id="rId7"/>
    <p:sldId id="475" r:id="rId8"/>
    <p:sldId id="476" r:id="rId9"/>
    <p:sldId id="420" r:id="rId10"/>
    <p:sldId id="450" r:id="rId11"/>
    <p:sldId id="432" r:id="rId12"/>
    <p:sldId id="433" r:id="rId13"/>
    <p:sldId id="428" r:id="rId14"/>
    <p:sldId id="438" r:id="rId15"/>
    <p:sldId id="439" r:id="rId16"/>
    <p:sldId id="434" r:id="rId17"/>
    <p:sldId id="440" r:id="rId18"/>
    <p:sldId id="451" r:id="rId19"/>
    <p:sldId id="452" r:id="rId20"/>
    <p:sldId id="453" r:id="rId21"/>
    <p:sldId id="454" r:id="rId22"/>
    <p:sldId id="455" r:id="rId23"/>
    <p:sldId id="456" r:id="rId24"/>
    <p:sldId id="458" r:id="rId25"/>
    <p:sldId id="457" r:id="rId26"/>
    <p:sldId id="459" r:id="rId27"/>
    <p:sldId id="460" r:id="rId28"/>
    <p:sldId id="461" r:id="rId29"/>
    <p:sldId id="462" r:id="rId30"/>
    <p:sldId id="463" r:id="rId31"/>
    <p:sldId id="464" r:id="rId32"/>
    <p:sldId id="465" r:id="rId33"/>
    <p:sldId id="466" r:id="rId34"/>
    <p:sldId id="449" r:id="rId35"/>
    <p:sldId id="441" r:id="rId36"/>
    <p:sldId id="442" r:id="rId37"/>
    <p:sldId id="443" r:id="rId38"/>
    <p:sldId id="468" r:id="rId39"/>
    <p:sldId id="444" r:id="rId40"/>
    <p:sldId id="383" r:id="rId4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5C22544A-7EE6-4342-B048-85BDC9FD1C3A}" styleName="Medium Style 2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scrgbClr r="0" g="0" b="0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-114" y="-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ru-RU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ru-RU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7EE1F52D-E3E3-4234-86ED-73F2E8A7863B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pPr lvl="0"/>
            <a:endParaRPr lang="ru-R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fontAlgn="auto" latinLnBrk="0">
              <a:spcBef>
                <a:spcPts val="0"/>
              </a:spcBef>
              <a:spcAft>
                <a:spcPts val="0"/>
              </a:spcAft>
              <a:defRPr lang="ru-RU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fontAlgn="auto" latinLnBrk="0">
              <a:spcBef>
                <a:spcPts val="0"/>
              </a:spcBef>
              <a:spcAft>
                <a:spcPts val="0"/>
              </a:spcAft>
              <a:defRPr lang="ru-RU" sz="12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15665FBF-C3D6-4E7A-A520-844C27BFF1B9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ru-RU"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E893768-63D3-420D-9C5B-4FAF2E8DD1AB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200B91B-C283-4657-9AE3-995FD92C5C1B}" type="slidenum">
              <a:rPr smtClean="0"/>
              <a:pPr>
                <a:defRPr/>
              </a:pPr>
              <a:t>13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smtClean="0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4581FEC-2CE6-4FE7-8881-CC07CCDA512D}" type="slidenum">
              <a:rPr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3"/>
          <p:cNvSpPr>
            <a:spLocks/>
          </p:cNvSpPr>
          <p:nvPr/>
        </p:nvSpPr>
        <p:spPr bwMode="auto">
          <a:xfrm rot="5236414">
            <a:off x="4461669" y="1483519"/>
            <a:ext cx="4114800" cy="118903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5" name="Shape 35"/>
          <p:cNvSpPr>
            <a:spLocks/>
          </p:cNvSpPr>
          <p:nvPr/>
        </p:nvSpPr>
        <p:spPr bwMode="auto">
          <a:xfrm>
            <a:off x="4821238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6" name="Shape 42"/>
          <p:cNvSpPr>
            <a:spLocks/>
          </p:cNvSpPr>
          <p:nvPr/>
        </p:nvSpPr>
        <p:spPr bwMode="auto">
          <a:xfrm>
            <a:off x="290513" y="-14288"/>
            <a:ext cx="5562600" cy="65532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7" name="Shape 21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0" name="Shape 23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1" name="Shape 25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2" name="Shape 26"/>
          <p:cNvSpPr>
            <a:spLocks/>
          </p:cNvSpPr>
          <p:nvPr/>
        </p:nvSpPr>
        <p:spPr bwMode="auto">
          <a:xfrm>
            <a:off x="366713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ru-RU">
              <a:latin typeface="+mn-lt"/>
              <a:cs typeface="+mn-cs"/>
            </a:endParaRPr>
          </a:p>
        </p:txBody>
      </p:sp>
      <p:sp>
        <p:nvSpPr>
          <p:cNvPr id="13" name="Rectangle 31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Rectangle 38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Rectangle 39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Rectangle 40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Rectangle 41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8" name="Rectangle 44"/>
          <p:cNvSpPr/>
          <p:nvPr/>
        </p:nvSpPr>
        <p:spPr>
          <a:xfrm>
            <a:off x="363538" y="401638"/>
            <a:ext cx="8504237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9" name="Rectangle 57"/>
          <p:cNvSpPr/>
          <p:nvPr/>
        </p:nvSpPr>
        <p:spPr>
          <a:xfrm flipH="1">
            <a:off x="371475" y="681038"/>
            <a:ext cx="26988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0" name="Rectangle 58"/>
          <p:cNvSpPr/>
          <p:nvPr/>
        </p:nvSpPr>
        <p:spPr>
          <a:xfrm flipH="1">
            <a:off x="411163" y="681038"/>
            <a:ext cx="26987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1" name="Rectangle 59"/>
          <p:cNvSpPr/>
          <p:nvPr/>
        </p:nvSpPr>
        <p:spPr>
          <a:xfrm flipH="1">
            <a:off x="447675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Rectangle 60"/>
          <p:cNvSpPr/>
          <p:nvPr/>
        </p:nvSpPr>
        <p:spPr>
          <a:xfrm flipH="1">
            <a:off x="476250" y="681038"/>
            <a:ext cx="9525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3" name="Rectangle 61"/>
          <p:cNvSpPr/>
          <p:nvPr/>
        </p:nvSpPr>
        <p:spPr>
          <a:xfrm>
            <a:off x="500063" y="681038"/>
            <a:ext cx="36512" cy="365125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4" name="Rectangle 55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5" name="Rectangle 64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6" name="Rectangle 65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7" name="Rectangle 66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9144" algn="r" eaLnBrk="1" latinLnBrk="0" hangingPunct="1">
              <a:defRPr kumimoji="0" lang="ru-RU" sz="3800"/>
            </a:lvl1pPr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ru-RU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  <a:extLst/>
          </a:lstStyle>
          <a:p>
            <a:r>
              <a:rPr lang="ru-RU" smtClean="0"/>
              <a:t>Образец подзаголовка</a:t>
            </a:r>
            <a:endParaRPr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9D1530A-75FB-4C62-9AA6-F6ED90119360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29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30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65B75B9-1A79-43F8-BD58-DA266803E4F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0E859-C042-4499-9CEE-A9DD3A5DE17F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593BF-A23E-4715-B4E8-C4733C093E6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ru-RU" sz="4000" b="1" cap="all">
                <a:ln/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/>
          <a:lstStyle>
            <a:lvl1pPr marL="374904" eaLnBrk="1" latinLnBrk="0" hangingPunct="1">
              <a:buNone/>
              <a:defRPr kumimoji="0" lang="ru-RU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ru-RU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ru-RU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ru-RU"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2856879-7F23-4AD4-89CF-0468D7E0F4FE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C01A02F-6811-46F6-B9E4-A5EEA78A8886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2305051" y="3867150"/>
            <a:ext cx="4533900" cy="31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ru-RU" sz="20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ru-RU" sz="2800"/>
            </a:lvl1pPr>
            <a:lvl2pPr eaLnBrk="1" latinLnBrk="0" hangingPunct="1">
              <a:defRPr kumimoji="0" lang="ru-RU" sz="2400"/>
            </a:lvl2pPr>
            <a:lvl3pPr eaLnBrk="1" latinLnBrk="0" hangingPunct="1">
              <a:defRPr kumimoji="0" lang="ru-RU" sz="2000"/>
            </a:lvl3pPr>
            <a:lvl4pPr eaLnBrk="1" latinLnBrk="0" hangingPunct="1">
              <a:defRPr kumimoji="0" lang="ru-RU" sz="1800"/>
            </a:lvl4pPr>
            <a:lvl5pPr eaLnBrk="1" latinLnBrk="0" hangingPunct="1">
              <a:defRPr kumimoji="0" lang="ru-RU" sz="18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BC461F4-9E20-41C0-A09D-04F43BCC19DA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9A5E8C-F9DE-4484-871B-06A842DA679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2"/>
          <p:cNvSpPr/>
          <p:nvPr/>
        </p:nvSpPr>
        <p:spPr>
          <a:xfrm>
            <a:off x="0" y="401638"/>
            <a:ext cx="8686800" cy="887412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Rectangle 15"/>
          <p:cNvSpPr/>
          <p:nvPr/>
        </p:nvSpPr>
        <p:spPr>
          <a:xfrm>
            <a:off x="87313" y="681038"/>
            <a:ext cx="460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Rectangle 16"/>
          <p:cNvSpPr/>
          <p:nvPr/>
        </p:nvSpPr>
        <p:spPr>
          <a:xfrm>
            <a:off x="47625" y="681038"/>
            <a:ext cx="26988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Rectangle 17"/>
          <p:cNvSpPr/>
          <p:nvPr/>
        </p:nvSpPr>
        <p:spPr>
          <a:xfrm>
            <a:off x="28575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Rectangle 18"/>
          <p:cNvSpPr/>
          <p:nvPr/>
        </p:nvSpPr>
        <p:spPr>
          <a:xfrm>
            <a:off x="0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ectangle 19"/>
          <p:cNvSpPr/>
          <p:nvPr/>
        </p:nvSpPr>
        <p:spPr>
          <a:xfrm flipH="1">
            <a:off x="149225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3" name="Rectangle 20"/>
          <p:cNvSpPr/>
          <p:nvPr/>
        </p:nvSpPr>
        <p:spPr>
          <a:xfrm flipH="1">
            <a:off x="188913" y="681038"/>
            <a:ext cx="2857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4" name="Rectangle 21"/>
          <p:cNvSpPr/>
          <p:nvPr/>
        </p:nvSpPr>
        <p:spPr>
          <a:xfrm flipH="1">
            <a:off x="227013" y="681038"/>
            <a:ext cx="9525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Rectangle 28"/>
          <p:cNvSpPr/>
          <p:nvPr/>
        </p:nvSpPr>
        <p:spPr>
          <a:xfrm flipH="1">
            <a:off x="255588" y="681038"/>
            <a:ext cx="7937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Rectangle 29"/>
          <p:cNvSpPr/>
          <p:nvPr/>
        </p:nvSpPr>
        <p:spPr>
          <a:xfrm>
            <a:off x="279400" y="681038"/>
            <a:ext cx="36513" cy="365125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/>
          <a:lstStyle>
            <a:lvl1pPr eaLnBrk="1" latinLnBrk="0" hangingPunct="1">
              <a:defRPr kumimoji="0" lang="ru-RU" sz="4000"/>
            </a:lvl1pPr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 eaLnBrk="1" latinLnBrk="0" hangingPunct="1">
              <a:buNone/>
              <a:defRPr kumimoji="0" lang="ru-RU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ru-RU" sz="2000" b="1"/>
            </a:lvl2pPr>
            <a:lvl3pPr eaLnBrk="1" latinLnBrk="0" hangingPunct="1">
              <a:buNone/>
              <a:defRPr kumimoji="0" lang="ru-RU" sz="1800" b="1"/>
            </a:lvl3pPr>
            <a:lvl4pPr eaLnBrk="1" latinLnBrk="0" hangingPunct="1">
              <a:buNone/>
              <a:defRPr kumimoji="0" lang="ru-RU" sz="1600" b="1"/>
            </a:lvl4pPr>
            <a:lvl5pPr eaLnBrk="1" latinLnBrk="0" hangingPunct="1">
              <a:buNone/>
              <a:defRPr kumimoji="0" lang="ru-RU"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 eaLnBrk="1" latinLnBrk="0" hangingPunct="1">
              <a:buNone/>
              <a:defRPr kumimoji="0" lang="ru-RU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ru-RU" sz="2000" b="1"/>
            </a:lvl2pPr>
            <a:lvl3pPr eaLnBrk="1" latinLnBrk="0" hangingPunct="1">
              <a:buNone/>
              <a:defRPr kumimoji="0" lang="ru-RU" sz="1800" b="1"/>
            </a:lvl3pPr>
            <a:lvl4pPr eaLnBrk="1" latinLnBrk="0" hangingPunct="1">
              <a:buNone/>
              <a:defRPr kumimoji="0" lang="ru-RU" sz="1600" b="1"/>
            </a:lvl4pPr>
            <a:lvl5pPr eaLnBrk="1" latinLnBrk="0" hangingPunct="1">
              <a:buNone/>
              <a:defRPr kumimoji="0" lang="ru-RU" sz="1600" b="1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ru-RU" sz="2400"/>
            </a:lvl1pPr>
            <a:lvl2pPr eaLnBrk="1" latinLnBrk="0" hangingPunct="1">
              <a:defRPr kumimoji="0" lang="ru-RU" sz="2000"/>
            </a:lvl2pPr>
            <a:lvl3pPr eaLnBrk="1" latinLnBrk="0" hangingPunct="1">
              <a:defRPr kumimoji="0" lang="ru-RU" sz="1800"/>
            </a:lvl3pPr>
            <a:lvl4pPr eaLnBrk="1" latinLnBrk="0" hangingPunct="1">
              <a:defRPr kumimoji="0" lang="ru-RU" sz="1600"/>
            </a:lvl4pPr>
            <a:lvl5pPr eaLnBrk="1" latinLnBrk="0" hangingPunct="1">
              <a:defRPr kumimoji="0" lang="ru-RU" sz="16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1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7F5168E-82B2-41CB-9069-610456041065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1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1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7F440BA-BEB4-48EC-B34A-BAB96D6C211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ru-RU" sz="4000" cap="none" baseline="0"/>
            </a:lvl1pPr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82B40-9A28-4F26-AC74-FADFD8584B2B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6FB66-69BA-4D9E-9881-D8CB0994316A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C14F1-A25F-429E-8436-990983538981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AC9CE-C536-411B-8C21-77388B200708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ru-RU" sz="3600" b="0"/>
            </a:lvl1pPr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 eaLnBrk="1" latinLnBrk="0" hangingPunct="1">
              <a:buNone/>
              <a:defRPr kumimoji="0" lang="ru-RU" sz="1800"/>
            </a:lvl1pPr>
            <a:lvl2pPr eaLnBrk="1" latinLnBrk="0" hangingPunct="1">
              <a:buNone/>
              <a:defRPr kumimoji="0" lang="ru-RU" sz="1200"/>
            </a:lvl2pPr>
            <a:lvl3pPr eaLnBrk="1" latinLnBrk="0" hangingPunct="1">
              <a:buNone/>
              <a:defRPr kumimoji="0" lang="ru-RU" sz="1000"/>
            </a:lvl3pPr>
            <a:lvl4pPr eaLnBrk="1" latinLnBrk="0" hangingPunct="1">
              <a:buNone/>
              <a:defRPr kumimoji="0" lang="ru-RU" sz="900"/>
            </a:lvl4pPr>
            <a:lvl5pPr eaLnBrk="1" latinLnBrk="0" hangingPunct="1">
              <a:buNone/>
              <a:defRPr kumimoji="0" lang="ru-RU"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ru-RU" sz="3200"/>
            </a:lvl1pPr>
            <a:lvl2pPr eaLnBrk="1" latinLnBrk="0" hangingPunct="1">
              <a:defRPr kumimoji="0" lang="ru-RU" sz="2800"/>
            </a:lvl2pPr>
            <a:lvl3pPr eaLnBrk="1" latinLnBrk="0" hangingPunct="1">
              <a:defRPr kumimoji="0" lang="ru-RU" sz="2400"/>
            </a:lvl3pPr>
            <a:lvl4pPr eaLnBrk="1" latinLnBrk="0" hangingPunct="1">
              <a:defRPr kumimoji="0" lang="ru-RU" sz="2000"/>
            </a:lvl4pPr>
            <a:lvl5pPr eaLnBrk="1" latinLnBrk="0" hangingPunct="1">
              <a:defRPr kumimoji="0" lang="ru-RU" sz="20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7EDC49A-0977-43B1-AE73-6EFE6286BF26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2519FC-33B7-46F6-A47D-ACD1888C04FD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368300" y="0"/>
            <a:ext cx="8777288" cy="1878013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cxnSp>
        <p:nvCxnSpPr>
          <p:cNvPr id="6" name="Straight Connector 8"/>
          <p:cNvCxnSpPr/>
          <p:nvPr/>
        </p:nvCxnSpPr>
        <p:spPr>
          <a:xfrm flipV="1">
            <a:off x="363538" y="1884363"/>
            <a:ext cx="8782050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17"/>
          <p:cNvGrpSpPr>
            <a:grpSpLocks/>
          </p:cNvGrpSpPr>
          <p:nvPr/>
        </p:nvGrpSpPr>
        <p:grpSpPr bwMode="auto">
          <a:xfrm rot="5400000">
            <a:off x="8515351" y="1219200"/>
            <a:ext cx="131762" cy="128587"/>
            <a:chOff x="6668087" y="1297746"/>
            <a:chExt cx="161840" cy="156602"/>
          </a:xfrm>
        </p:grpSpPr>
        <p:cxnSp>
          <p:nvCxnSpPr>
            <p:cNvPr id="8" name="Straight Connector 14"/>
            <p:cNvCxnSpPr/>
            <p:nvPr/>
          </p:nvCxnSpPr>
          <p:spPr>
            <a:xfrm rot="16200000">
              <a:off x="6663593" y="12751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5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6"/>
            <p:cNvCxnSpPr/>
            <p:nvPr/>
          </p:nvCxnSpPr>
          <p:spPr>
            <a:xfrm rot="5400000" flipH="1">
              <a:off x="6744513" y="12741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7"/>
          <p:cNvGrpSpPr>
            <a:grpSpLocks/>
          </p:cNvGrpSpPr>
          <p:nvPr/>
        </p:nvGrpSpPr>
        <p:grpSpPr bwMode="auto">
          <a:xfrm rot="5400000">
            <a:off x="8667751" y="1371600"/>
            <a:ext cx="131762" cy="128587"/>
            <a:chOff x="6668087" y="1297746"/>
            <a:chExt cx="161840" cy="156602"/>
          </a:xfrm>
        </p:grpSpPr>
        <p:cxnSp>
          <p:nvCxnSpPr>
            <p:cNvPr id="12" name="Straight Connector 10"/>
            <p:cNvCxnSpPr/>
            <p:nvPr/>
          </p:nvCxnSpPr>
          <p:spPr>
            <a:xfrm rot="16200000">
              <a:off x="6663593" y="1275175"/>
              <a:ext cx="88935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1"/>
            <p:cNvCxnSpPr/>
            <p:nvPr/>
          </p:nvCxnSpPr>
          <p:spPr>
            <a:xfrm rot="16200000" flipV="1">
              <a:off x="6685198" y="1391515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2"/>
            <p:cNvCxnSpPr/>
            <p:nvPr/>
          </p:nvCxnSpPr>
          <p:spPr>
            <a:xfrm rot="5400000" flipH="1">
              <a:off x="6744513" y="1274199"/>
              <a:ext cx="88935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7"/>
          <p:cNvGrpSpPr>
            <a:grpSpLocks/>
          </p:cNvGrpSpPr>
          <p:nvPr/>
        </p:nvGrpSpPr>
        <p:grpSpPr bwMode="auto">
          <a:xfrm rot="5400000">
            <a:off x="8320087" y="1474788"/>
            <a:ext cx="131763" cy="128588"/>
            <a:chOff x="6668087" y="1297746"/>
            <a:chExt cx="161840" cy="156602"/>
          </a:xfrm>
        </p:grpSpPr>
        <p:cxnSp>
          <p:nvCxnSpPr>
            <p:cNvPr id="16" name="Straight Connector 18"/>
            <p:cNvCxnSpPr/>
            <p:nvPr/>
          </p:nvCxnSpPr>
          <p:spPr>
            <a:xfrm rot="16200000">
              <a:off x="6663592" y="1275173"/>
              <a:ext cx="88934" cy="7994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9"/>
            <p:cNvCxnSpPr/>
            <p:nvPr/>
          </p:nvCxnSpPr>
          <p:spPr>
            <a:xfrm rot="16200000" flipV="1">
              <a:off x="6685198" y="1391513"/>
              <a:ext cx="125668" cy="0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20"/>
            <p:cNvCxnSpPr/>
            <p:nvPr/>
          </p:nvCxnSpPr>
          <p:spPr>
            <a:xfrm rot="5400000" flipH="1">
              <a:off x="6744512" y="1274198"/>
              <a:ext cx="88934" cy="81895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ru-RU" sz="2100" b="0"/>
            </a:lvl1pPr>
            <a:extLst/>
          </a:lstStyle>
          <a:p>
            <a:r>
              <a:rPr lang="ru-RU" smtClean="0"/>
              <a:t>Образец заголовка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6712" y="1905000"/>
            <a:ext cx="8778240" cy="4960144"/>
          </a:xfrm>
        </p:spPr>
        <p:txBody>
          <a:bodyPr>
            <a:normAutofit/>
          </a:bodyPr>
          <a:lstStyle>
            <a:lvl1pPr eaLnBrk="1" latinLnBrk="0" hangingPunct="1">
              <a:buNone/>
              <a:defRPr kumimoji="0" lang="ru-RU" sz="3200"/>
            </a:lvl1pPr>
            <a:extLst/>
          </a:lstStyle>
          <a:p>
            <a:pPr lvl="0"/>
            <a:r>
              <a:rPr lang="ru-RU" noProof="0" smtClean="0"/>
              <a:t>Вставка рисунка</a:t>
            </a:r>
            <a:endParaRPr lang="ru-R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432" indent="0" eaLnBrk="1" latinLnBrk="0" hangingPunct="1">
              <a:spcBef>
                <a:spcPts val="0"/>
              </a:spcBef>
              <a:buNone/>
              <a:defRPr kumimoji="0" lang="ru-RU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ru-RU" sz="1200"/>
            </a:lvl2pPr>
            <a:lvl3pPr eaLnBrk="1" latinLnBrk="0" hangingPunct="1">
              <a:defRPr kumimoji="0" lang="ru-RU" sz="1000"/>
            </a:lvl3pPr>
            <a:lvl4pPr eaLnBrk="1" latinLnBrk="0" hangingPunct="1">
              <a:defRPr kumimoji="0" lang="ru-RU" sz="900"/>
            </a:lvl4pPr>
            <a:lvl5pPr eaLnBrk="1" latinLnBrk="0" hangingPunct="1">
              <a:defRPr kumimoji="0" lang="ru-RU" sz="900"/>
            </a:lvl5pPr>
            <a:extLst/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77D3479C-CFD6-483C-BF89-4C757FFFAB67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2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18B8A4F-126B-4499-82B3-D63C31B286B1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365125" cy="6854825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8" name="Rectangle 7"/>
          <p:cNvSpPr/>
          <p:nvPr/>
        </p:nvSpPr>
        <p:spPr>
          <a:xfrm>
            <a:off x="255588" y="5046663"/>
            <a:ext cx="73025" cy="16922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255588" y="4797425"/>
            <a:ext cx="73025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255588" y="4637088"/>
            <a:ext cx="73025" cy="138112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255588" y="4541838"/>
            <a:ext cx="73025" cy="7461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309563" y="681038"/>
            <a:ext cx="46037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5" name="Rectangle 14"/>
          <p:cNvSpPr/>
          <p:nvPr/>
        </p:nvSpPr>
        <p:spPr>
          <a:xfrm>
            <a:off x="268288" y="681038"/>
            <a:ext cx="2857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249238" y="681038"/>
            <a:ext cx="9525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17" name="Rectangle 16"/>
          <p:cNvSpPr/>
          <p:nvPr/>
        </p:nvSpPr>
        <p:spPr>
          <a:xfrm>
            <a:off x="222250" y="681038"/>
            <a:ext cx="7938" cy="365125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ru-RU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763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lang="ru-RU" smtClean="0"/>
              <a:t>Образец заголовка</a:t>
            </a:r>
            <a:endParaRPr lang="en-US" smtClean="0"/>
          </a:p>
        </p:txBody>
      </p:sp>
      <p:sp>
        <p:nvSpPr>
          <p:cNvPr id="1036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78435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smtClean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ru-RU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93551FD0-9668-4BAE-AAEB-7ADC438CA6D1}" type="datetimeFigureOut">
              <a:rPr/>
              <a:pPr>
                <a:defRPr/>
              </a:pPr>
              <a:t>09.02.2022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ru-RU" sz="11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ru-RU" sz="12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5CCC1BF7-E6CF-47D5-A122-3226B1042DB4}" type="slidenum">
              <a:rPr/>
              <a:pPr>
                <a:defRPr/>
              </a:pPr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69" r:id="rId1"/>
    <p:sldLayoutId id="2147483866" r:id="rId2"/>
    <p:sldLayoutId id="2147483870" r:id="rId3"/>
    <p:sldLayoutId id="2147483871" r:id="rId4"/>
    <p:sldLayoutId id="2147483872" r:id="rId5"/>
    <p:sldLayoutId id="2147483867" r:id="rId6"/>
    <p:sldLayoutId id="2147483868" r:id="rId7"/>
    <p:sldLayoutId id="2147483873" r:id="rId8"/>
    <p:sldLayoutId id="2147483874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lang="ru-RU" sz="4000" kern="1200" spc="-150">
          <a:solidFill>
            <a:srgbClr val="F0E8D5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F0E8D5"/>
          </a:solidFill>
          <a:latin typeface="Corbel" pitchFamily="34" charset="0"/>
        </a:defRPr>
      </a:lvl9pPr>
      <a:extLst/>
    </p:titleStyle>
    <p:bodyStyle>
      <a:lvl1pPr marL="411163" indent="-342900" algn="l" rtl="0" eaLnBrk="0" fontAlgn="base" hangingPunct="0">
        <a:spcBef>
          <a:spcPts val="700"/>
        </a:spcBef>
        <a:spcAft>
          <a:spcPct val="0"/>
        </a:spcAft>
        <a:buSzPct val="95000"/>
        <a:buFont typeface="Wingdings" pitchFamily="2" charset="2"/>
        <a:buChar char=""/>
        <a:defRPr lang="ru-RU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39775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"/>
        <a:defRPr lang="ru-RU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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2860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3" pitchFamily="18" charset="2"/>
        <a:buChar char=""/>
        <a:defRPr lang="ru-RU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138" indent="-209550" algn="l" rtl="0" eaLnBrk="0" fontAlgn="base" hangingPunct="0">
        <a:spcBef>
          <a:spcPct val="20000"/>
        </a:spcBef>
        <a:spcAft>
          <a:spcPct val="0"/>
        </a:spcAft>
        <a:buClr>
          <a:srgbClr val="A28E6A"/>
        </a:buClr>
        <a:buFont typeface="Wingdings 2" pitchFamily="18" charset="2"/>
        <a:buChar char="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lang="ru-RU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ru-RU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>
            <a:extLst/>
          </a:lstStyle>
          <a:p>
            <a:pPr fontAlgn="auto">
              <a:spcAft>
                <a:spcPts val="0"/>
              </a:spcAft>
              <a:defRPr/>
            </a:pPr>
            <a:r>
              <a:rPr dirty="0" err="1" smtClean="0">
                <a:solidFill>
                  <a:srgbClr val="FFC000"/>
                </a:solidFill>
              </a:rPr>
              <a:t>Технологии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виртуализации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dirty="0" smtClean="0">
                <a:solidFill>
                  <a:srgbClr val="FFC000"/>
                </a:solidFill>
              </a:rPr>
              <a:t/>
            </a:r>
            <a:br>
              <a:rPr dirty="0" smtClean="0">
                <a:solidFill>
                  <a:srgbClr val="FFC000"/>
                </a:solidFill>
              </a:rPr>
            </a:br>
            <a:endParaRPr dirty="0">
              <a:solidFill>
                <a:srgbClr val="FFC000"/>
              </a:solidFill>
            </a:endParaRP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ВМ 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как </a:t>
            </a:r>
            <a:r>
              <a:rPr lang="ru-RU" dirty="0" smtClean="0">
                <a:solidFill>
                  <a:srgbClr val="FFC000"/>
                </a:solidFill>
              </a:rPr>
              <a:t>система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Двоичная </a:t>
            </a:r>
            <a:r>
              <a:rPr dirty="0" err="1" smtClean="0"/>
              <a:t>трансляция</a:t>
            </a:r>
            <a:r>
              <a:rPr dirty="0" smtClean="0"/>
              <a:t> </a:t>
            </a:r>
            <a:r>
              <a:rPr dirty="0" err="1" smtClean="0"/>
              <a:t>кода</a:t>
            </a:r>
            <a:r>
              <a:rPr dirty="0" smtClean="0"/>
              <a:t> гостевых ОС гипервизором </a:t>
            </a:r>
            <a:br>
              <a:rPr dirty="0" smtClean="0"/>
            </a:br>
            <a:endParaRPr dirty="0"/>
          </a:p>
        </p:txBody>
      </p:sp>
      <p:sp>
        <p:nvSpPr>
          <p:cNvPr id="5120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err="1" smtClean="0"/>
              <a:t>Для</a:t>
            </a:r>
            <a:r>
              <a:rPr sz="2000" dirty="0" smtClean="0"/>
              <a:t> </a:t>
            </a:r>
            <a:r>
              <a:rPr sz="2000" dirty="0" err="1" smtClean="0"/>
              <a:t>того</a:t>
            </a:r>
            <a:r>
              <a:rPr sz="2000" dirty="0" smtClean="0"/>
              <a:t>, </a:t>
            </a:r>
            <a:r>
              <a:rPr sz="2000" dirty="0" err="1" smtClean="0"/>
              <a:t>чтобы</a:t>
            </a:r>
            <a:r>
              <a:rPr sz="2000" dirty="0" smtClean="0"/>
              <a:t> </a:t>
            </a:r>
            <a:r>
              <a:rPr sz="2000" dirty="0" err="1" smtClean="0"/>
              <a:t>избежать</a:t>
            </a:r>
            <a:r>
              <a:rPr sz="2000" dirty="0" smtClean="0"/>
              <a:t> </a:t>
            </a:r>
            <a:r>
              <a:rPr sz="2000" dirty="0" err="1" smtClean="0"/>
              <a:t>исполнения</a:t>
            </a:r>
            <a:r>
              <a:rPr sz="2000" dirty="0" smtClean="0"/>
              <a:t> </a:t>
            </a:r>
            <a:r>
              <a:rPr sz="2000" dirty="0" err="1" smtClean="0"/>
              <a:t>непривелигерованных</a:t>
            </a:r>
            <a:r>
              <a:rPr sz="2000" dirty="0" smtClean="0"/>
              <a:t> </a:t>
            </a:r>
            <a:r>
              <a:rPr sz="2000" dirty="0" err="1" smtClean="0"/>
              <a:t>служебных</a:t>
            </a:r>
            <a:r>
              <a:rPr sz="2000" dirty="0" smtClean="0"/>
              <a:t> </a:t>
            </a:r>
            <a:r>
              <a:rPr sz="2000" dirty="0" err="1" smtClean="0"/>
              <a:t>инструкций</a:t>
            </a:r>
            <a:r>
              <a:rPr sz="2000" dirty="0" smtClean="0"/>
              <a:t> в </a:t>
            </a:r>
            <a:r>
              <a:rPr sz="2000" dirty="0" err="1" smtClean="0"/>
              <a:t>коде</a:t>
            </a:r>
            <a:r>
              <a:rPr sz="2000" dirty="0" smtClean="0"/>
              <a:t> </a:t>
            </a:r>
            <a:r>
              <a:rPr sz="2000" dirty="0" err="1" smtClean="0"/>
              <a:t>ядра</a:t>
            </a:r>
            <a:r>
              <a:rPr sz="2000" dirty="0" smtClean="0"/>
              <a:t> </a:t>
            </a:r>
            <a:r>
              <a:rPr sz="2000" dirty="0" err="1" smtClean="0"/>
              <a:t>гостевой</a:t>
            </a:r>
            <a:r>
              <a:rPr sz="2000" dirty="0" smtClean="0"/>
              <a:t>  </a:t>
            </a:r>
            <a:r>
              <a:rPr sz="2000" dirty="0" err="1" smtClean="0"/>
              <a:t>операционной</a:t>
            </a:r>
            <a:r>
              <a:rPr sz="2000" dirty="0" smtClean="0"/>
              <a:t> </a:t>
            </a:r>
            <a:r>
              <a:rPr sz="2000" dirty="0" err="1" smtClean="0"/>
              <a:t>системы</a:t>
            </a:r>
            <a:r>
              <a:rPr sz="2000" dirty="0" smtClean="0"/>
              <a:t> </a:t>
            </a:r>
            <a:r>
              <a:rPr sz="2000" dirty="0" err="1" smtClean="0"/>
              <a:t>гипервизор</a:t>
            </a:r>
            <a:r>
              <a:rPr sz="2000" dirty="0" smtClean="0"/>
              <a:t>  </a:t>
            </a:r>
            <a:r>
              <a:rPr sz="2000" dirty="0" err="1" smtClean="0"/>
              <a:t>переписывает</a:t>
            </a:r>
            <a:r>
              <a:rPr sz="2000" dirty="0" smtClean="0"/>
              <a:t> </a:t>
            </a:r>
            <a:r>
              <a:rPr sz="2000" dirty="0" err="1" smtClean="0"/>
              <a:t>исполняемый</a:t>
            </a:r>
            <a:r>
              <a:rPr sz="2000" dirty="0" smtClean="0"/>
              <a:t> </a:t>
            </a:r>
            <a:r>
              <a:rPr sz="2000" dirty="0" err="1" smtClean="0"/>
              <a:t>гостевой</a:t>
            </a:r>
            <a:r>
              <a:rPr sz="2000" dirty="0" smtClean="0"/>
              <a:t> ОС </a:t>
            </a:r>
            <a:r>
              <a:rPr sz="2000" dirty="0" err="1" smtClean="0"/>
              <a:t>код</a:t>
            </a:r>
            <a:r>
              <a:rPr sz="2000" dirty="0" smtClean="0"/>
              <a:t>, </a:t>
            </a:r>
            <a:r>
              <a:rPr sz="2000" dirty="0" err="1" smtClean="0"/>
              <a:t>обрабатывая</a:t>
            </a:r>
            <a:r>
              <a:rPr sz="2000" dirty="0" smtClean="0"/>
              <a:t> в </a:t>
            </a:r>
            <a:r>
              <a:rPr sz="2000" dirty="0" err="1" smtClean="0"/>
              <a:t>каждый</a:t>
            </a:r>
            <a:r>
              <a:rPr sz="2000" dirty="0" smtClean="0"/>
              <a:t>  </a:t>
            </a:r>
            <a:r>
              <a:rPr sz="2000" dirty="0" err="1" smtClean="0"/>
              <a:t>момент</a:t>
            </a:r>
            <a:r>
              <a:rPr sz="2000" dirty="0" smtClean="0"/>
              <a:t>  </a:t>
            </a:r>
            <a:r>
              <a:rPr sz="2000" dirty="0" err="1" smtClean="0"/>
              <a:t>времени</a:t>
            </a:r>
            <a:r>
              <a:rPr sz="2000" dirty="0" smtClean="0"/>
              <a:t>  </a:t>
            </a:r>
            <a:r>
              <a:rPr sz="2000" dirty="0" err="1" smtClean="0"/>
              <a:t>только</a:t>
            </a:r>
            <a:r>
              <a:rPr sz="2000" dirty="0" smtClean="0"/>
              <a:t>  </a:t>
            </a:r>
            <a:r>
              <a:rPr sz="2000" dirty="0" err="1" smtClean="0"/>
              <a:t>один</a:t>
            </a:r>
            <a:r>
              <a:rPr sz="2000" dirty="0" smtClean="0"/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базовый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блок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dirty="0" smtClean="0"/>
              <a:t>(basic  block),  </a:t>
            </a:r>
            <a:r>
              <a:rPr sz="2000" dirty="0" err="1" smtClean="0"/>
              <a:t>представляющий</a:t>
            </a:r>
            <a:r>
              <a:rPr sz="2000" dirty="0" smtClean="0"/>
              <a:t> </a:t>
            </a:r>
            <a:r>
              <a:rPr sz="2000" dirty="0" err="1" smtClean="0"/>
              <a:t>собой</a:t>
            </a:r>
            <a:r>
              <a:rPr sz="2000" dirty="0" smtClean="0"/>
              <a:t> </a:t>
            </a:r>
            <a:r>
              <a:rPr sz="2000" dirty="0" err="1" smtClean="0"/>
              <a:t>небольшую</a:t>
            </a:r>
            <a:r>
              <a:rPr sz="2000" dirty="0" smtClean="0"/>
              <a:t> </a:t>
            </a:r>
            <a:r>
              <a:rPr sz="2000" dirty="0" err="1" smtClean="0"/>
              <a:t>прямую</a:t>
            </a:r>
            <a:r>
              <a:rPr sz="2000" dirty="0" smtClean="0"/>
              <a:t>  </a:t>
            </a:r>
            <a:r>
              <a:rPr sz="2000" dirty="0" err="1" smtClean="0"/>
              <a:t>последовательность</a:t>
            </a:r>
            <a:r>
              <a:rPr sz="2000" dirty="0" smtClean="0"/>
              <a:t> </a:t>
            </a:r>
            <a:r>
              <a:rPr sz="2000" dirty="0" err="1" smtClean="0"/>
              <a:t>инструкций</a:t>
            </a:r>
            <a:r>
              <a:rPr sz="2000" dirty="0" smtClean="0"/>
              <a:t>, </a:t>
            </a:r>
            <a:r>
              <a:rPr sz="2000" dirty="0" err="1" smtClean="0"/>
              <a:t>завершающуюся</a:t>
            </a:r>
            <a:r>
              <a:rPr sz="2000" dirty="0" smtClean="0"/>
              <a:t> </a:t>
            </a:r>
            <a:r>
              <a:rPr sz="2000" dirty="0" err="1" smtClean="0"/>
              <a:t>переходом</a:t>
            </a:r>
            <a:r>
              <a:rPr sz="2000" dirty="0" smtClean="0"/>
              <a:t>.  </a:t>
            </a:r>
          </a:p>
          <a:p>
            <a:r>
              <a:rPr sz="2000" dirty="0" err="1" smtClean="0"/>
              <a:t>По</a:t>
            </a:r>
            <a:r>
              <a:rPr sz="2000" dirty="0" smtClean="0"/>
              <a:t> </a:t>
            </a:r>
            <a:r>
              <a:rPr sz="2000" dirty="0" err="1" smtClean="0"/>
              <a:t>определению</a:t>
            </a:r>
            <a:r>
              <a:rPr sz="2000" dirty="0" smtClean="0"/>
              <a:t>, в </a:t>
            </a:r>
            <a:r>
              <a:rPr sz="2000" b="1" dirty="0" err="1" smtClean="0">
                <a:solidFill>
                  <a:srgbClr val="FFC000"/>
                </a:solidFill>
              </a:rPr>
              <a:t>базовом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блоке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нет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dirty="0" err="1" smtClean="0"/>
              <a:t>переходов</a:t>
            </a:r>
            <a:r>
              <a:rPr sz="2000" dirty="0" smtClean="0"/>
              <a:t>, </a:t>
            </a:r>
            <a:r>
              <a:rPr sz="2000" dirty="0" err="1" smtClean="0"/>
              <a:t>вызовов</a:t>
            </a:r>
            <a:r>
              <a:rPr sz="2000" dirty="0" smtClean="0"/>
              <a:t>,  </a:t>
            </a:r>
            <a:r>
              <a:rPr sz="2000" dirty="0" err="1" smtClean="0"/>
              <a:t>системных</a:t>
            </a:r>
            <a:r>
              <a:rPr sz="2000" dirty="0" smtClean="0"/>
              <a:t> </a:t>
            </a:r>
            <a:r>
              <a:rPr sz="2000" dirty="0" err="1" smtClean="0"/>
              <a:t>прерываний</a:t>
            </a:r>
            <a:r>
              <a:rPr sz="2000" dirty="0" smtClean="0"/>
              <a:t> </a:t>
            </a:r>
            <a:r>
              <a:rPr sz="2000" dirty="0" err="1" smtClean="0"/>
              <a:t>или</a:t>
            </a:r>
            <a:r>
              <a:rPr sz="2000" dirty="0" smtClean="0"/>
              <a:t> </a:t>
            </a:r>
            <a:r>
              <a:rPr sz="2000" dirty="0" err="1" smtClean="0"/>
              <a:t>других</a:t>
            </a:r>
            <a:r>
              <a:rPr sz="2000" dirty="0" smtClean="0"/>
              <a:t>  </a:t>
            </a:r>
            <a:r>
              <a:rPr sz="2000" dirty="0" err="1" smtClean="0"/>
              <a:t>инструкций</a:t>
            </a:r>
            <a:r>
              <a:rPr sz="2000" dirty="0" smtClean="0"/>
              <a:t>, </a:t>
            </a:r>
            <a:r>
              <a:rPr sz="2000" dirty="0" err="1" smtClean="0"/>
              <a:t>вызывающих</a:t>
            </a:r>
            <a:r>
              <a:rPr sz="2000" dirty="0" smtClean="0"/>
              <a:t> </a:t>
            </a:r>
            <a:r>
              <a:rPr sz="2000" dirty="0" err="1" smtClean="0"/>
              <a:t>пере</a:t>
            </a:r>
            <a:r>
              <a:rPr sz="2000" dirty="0" smtClean="0"/>
              <a:t> </a:t>
            </a:r>
            <a:r>
              <a:rPr sz="2000" dirty="0" err="1" smtClean="0"/>
              <a:t>дачу</a:t>
            </a:r>
            <a:r>
              <a:rPr sz="2000" dirty="0" smtClean="0"/>
              <a:t> </a:t>
            </a:r>
            <a:r>
              <a:rPr sz="2000" dirty="0" err="1" smtClean="0"/>
              <a:t>управления</a:t>
            </a:r>
            <a:r>
              <a:rPr sz="2000" dirty="0" smtClean="0"/>
              <a:t>, </a:t>
            </a:r>
            <a:r>
              <a:rPr sz="2000" dirty="0" err="1" smtClean="0"/>
              <a:t>за</a:t>
            </a:r>
            <a:r>
              <a:rPr sz="2000" dirty="0" smtClean="0"/>
              <a:t> </a:t>
            </a:r>
            <a:r>
              <a:rPr sz="2000" dirty="0" err="1" smtClean="0"/>
              <a:t>исключением</a:t>
            </a:r>
            <a:r>
              <a:rPr sz="2000" dirty="0" smtClean="0"/>
              <a:t> </a:t>
            </a:r>
            <a:r>
              <a:rPr sz="2000" dirty="0" err="1" smtClean="0"/>
              <a:t>самой</a:t>
            </a:r>
            <a:r>
              <a:rPr sz="2000" dirty="0" smtClean="0"/>
              <a:t> </a:t>
            </a:r>
            <a:r>
              <a:rPr sz="2000" dirty="0" err="1" smtClean="0"/>
              <a:t>последней</a:t>
            </a:r>
            <a:r>
              <a:rPr sz="2000" dirty="0" smtClean="0"/>
              <a:t> </a:t>
            </a:r>
            <a:r>
              <a:rPr sz="2000" dirty="0" err="1" smtClean="0"/>
              <a:t>инструкции</a:t>
            </a:r>
            <a:r>
              <a:rPr sz="2000" dirty="0" smtClean="0"/>
              <a:t>, </a:t>
            </a:r>
            <a:r>
              <a:rPr sz="2000" dirty="0" err="1" smtClean="0"/>
              <a:t>которая</a:t>
            </a:r>
            <a:r>
              <a:rPr sz="2000" dirty="0" smtClean="0"/>
              <a:t>  </a:t>
            </a:r>
            <a:r>
              <a:rPr sz="2000" dirty="0" err="1" smtClean="0"/>
              <a:t>именно</a:t>
            </a:r>
            <a:r>
              <a:rPr sz="2000" dirty="0" smtClean="0"/>
              <a:t>  </a:t>
            </a:r>
            <a:r>
              <a:rPr sz="2000" dirty="0" err="1" smtClean="0"/>
              <a:t>это</a:t>
            </a:r>
            <a:r>
              <a:rPr sz="2000" dirty="0" smtClean="0"/>
              <a:t> и </a:t>
            </a:r>
            <a:r>
              <a:rPr sz="2000" dirty="0" err="1" smtClean="0"/>
              <a:t>делает</a:t>
            </a:r>
            <a:r>
              <a:rPr sz="2000" dirty="0" smtClean="0"/>
              <a:t>. </a:t>
            </a:r>
          </a:p>
          <a:p>
            <a:r>
              <a:rPr sz="2000" dirty="0" err="1" smtClean="0"/>
              <a:t>Прямо</a:t>
            </a:r>
            <a:r>
              <a:rPr sz="2000" dirty="0" smtClean="0"/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перед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выполнением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базового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блока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dirty="0" err="1" smtClean="0"/>
              <a:t>гипервизор</a:t>
            </a:r>
            <a:r>
              <a:rPr sz="2000" dirty="0" smtClean="0"/>
              <a:t> </a:t>
            </a:r>
            <a:r>
              <a:rPr sz="2000" b="1" dirty="0" err="1" smtClean="0"/>
              <a:t>сначала</a:t>
            </a:r>
            <a:r>
              <a:rPr sz="2000" b="1" dirty="0" smtClean="0"/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сканирует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его</a:t>
            </a:r>
            <a:r>
              <a:rPr sz="2000" dirty="0" smtClean="0"/>
              <a:t>, </a:t>
            </a:r>
            <a:r>
              <a:rPr sz="2000" dirty="0" err="1" smtClean="0"/>
              <a:t>чтобы</a:t>
            </a:r>
            <a:r>
              <a:rPr sz="2000" dirty="0" smtClean="0"/>
              <a:t> </a:t>
            </a:r>
            <a:r>
              <a:rPr sz="2000" dirty="0" err="1" smtClean="0"/>
              <a:t>определить</a:t>
            </a:r>
            <a:r>
              <a:rPr sz="2000" dirty="0" smtClean="0"/>
              <a:t>, </a:t>
            </a:r>
            <a:r>
              <a:rPr sz="2000" dirty="0" err="1" smtClean="0"/>
              <a:t>не</a:t>
            </a:r>
            <a:r>
              <a:rPr sz="2000" dirty="0" smtClean="0"/>
              <a:t> </a:t>
            </a:r>
            <a:r>
              <a:rPr sz="2000" dirty="0" err="1" smtClean="0"/>
              <a:t>содержит</a:t>
            </a:r>
            <a:r>
              <a:rPr sz="2000" dirty="0" smtClean="0"/>
              <a:t> </a:t>
            </a:r>
            <a:r>
              <a:rPr sz="2000" dirty="0" err="1" smtClean="0"/>
              <a:t>ли</a:t>
            </a:r>
            <a:r>
              <a:rPr sz="2000" dirty="0" smtClean="0"/>
              <a:t> </a:t>
            </a:r>
            <a:r>
              <a:rPr sz="2000" dirty="0" err="1" smtClean="0"/>
              <a:t>он</a:t>
            </a:r>
            <a:r>
              <a:rPr sz="2000" dirty="0" smtClean="0"/>
              <a:t> </a:t>
            </a:r>
            <a:r>
              <a:rPr sz="2000" dirty="0" err="1" smtClean="0"/>
              <a:t>служебных</a:t>
            </a:r>
            <a:r>
              <a:rPr sz="2000" dirty="0" smtClean="0"/>
              <a:t> </a:t>
            </a:r>
            <a:r>
              <a:rPr sz="2000" dirty="0" err="1" smtClean="0"/>
              <a:t>инструкций</a:t>
            </a:r>
            <a:r>
              <a:rPr sz="2000" dirty="0" smtClean="0"/>
              <a:t> (в </a:t>
            </a:r>
            <a:r>
              <a:rPr sz="2000" dirty="0" err="1" smtClean="0"/>
              <a:t>толковании</a:t>
            </a:r>
            <a:r>
              <a:rPr sz="2000" dirty="0" smtClean="0"/>
              <a:t> </a:t>
            </a:r>
            <a:r>
              <a:rPr sz="2000" dirty="0" err="1" smtClean="0"/>
              <a:t>Попека</a:t>
            </a:r>
            <a:r>
              <a:rPr sz="2000" dirty="0" smtClean="0"/>
              <a:t> и </a:t>
            </a:r>
            <a:r>
              <a:rPr sz="2000" dirty="0" err="1" smtClean="0"/>
              <a:t>Голдберга</a:t>
            </a:r>
            <a:r>
              <a:rPr sz="2000" dirty="0" smtClean="0"/>
              <a:t>), и, </a:t>
            </a:r>
            <a:r>
              <a:rPr sz="2000" dirty="0" err="1" smtClean="0"/>
              <a:t>если</a:t>
            </a:r>
            <a:r>
              <a:rPr sz="2000" dirty="0" smtClean="0"/>
              <a:t> </a:t>
            </a:r>
            <a:r>
              <a:rPr sz="2000" dirty="0" err="1" smtClean="0"/>
              <a:t>таковые</a:t>
            </a:r>
            <a:r>
              <a:rPr sz="2000" dirty="0" smtClean="0"/>
              <a:t>  </a:t>
            </a:r>
            <a:r>
              <a:rPr sz="2000" dirty="0" err="1" smtClean="0"/>
              <a:t>имеются</a:t>
            </a:r>
            <a:r>
              <a:rPr sz="2000" dirty="0" smtClean="0"/>
              <a:t>,  </a:t>
            </a:r>
            <a:r>
              <a:rPr sz="2000" b="1" dirty="0" err="1" smtClean="0">
                <a:solidFill>
                  <a:srgbClr val="FFC000"/>
                </a:solidFill>
              </a:rPr>
              <a:t>заменяет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их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вызовом</a:t>
            </a:r>
            <a:r>
              <a:rPr sz="2000" b="1" dirty="0" smtClean="0">
                <a:solidFill>
                  <a:srgbClr val="FFC000"/>
                </a:solidFill>
              </a:rPr>
              <a:t>  </a:t>
            </a:r>
            <a:r>
              <a:rPr sz="2000" b="1" dirty="0" err="1" smtClean="0">
                <a:solidFill>
                  <a:srgbClr val="FFC000"/>
                </a:solidFill>
              </a:rPr>
              <a:t>процедуры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гипервизора</a:t>
            </a:r>
            <a:r>
              <a:rPr sz="2000" dirty="0" smtClean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Модель защиты памяти архитектуры </a:t>
            </a:r>
            <a:r>
              <a:rPr lang="en-US" dirty="0" smtClean="0"/>
              <a:t>x86</a:t>
            </a:r>
            <a:endParaRPr dirty="0"/>
          </a:p>
        </p:txBody>
      </p:sp>
      <p:sp>
        <p:nvSpPr>
          <p:cNvPr id="52227" name="Содержимое 2"/>
          <p:cNvSpPr>
            <a:spLocks noGrp="1"/>
          </p:cNvSpPr>
          <p:nvPr>
            <p:ph idx="1"/>
          </p:nvPr>
        </p:nvSpPr>
        <p:spPr>
          <a:xfrm>
            <a:off x="4000500" y="1643063"/>
            <a:ext cx="4900613" cy="4999037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sz="1800" smtClean="0"/>
              <a:t>Защита памяти в архитектуре </a:t>
            </a:r>
            <a:r>
              <a:rPr lang="en-US" sz="1800" smtClean="0"/>
              <a:t>x86 </a:t>
            </a:r>
            <a:r>
              <a:rPr sz="1800" smtClean="0"/>
              <a:t>является иерархической 4-х уровневой системой.</a:t>
            </a:r>
          </a:p>
          <a:p>
            <a:pPr>
              <a:buFont typeface="Wingdings" pitchFamily="2" charset="2"/>
              <a:buChar char="Ø"/>
            </a:pPr>
            <a:r>
              <a:rPr sz="1800" smtClean="0"/>
              <a:t>Кольцо 0 - это наиболее привилегированный уровень , программы работающие на этом уровне напрямую взаимодействует с физическим оборудованием, таким как ЦП и память.</a:t>
            </a:r>
          </a:p>
          <a:p>
            <a:pPr>
              <a:buFont typeface="Wingdings" pitchFamily="2" charset="2"/>
              <a:buChar char="Ø"/>
            </a:pPr>
            <a:r>
              <a:rPr sz="1800" smtClean="0"/>
              <a:t>Кольцо 3 – используется программами работающими в пользовательском режиме.</a:t>
            </a:r>
          </a:p>
          <a:p>
            <a:pPr>
              <a:buFont typeface="Wingdings" pitchFamily="2" charset="2"/>
              <a:buChar char="Ø"/>
            </a:pPr>
            <a:r>
              <a:rPr sz="1800" smtClean="0"/>
              <a:t>Кольца 1 и 2 в ОС Linux и Windows не используются. Эти ОС используют только уровни 0 – привилегированный режим ядра, и уровень 3 – пользовательский режим.</a:t>
            </a:r>
          </a:p>
        </p:txBody>
      </p:sp>
      <p:pic>
        <p:nvPicPr>
          <p:cNvPr id="52228" name="Рисунок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1785938"/>
            <a:ext cx="340995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2229" name="Рисунок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4429125"/>
            <a:ext cx="3216275" cy="219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88" y="357188"/>
            <a:ext cx="7772400" cy="914400"/>
          </a:xfrm>
        </p:spPr>
        <p:txBody>
          <a:bodyPr/>
          <a:lstStyle/>
          <a:p>
            <a:pPr>
              <a:defRPr/>
            </a:pPr>
            <a:r>
              <a:rPr sz="3200" b="1" dirty="0" smtClean="0">
                <a:latin typeface="+mn-lt"/>
              </a:rPr>
              <a:t>Проблема одновременной </a:t>
            </a:r>
            <a:r>
              <a:rPr sz="3200" b="1" dirty="0" err="1" smtClean="0">
                <a:latin typeface="+mn-lt"/>
              </a:rPr>
              <a:t>работы</a:t>
            </a:r>
            <a:r>
              <a:rPr sz="3200" b="1" dirty="0" smtClean="0">
                <a:latin typeface="+mn-lt"/>
              </a:rPr>
              <a:t> </a:t>
            </a:r>
            <a:r>
              <a:rPr lang="en-US" sz="3200" b="1" dirty="0" smtClean="0">
                <a:latin typeface="+mn-lt"/>
              </a:rPr>
              <a:t>VMM</a:t>
            </a:r>
            <a:r>
              <a:rPr sz="3200" b="1" dirty="0" smtClean="0">
                <a:latin typeface="+mn-lt"/>
              </a:rPr>
              <a:t>  (</a:t>
            </a:r>
            <a:r>
              <a:rPr sz="3200" b="1" dirty="0" err="1" smtClean="0">
                <a:latin typeface="+mn-lt"/>
              </a:rPr>
              <a:t>гипервизор</a:t>
            </a:r>
            <a:r>
              <a:rPr sz="3200" b="1" dirty="0" smtClean="0">
                <a:latin typeface="+mn-lt"/>
              </a:rPr>
              <a:t> 1-го </a:t>
            </a:r>
            <a:r>
              <a:rPr sz="3200" b="1" dirty="0" err="1" smtClean="0">
                <a:latin typeface="+mn-lt"/>
              </a:rPr>
              <a:t>типа</a:t>
            </a:r>
            <a:r>
              <a:rPr sz="3200" b="1" dirty="0" smtClean="0">
                <a:latin typeface="+mn-lt"/>
              </a:rPr>
              <a:t>)</a:t>
            </a:r>
            <a:r>
              <a:rPr lang="en-US" sz="3200" b="1" dirty="0" smtClean="0">
                <a:latin typeface="+mn-lt"/>
              </a:rPr>
              <a:t> </a:t>
            </a:r>
            <a:r>
              <a:rPr sz="3200" b="1" dirty="0" smtClean="0">
                <a:latin typeface="+mn-lt"/>
              </a:rPr>
              <a:t>и гостевой ОС в режиме ядра (кольцо 0)</a:t>
            </a:r>
            <a:endParaRPr sz="3200" b="1" dirty="0">
              <a:latin typeface="+mn-lt"/>
            </a:endParaRPr>
          </a:p>
        </p:txBody>
      </p:sp>
      <p:sp>
        <p:nvSpPr>
          <p:cNvPr id="53251" name="Содержимое 2"/>
          <p:cNvSpPr>
            <a:spLocks noGrp="1"/>
          </p:cNvSpPr>
          <p:nvPr>
            <p:ph idx="1"/>
          </p:nvPr>
        </p:nvSpPr>
        <p:spPr>
          <a:xfrm>
            <a:off x="642910" y="2000240"/>
            <a:ext cx="8286750" cy="300037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sz="2400" b="1" dirty="0" smtClean="0">
                <a:solidFill>
                  <a:srgbClr val="FFC000"/>
                </a:solidFill>
              </a:rPr>
              <a:t>VMM </a:t>
            </a:r>
            <a:r>
              <a:rPr sz="2400" dirty="0" err="1" smtClean="0"/>
              <a:t>требуется</a:t>
            </a:r>
            <a:r>
              <a:rPr sz="2400" dirty="0" smtClean="0"/>
              <a:t> </a:t>
            </a:r>
            <a:r>
              <a:rPr sz="2400" dirty="0" err="1" smtClean="0"/>
              <a:t>доступ</a:t>
            </a:r>
            <a:r>
              <a:rPr sz="2400" dirty="0" smtClean="0"/>
              <a:t> к </a:t>
            </a:r>
            <a:r>
              <a:rPr sz="2400" dirty="0" err="1" smtClean="0"/>
              <a:t>памяти</a:t>
            </a:r>
            <a:r>
              <a:rPr sz="2400" dirty="0" smtClean="0"/>
              <a:t>, ЦП и </a:t>
            </a:r>
            <a:r>
              <a:rPr sz="2400" dirty="0" err="1" smtClean="0"/>
              <a:t>устройствам</a:t>
            </a:r>
            <a:r>
              <a:rPr sz="2400" dirty="0" smtClean="0"/>
              <a:t> </a:t>
            </a:r>
            <a:r>
              <a:rPr sz="2400" dirty="0" err="1" smtClean="0"/>
              <a:t>ввода-вывода</a:t>
            </a:r>
            <a:r>
              <a:rPr sz="2400" dirty="0" smtClean="0"/>
              <a:t> </a:t>
            </a:r>
            <a:r>
              <a:rPr sz="2400" dirty="0" err="1" smtClean="0"/>
              <a:t>хоста</a:t>
            </a:r>
            <a:r>
              <a:rPr sz="2400" dirty="0" smtClean="0"/>
              <a:t>, </a:t>
            </a:r>
            <a:r>
              <a:rPr sz="2400" dirty="0" err="1" smtClean="0"/>
              <a:t>т.е</a:t>
            </a:r>
            <a:r>
              <a:rPr sz="2400" dirty="0" smtClean="0"/>
              <a:t>. </a:t>
            </a:r>
            <a:r>
              <a:rPr sz="2400" dirty="0" err="1" smtClean="0"/>
              <a:t>режим</a:t>
            </a:r>
            <a:r>
              <a:rPr sz="2400" dirty="0" smtClean="0"/>
              <a:t> </a:t>
            </a:r>
            <a:r>
              <a:rPr sz="2400" dirty="0" err="1" smtClean="0"/>
              <a:t>ядра</a:t>
            </a:r>
            <a:r>
              <a:rPr sz="2400" dirty="0" smtClean="0"/>
              <a:t>.</a:t>
            </a:r>
          </a:p>
          <a:p>
            <a:pPr>
              <a:spcBef>
                <a:spcPct val="0"/>
              </a:spcBef>
            </a:pPr>
            <a:r>
              <a:rPr sz="2400" b="1" dirty="0" err="1" smtClean="0">
                <a:solidFill>
                  <a:srgbClr val="FFC000"/>
                </a:solidFill>
              </a:rPr>
              <a:t>Гостевая</a:t>
            </a:r>
            <a:r>
              <a:rPr sz="2400" b="1" dirty="0" smtClean="0">
                <a:solidFill>
                  <a:srgbClr val="FFC000"/>
                </a:solidFill>
              </a:rPr>
              <a:t> ОС </a:t>
            </a:r>
            <a:r>
              <a:rPr sz="2400" dirty="0" smtClean="0"/>
              <a:t>, </a:t>
            </a:r>
            <a:r>
              <a:rPr sz="2400" dirty="0" err="1" smtClean="0"/>
              <a:t>также</a:t>
            </a:r>
            <a:r>
              <a:rPr sz="2400" dirty="0" smtClean="0"/>
              <a:t> </a:t>
            </a:r>
            <a:r>
              <a:rPr sz="2400" dirty="0" err="1" smtClean="0"/>
              <a:t>должна</a:t>
            </a:r>
            <a:r>
              <a:rPr sz="2400" dirty="0" smtClean="0"/>
              <a:t> </a:t>
            </a:r>
            <a:r>
              <a:rPr sz="2400" dirty="0" err="1" smtClean="0"/>
              <a:t>иметь</a:t>
            </a:r>
            <a:r>
              <a:rPr sz="2400" dirty="0" smtClean="0"/>
              <a:t> </a:t>
            </a:r>
            <a:r>
              <a:rPr sz="2400" dirty="0" err="1" smtClean="0"/>
              <a:t>доступ</a:t>
            </a:r>
            <a:r>
              <a:rPr sz="2400" dirty="0" smtClean="0"/>
              <a:t> </a:t>
            </a:r>
            <a:r>
              <a:rPr sz="2400" dirty="0" err="1" smtClean="0"/>
              <a:t>ко</a:t>
            </a:r>
            <a:r>
              <a:rPr sz="2400" dirty="0" smtClean="0"/>
              <a:t> </a:t>
            </a:r>
            <a:r>
              <a:rPr sz="2400" dirty="0" err="1" smtClean="0"/>
              <a:t>всем</a:t>
            </a:r>
            <a:r>
              <a:rPr sz="2400" dirty="0" smtClean="0"/>
              <a:t> </a:t>
            </a:r>
            <a:r>
              <a:rPr sz="2400" dirty="0" err="1" smtClean="0"/>
              <a:t>ресурсам</a:t>
            </a:r>
            <a:r>
              <a:rPr sz="2400" dirty="0" smtClean="0"/>
              <a:t>, </a:t>
            </a:r>
            <a:r>
              <a:rPr sz="2400" dirty="0" err="1" smtClean="0"/>
              <a:t>поскольку</a:t>
            </a:r>
            <a:r>
              <a:rPr sz="2400" dirty="0" smtClean="0"/>
              <a:t> </a:t>
            </a:r>
            <a:r>
              <a:rPr sz="2400" dirty="0" err="1" smtClean="0"/>
              <a:t>она</a:t>
            </a:r>
            <a:r>
              <a:rPr sz="2400" dirty="0" smtClean="0"/>
              <a:t> </a:t>
            </a:r>
            <a:r>
              <a:rPr sz="2400" dirty="0" err="1" smtClean="0"/>
              <a:t>не</a:t>
            </a:r>
            <a:r>
              <a:rPr sz="2400" dirty="0" smtClean="0"/>
              <a:t> </a:t>
            </a:r>
            <a:r>
              <a:rPr sz="2400" dirty="0" err="1" smtClean="0"/>
              <a:t>знает</a:t>
            </a:r>
            <a:r>
              <a:rPr sz="2400" dirty="0" smtClean="0"/>
              <a:t> </a:t>
            </a:r>
            <a:r>
              <a:rPr sz="2400" dirty="0" err="1" smtClean="0"/>
              <a:t>об</a:t>
            </a:r>
            <a:r>
              <a:rPr sz="2400" dirty="0" smtClean="0"/>
              <a:t> </a:t>
            </a:r>
            <a:r>
              <a:rPr sz="2400" dirty="0" err="1" smtClean="0"/>
              <a:t>уровне</a:t>
            </a:r>
            <a:r>
              <a:rPr sz="2400" dirty="0" smtClean="0"/>
              <a:t> </a:t>
            </a:r>
            <a:r>
              <a:rPr sz="2400" dirty="0" err="1" smtClean="0"/>
              <a:t>виртуализации</a:t>
            </a:r>
            <a:r>
              <a:rPr sz="2400" dirty="0" smtClean="0"/>
              <a:t>; </a:t>
            </a:r>
            <a:r>
              <a:rPr sz="2400" dirty="0" err="1" smtClean="0"/>
              <a:t>для</a:t>
            </a:r>
            <a:r>
              <a:rPr sz="2400" dirty="0" smtClean="0"/>
              <a:t> </a:t>
            </a:r>
            <a:r>
              <a:rPr sz="2400" dirty="0" err="1" smtClean="0"/>
              <a:t>этого</a:t>
            </a:r>
            <a:r>
              <a:rPr sz="2400" dirty="0" smtClean="0"/>
              <a:t> </a:t>
            </a:r>
            <a:r>
              <a:rPr sz="2400" dirty="0" err="1" smtClean="0"/>
              <a:t>она</a:t>
            </a:r>
            <a:r>
              <a:rPr sz="2400" dirty="0" smtClean="0"/>
              <a:t> </a:t>
            </a:r>
            <a:r>
              <a:rPr sz="2400" dirty="0" err="1" smtClean="0"/>
              <a:t>такжк</a:t>
            </a:r>
            <a:r>
              <a:rPr sz="2400" dirty="0" smtClean="0"/>
              <a:t> </a:t>
            </a:r>
            <a:r>
              <a:rPr sz="2400" dirty="0" err="1" smtClean="0"/>
              <a:t>должна</a:t>
            </a:r>
            <a:r>
              <a:rPr sz="2400" dirty="0" smtClean="0"/>
              <a:t> </a:t>
            </a:r>
            <a:r>
              <a:rPr sz="2400" dirty="0" err="1" smtClean="0"/>
              <a:t>работать</a:t>
            </a:r>
            <a:r>
              <a:rPr sz="2400" dirty="0" smtClean="0"/>
              <a:t> в </a:t>
            </a:r>
            <a:r>
              <a:rPr sz="2400" dirty="0" err="1" smtClean="0"/>
              <a:t>кольце</a:t>
            </a:r>
            <a:r>
              <a:rPr sz="2400" dirty="0" smtClean="0"/>
              <a:t> 0, </a:t>
            </a:r>
            <a:r>
              <a:rPr sz="2400" dirty="0" err="1" smtClean="0"/>
              <a:t>как</a:t>
            </a:r>
            <a:r>
              <a:rPr sz="2400" dirty="0" smtClean="0"/>
              <a:t> и VMM. </a:t>
            </a:r>
          </a:p>
          <a:p>
            <a:pPr>
              <a:spcBef>
                <a:spcPct val="0"/>
              </a:spcBef>
            </a:pPr>
            <a:r>
              <a:rPr sz="2400" dirty="0" smtClean="0"/>
              <a:t>В </a:t>
            </a:r>
            <a:r>
              <a:rPr sz="2400" dirty="0" err="1" smtClean="0"/>
              <a:t>связи</a:t>
            </a:r>
            <a:r>
              <a:rPr sz="2400" dirty="0" smtClean="0"/>
              <a:t> с </a:t>
            </a:r>
            <a:r>
              <a:rPr sz="2400" dirty="0" err="1" smtClean="0"/>
              <a:t>тем</a:t>
            </a:r>
            <a:r>
              <a:rPr sz="2400" dirty="0" smtClean="0"/>
              <a:t>, </a:t>
            </a:r>
            <a:r>
              <a:rPr sz="2400" dirty="0" err="1" smtClean="0"/>
              <a:t>что</a:t>
            </a:r>
            <a:r>
              <a:rPr sz="2400" dirty="0" smtClean="0"/>
              <a:t> в </a:t>
            </a:r>
            <a:r>
              <a:rPr sz="2400" dirty="0" err="1" smtClean="0"/>
              <a:t>каждый</a:t>
            </a:r>
            <a:r>
              <a:rPr sz="2400" dirty="0" smtClean="0"/>
              <a:t> </a:t>
            </a:r>
            <a:r>
              <a:rPr sz="2400" dirty="0" err="1" smtClean="0"/>
              <a:t>момент</a:t>
            </a:r>
            <a:r>
              <a:rPr sz="2400" dirty="0" smtClean="0"/>
              <a:t> </a:t>
            </a:r>
            <a:r>
              <a:rPr sz="2400" dirty="0" err="1" smtClean="0"/>
              <a:t>времени</a:t>
            </a:r>
            <a:r>
              <a:rPr sz="2400" dirty="0" smtClean="0"/>
              <a:t> </a:t>
            </a:r>
            <a:r>
              <a:rPr sz="2400" dirty="0" err="1" smtClean="0"/>
              <a:t>только</a:t>
            </a:r>
            <a:r>
              <a:rPr sz="2400" dirty="0" smtClean="0"/>
              <a:t> </a:t>
            </a:r>
            <a:r>
              <a:rPr sz="2400" dirty="0" err="1" smtClean="0"/>
              <a:t>одно</a:t>
            </a:r>
            <a:r>
              <a:rPr sz="2400" dirty="0" smtClean="0"/>
              <a:t> </a:t>
            </a:r>
            <a:r>
              <a:rPr sz="2400" dirty="0" err="1" smtClean="0"/>
              <a:t>ядро</a:t>
            </a:r>
            <a:r>
              <a:rPr sz="2400" dirty="0" smtClean="0"/>
              <a:t> </a:t>
            </a:r>
            <a:r>
              <a:rPr sz="2400" dirty="0" err="1" smtClean="0"/>
              <a:t>может</a:t>
            </a:r>
            <a:r>
              <a:rPr sz="2400" dirty="0" smtClean="0"/>
              <a:t> </a:t>
            </a:r>
            <a:r>
              <a:rPr sz="2400" dirty="0" err="1" smtClean="0"/>
              <a:t>работать</a:t>
            </a:r>
            <a:r>
              <a:rPr sz="2400" dirty="0" smtClean="0"/>
              <a:t> в </a:t>
            </a:r>
            <a:r>
              <a:rPr sz="2400" dirty="0" err="1" smtClean="0"/>
              <a:t>кольце</a:t>
            </a:r>
            <a:r>
              <a:rPr sz="2400" dirty="0" smtClean="0"/>
              <a:t> 0 </a:t>
            </a:r>
            <a:r>
              <a:rPr sz="2400" dirty="0" err="1" smtClean="0"/>
              <a:t>то</a:t>
            </a:r>
            <a:r>
              <a:rPr sz="2400" dirty="0" smtClean="0"/>
              <a:t> </a:t>
            </a:r>
            <a:r>
              <a:rPr sz="2400" dirty="0" err="1" smtClean="0">
                <a:solidFill>
                  <a:srgbClr val="FFC000"/>
                </a:solidFill>
              </a:rPr>
              <a:t>гостевые</a:t>
            </a:r>
            <a:r>
              <a:rPr sz="2400" dirty="0" smtClean="0">
                <a:solidFill>
                  <a:srgbClr val="FFC000"/>
                </a:solidFill>
              </a:rPr>
              <a:t> </a:t>
            </a:r>
            <a:r>
              <a:rPr sz="2400" dirty="0" err="1" smtClean="0">
                <a:solidFill>
                  <a:srgbClr val="FFC000"/>
                </a:solidFill>
              </a:rPr>
              <a:t>операционные</a:t>
            </a:r>
            <a:r>
              <a:rPr sz="2400" dirty="0" smtClean="0">
                <a:solidFill>
                  <a:srgbClr val="FFC000"/>
                </a:solidFill>
              </a:rPr>
              <a:t> </a:t>
            </a:r>
            <a:r>
              <a:rPr sz="2400" dirty="0" err="1" smtClean="0">
                <a:solidFill>
                  <a:srgbClr val="FFC000"/>
                </a:solidFill>
              </a:rPr>
              <a:t>системы</a:t>
            </a:r>
            <a:r>
              <a:rPr sz="2400" dirty="0" smtClean="0">
                <a:solidFill>
                  <a:srgbClr val="FFC000"/>
                </a:solidFill>
              </a:rPr>
              <a:t> </a:t>
            </a:r>
            <a:r>
              <a:rPr sz="2400" dirty="0" err="1" smtClean="0">
                <a:solidFill>
                  <a:srgbClr val="FFC000"/>
                </a:solidFill>
              </a:rPr>
              <a:t>должны</a:t>
            </a:r>
            <a:r>
              <a:rPr sz="2400" dirty="0" smtClean="0">
                <a:solidFill>
                  <a:srgbClr val="FFC000"/>
                </a:solidFill>
              </a:rPr>
              <a:t> </a:t>
            </a:r>
            <a:r>
              <a:rPr sz="2400" dirty="0" err="1" smtClean="0">
                <a:solidFill>
                  <a:srgbClr val="FFC000"/>
                </a:solidFill>
              </a:rPr>
              <a:t>работать</a:t>
            </a:r>
            <a:r>
              <a:rPr sz="2400" dirty="0" smtClean="0">
                <a:solidFill>
                  <a:srgbClr val="FFC000"/>
                </a:solidFill>
              </a:rPr>
              <a:t> в </a:t>
            </a:r>
            <a:r>
              <a:rPr sz="2400" dirty="0" err="1" smtClean="0">
                <a:solidFill>
                  <a:srgbClr val="FFC000"/>
                </a:solidFill>
              </a:rPr>
              <a:t>другом</a:t>
            </a:r>
            <a:r>
              <a:rPr sz="2400" dirty="0" smtClean="0">
                <a:solidFill>
                  <a:srgbClr val="FFC000"/>
                </a:solidFill>
              </a:rPr>
              <a:t> </a:t>
            </a:r>
            <a:r>
              <a:rPr sz="2400" dirty="0" err="1" smtClean="0">
                <a:solidFill>
                  <a:srgbClr val="FFC000"/>
                </a:solidFill>
              </a:rPr>
              <a:t>кольце</a:t>
            </a:r>
            <a:r>
              <a:rPr sz="2400" dirty="0" smtClean="0">
                <a:solidFill>
                  <a:srgbClr val="FFC000"/>
                </a:solidFill>
              </a:rPr>
              <a:t> </a:t>
            </a:r>
            <a:r>
              <a:rPr sz="2400" dirty="0" smtClean="0"/>
              <a:t>с </a:t>
            </a:r>
            <a:r>
              <a:rPr sz="2400" dirty="0" err="1" smtClean="0"/>
              <a:t>меньшими</a:t>
            </a:r>
            <a:r>
              <a:rPr sz="2400" dirty="0" smtClean="0"/>
              <a:t> </a:t>
            </a:r>
            <a:r>
              <a:rPr sz="2400" dirty="0" err="1" smtClean="0"/>
              <a:t>привилегиями</a:t>
            </a:r>
            <a:r>
              <a:rPr sz="2400" dirty="0" smtClean="0"/>
              <a:t> (</a:t>
            </a:r>
            <a:r>
              <a:rPr sz="2400" b="1" dirty="0" err="1" smtClean="0">
                <a:solidFill>
                  <a:srgbClr val="FFC000"/>
                </a:solidFill>
              </a:rPr>
              <a:t>кольцо</a:t>
            </a:r>
            <a:r>
              <a:rPr sz="2400" b="1" dirty="0" smtClean="0">
                <a:solidFill>
                  <a:srgbClr val="FFC000"/>
                </a:solidFill>
              </a:rPr>
              <a:t> 1</a:t>
            </a:r>
            <a:r>
              <a:rPr sz="2400" dirty="0" smtClean="0"/>
              <a:t>) </a:t>
            </a:r>
            <a:r>
              <a:rPr sz="2400" dirty="0" err="1" smtClean="0"/>
              <a:t>или</a:t>
            </a:r>
            <a:r>
              <a:rPr sz="2400" dirty="0" smtClean="0"/>
              <a:t> </a:t>
            </a:r>
            <a:r>
              <a:rPr sz="2400" dirty="0" err="1" smtClean="0"/>
              <a:t>они</a:t>
            </a:r>
            <a:r>
              <a:rPr sz="2400" dirty="0" smtClean="0"/>
              <a:t> </a:t>
            </a:r>
            <a:r>
              <a:rPr sz="2400" dirty="0" err="1" smtClean="0"/>
              <a:t>должны</a:t>
            </a:r>
            <a:r>
              <a:rPr sz="2400" dirty="0" smtClean="0"/>
              <a:t> </a:t>
            </a:r>
            <a:r>
              <a:rPr sz="2400" dirty="0" err="1" smtClean="0"/>
              <a:t>быть</a:t>
            </a:r>
            <a:r>
              <a:rPr sz="2400" dirty="0" smtClean="0"/>
              <a:t> </a:t>
            </a:r>
            <a:r>
              <a:rPr sz="2400" dirty="0" err="1" smtClean="0"/>
              <a:t>изменены</a:t>
            </a:r>
            <a:r>
              <a:rPr sz="2400" dirty="0" smtClean="0"/>
              <a:t> </a:t>
            </a:r>
            <a:r>
              <a:rPr sz="2400" dirty="0" err="1" smtClean="0"/>
              <a:t>для</a:t>
            </a:r>
            <a:r>
              <a:rPr sz="2400" dirty="0" smtClean="0"/>
              <a:t> </a:t>
            </a:r>
            <a:r>
              <a:rPr sz="2400" dirty="0" err="1" smtClean="0"/>
              <a:t>работы</a:t>
            </a:r>
            <a:r>
              <a:rPr sz="2400" dirty="0" smtClean="0"/>
              <a:t> в </a:t>
            </a:r>
            <a:r>
              <a:rPr sz="2400" dirty="0" err="1" smtClean="0"/>
              <a:t>пользовательском</a:t>
            </a:r>
            <a:r>
              <a:rPr sz="2400" dirty="0" smtClean="0"/>
              <a:t> </a:t>
            </a:r>
            <a:r>
              <a:rPr sz="2400" dirty="0" err="1" smtClean="0"/>
              <a:t>режиме</a:t>
            </a:r>
            <a:r>
              <a:rPr sz="2400" dirty="0" smtClean="0"/>
              <a:t> (</a:t>
            </a:r>
            <a:r>
              <a:rPr sz="2400" dirty="0" err="1" smtClean="0"/>
              <a:t>как</a:t>
            </a:r>
            <a:r>
              <a:rPr sz="2400" dirty="0" smtClean="0"/>
              <a:t> </a:t>
            </a:r>
            <a:r>
              <a:rPr sz="2400" dirty="0" err="1" smtClean="0"/>
              <a:t>при</a:t>
            </a:r>
            <a:r>
              <a:rPr sz="2400" dirty="0" smtClean="0"/>
              <a:t> </a:t>
            </a:r>
            <a:r>
              <a:rPr sz="2400" dirty="0" err="1" smtClean="0"/>
              <a:t>паравиртуализации</a:t>
            </a:r>
            <a:r>
              <a:rPr sz="2400" dirty="0" smtClean="0"/>
              <a:t>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88" y="214313"/>
            <a:ext cx="7772400" cy="914400"/>
          </a:xfrm>
        </p:spPr>
        <p:txBody>
          <a:bodyPr/>
          <a:lstStyle/>
          <a:p>
            <a:pPr>
              <a:defRPr/>
            </a:pPr>
            <a:r>
              <a:rPr dirty="0" smtClean="0"/>
              <a:t>Использование кольца 1 </a:t>
            </a:r>
            <a:r>
              <a:rPr dirty="0" err="1" smtClean="0"/>
              <a:t>защиты</a:t>
            </a:r>
            <a:r>
              <a:rPr dirty="0" smtClean="0"/>
              <a:t> </a:t>
            </a:r>
            <a:r>
              <a:rPr dirty="0" err="1" smtClean="0"/>
              <a:t>памяти</a:t>
            </a:r>
            <a:endParaRPr dirty="0"/>
          </a:p>
        </p:txBody>
      </p:sp>
      <p:sp>
        <p:nvSpPr>
          <p:cNvPr id="54275" name="Содержимое 2"/>
          <p:cNvSpPr>
            <a:spLocks noGrp="1"/>
          </p:cNvSpPr>
          <p:nvPr>
            <p:ph idx="1"/>
          </p:nvPr>
        </p:nvSpPr>
        <p:spPr>
          <a:xfrm>
            <a:off x="500063" y="1428750"/>
            <a:ext cx="8358187" cy="292893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sz="1600" dirty="0" err="1" smtClean="0"/>
              <a:t>Многие</a:t>
            </a:r>
            <a:r>
              <a:rPr sz="1600" dirty="0" smtClean="0"/>
              <a:t> </a:t>
            </a:r>
            <a:r>
              <a:rPr sz="1600" dirty="0" err="1" smtClean="0"/>
              <a:t>решения</a:t>
            </a:r>
            <a:r>
              <a:rPr sz="1600" dirty="0" smtClean="0"/>
              <a:t> </a:t>
            </a:r>
            <a:r>
              <a:rPr sz="1600" dirty="0" err="1" smtClean="0"/>
              <a:t>по</a:t>
            </a:r>
            <a:r>
              <a:rPr sz="1600" dirty="0" smtClean="0"/>
              <a:t> </a:t>
            </a:r>
            <a:r>
              <a:rPr sz="1600" dirty="0" err="1" smtClean="0"/>
              <a:t>виртуализации</a:t>
            </a:r>
            <a:r>
              <a:rPr sz="1600" dirty="0" smtClean="0"/>
              <a:t> </a:t>
            </a:r>
            <a:r>
              <a:rPr sz="1600" dirty="0" err="1" smtClean="0"/>
              <a:t>содержали</a:t>
            </a:r>
            <a:r>
              <a:rPr sz="1600" dirty="0" smtClean="0"/>
              <a:t> </a:t>
            </a:r>
            <a:r>
              <a:rPr sz="1600" dirty="0" err="1" smtClean="0"/>
              <a:t>гипервизор</a:t>
            </a:r>
            <a:r>
              <a:rPr sz="1600" dirty="0" smtClean="0"/>
              <a:t> в </a:t>
            </a:r>
            <a:r>
              <a:rPr sz="1600" dirty="0" err="1" smtClean="0"/>
              <a:t>режиме</a:t>
            </a:r>
            <a:r>
              <a:rPr sz="1600" dirty="0" smtClean="0"/>
              <a:t>  </a:t>
            </a:r>
            <a:r>
              <a:rPr sz="1600" dirty="0" err="1" smtClean="0"/>
              <a:t>ядра</a:t>
            </a:r>
            <a:r>
              <a:rPr sz="1600" dirty="0" smtClean="0"/>
              <a:t>  (</a:t>
            </a:r>
            <a:r>
              <a:rPr sz="1600" dirty="0" err="1" smtClean="0"/>
              <a:t>кольцо</a:t>
            </a:r>
            <a:r>
              <a:rPr sz="1600" dirty="0" smtClean="0"/>
              <a:t> 0), </a:t>
            </a:r>
            <a:r>
              <a:rPr sz="1600" dirty="0" err="1" smtClean="0"/>
              <a:t>приложения</a:t>
            </a:r>
            <a:r>
              <a:rPr sz="1600" dirty="0" smtClean="0"/>
              <a:t> — в </a:t>
            </a:r>
            <a:r>
              <a:rPr sz="1600" dirty="0" err="1" smtClean="0"/>
              <a:t>пользовательском</a:t>
            </a:r>
            <a:r>
              <a:rPr sz="1600" dirty="0" smtClean="0"/>
              <a:t> </a:t>
            </a:r>
            <a:r>
              <a:rPr sz="1600" dirty="0" err="1" smtClean="0"/>
              <a:t>режиме</a:t>
            </a:r>
            <a:r>
              <a:rPr sz="1600" dirty="0" smtClean="0"/>
              <a:t>  (</a:t>
            </a:r>
            <a:r>
              <a:rPr sz="1600" dirty="0" err="1" smtClean="0"/>
              <a:t>кольцо</a:t>
            </a:r>
            <a:r>
              <a:rPr sz="1600" dirty="0" smtClean="0"/>
              <a:t> 3), а </a:t>
            </a:r>
            <a:r>
              <a:rPr sz="1600" b="1" dirty="0" err="1" smtClean="0">
                <a:solidFill>
                  <a:srgbClr val="FFC000"/>
                </a:solidFill>
              </a:rPr>
              <a:t>гостевую</a:t>
            </a:r>
            <a:r>
              <a:rPr sz="1600" b="1" dirty="0" smtClean="0">
                <a:solidFill>
                  <a:srgbClr val="FFC000"/>
                </a:solidFill>
              </a:rPr>
              <a:t>  </a:t>
            </a:r>
            <a:r>
              <a:rPr sz="1600" b="1" dirty="0" err="1" smtClean="0">
                <a:solidFill>
                  <a:srgbClr val="FFC000"/>
                </a:solidFill>
              </a:rPr>
              <a:t>операционную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систему</a:t>
            </a:r>
            <a:r>
              <a:rPr sz="1600" dirty="0" smtClean="0"/>
              <a:t>  </a:t>
            </a:r>
            <a:r>
              <a:rPr sz="1600" b="1" dirty="0" err="1" smtClean="0">
                <a:solidFill>
                  <a:srgbClr val="FFC000"/>
                </a:solidFill>
              </a:rPr>
              <a:t>помещали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на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уровень</a:t>
            </a:r>
            <a:r>
              <a:rPr sz="1600" b="1" dirty="0" smtClean="0">
                <a:solidFill>
                  <a:srgbClr val="FFC000"/>
                </a:solidFill>
              </a:rPr>
              <a:t>  с </a:t>
            </a:r>
            <a:r>
              <a:rPr sz="1600" b="1" dirty="0" err="1" smtClean="0">
                <a:solidFill>
                  <a:srgbClr val="FFC000"/>
                </a:solidFill>
              </a:rPr>
              <a:t>промежуточной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привилегией</a:t>
            </a:r>
            <a:r>
              <a:rPr sz="1600" b="1" dirty="0" smtClean="0">
                <a:solidFill>
                  <a:srgbClr val="FFC000"/>
                </a:solidFill>
              </a:rPr>
              <a:t>  (</a:t>
            </a:r>
            <a:r>
              <a:rPr sz="1600" b="1" dirty="0" err="1" smtClean="0">
                <a:solidFill>
                  <a:srgbClr val="FFC000"/>
                </a:solidFill>
              </a:rPr>
              <a:t>кольцо</a:t>
            </a:r>
            <a:r>
              <a:rPr sz="1600" b="1" dirty="0" smtClean="0">
                <a:solidFill>
                  <a:srgbClr val="FFC000"/>
                </a:solidFill>
              </a:rPr>
              <a:t> 1). </a:t>
            </a:r>
          </a:p>
          <a:p>
            <a:pPr>
              <a:spcBef>
                <a:spcPts val="0"/>
              </a:spcBef>
            </a:pPr>
            <a:r>
              <a:rPr sz="1600" dirty="0" smtClean="0"/>
              <a:t>В </a:t>
            </a:r>
            <a:r>
              <a:rPr sz="1600" dirty="0" err="1" smtClean="0"/>
              <a:t>результате</a:t>
            </a:r>
            <a:r>
              <a:rPr sz="1600" dirty="0" smtClean="0"/>
              <a:t> </a:t>
            </a:r>
            <a:r>
              <a:rPr sz="1600" dirty="0" err="1" smtClean="0"/>
              <a:t>ядро</a:t>
            </a:r>
            <a:r>
              <a:rPr sz="1600" dirty="0" smtClean="0"/>
              <a:t>  </a:t>
            </a:r>
            <a:r>
              <a:rPr sz="1600" dirty="0" err="1" smtClean="0"/>
              <a:t>имело</a:t>
            </a:r>
            <a:r>
              <a:rPr sz="1600" dirty="0" smtClean="0"/>
              <a:t>  </a:t>
            </a:r>
            <a:r>
              <a:rPr sz="1600" dirty="0" err="1" smtClean="0"/>
              <a:t>более</a:t>
            </a:r>
            <a:r>
              <a:rPr sz="1600" dirty="0" smtClean="0"/>
              <a:t>  </a:t>
            </a:r>
            <a:r>
              <a:rPr sz="1600" dirty="0" err="1" smtClean="0"/>
              <a:t>высокую</a:t>
            </a:r>
            <a:r>
              <a:rPr sz="1600" dirty="0" smtClean="0"/>
              <a:t>  </a:t>
            </a:r>
            <a:r>
              <a:rPr sz="1600" dirty="0" err="1" smtClean="0"/>
              <a:t>привилегированность</a:t>
            </a:r>
            <a:r>
              <a:rPr sz="1600" dirty="0" smtClean="0"/>
              <a:t> </a:t>
            </a:r>
            <a:r>
              <a:rPr sz="1600" dirty="0" err="1" smtClean="0"/>
              <a:t>по</a:t>
            </a:r>
            <a:r>
              <a:rPr sz="1600" dirty="0" smtClean="0"/>
              <a:t> </a:t>
            </a:r>
            <a:r>
              <a:rPr sz="1600" dirty="0" err="1" smtClean="0"/>
              <a:t>отношению</a:t>
            </a:r>
            <a:r>
              <a:rPr sz="1600" dirty="0" smtClean="0"/>
              <a:t> к </a:t>
            </a:r>
            <a:r>
              <a:rPr sz="1600" dirty="0" err="1" smtClean="0"/>
              <a:t>пользовательским</a:t>
            </a:r>
            <a:r>
              <a:rPr sz="1600" dirty="0" smtClean="0"/>
              <a:t> </a:t>
            </a:r>
            <a:r>
              <a:rPr sz="1600" dirty="0" err="1" smtClean="0"/>
              <a:t>процессам</a:t>
            </a:r>
            <a:r>
              <a:rPr sz="1600" dirty="0" smtClean="0"/>
              <a:t>,  и </a:t>
            </a:r>
            <a:r>
              <a:rPr sz="1600" dirty="0" err="1" smtClean="0"/>
              <a:t>любая</a:t>
            </a:r>
            <a:r>
              <a:rPr sz="1600" dirty="0" smtClean="0"/>
              <a:t>  </a:t>
            </a:r>
            <a:r>
              <a:rPr sz="1600" dirty="0" err="1" smtClean="0"/>
              <a:t>попытка</a:t>
            </a:r>
            <a:r>
              <a:rPr sz="1600" dirty="0" smtClean="0"/>
              <a:t>  </a:t>
            </a:r>
            <a:r>
              <a:rPr sz="1600" dirty="0" err="1" smtClean="0"/>
              <a:t>доступа</a:t>
            </a:r>
            <a:r>
              <a:rPr sz="1600" dirty="0" smtClean="0"/>
              <a:t>  к </a:t>
            </a:r>
            <a:r>
              <a:rPr sz="1600" dirty="0" err="1" smtClean="0"/>
              <a:t>памяти</a:t>
            </a:r>
            <a:r>
              <a:rPr sz="1600" dirty="0" smtClean="0"/>
              <a:t> </a:t>
            </a:r>
            <a:r>
              <a:rPr sz="1600" dirty="0" err="1" smtClean="0"/>
              <a:t>ядра</a:t>
            </a:r>
            <a:r>
              <a:rPr sz="1600" dirty="0" smtClean="0"/>
              <a:t> </a:t>
            </a:r>
            <a:r>
              <a:rPr sz="1600" dirty="0" err="1" smtClean="0"/>
              <a:t>из</a:t>
            </a:r>
            <a:r>
              <a:rPr sz="1600" dirty="0" smtClean="0"/>
              <a:t> </a:t>
            </a:r>
            <a:r>
              <a:rPr sz="1600" dirty="0" err="1" smtClean="0"/>
              <a:t>пользовательской</a:t>
            </a:r>
            <a:r>
              <a:rPr sz="1600" dirty="0" smtClean="0"/>
              <a:t> </a:t>
            </a:r>
            <a:r>
              <a:rPr sz="1600" dirty="0" err="1" smtClean="0"/>
              <a:t>программы</a:t>
            </a:r>
            <a:r>
              <a:rPr sz="1600" dirty="0" smtClean="0"/>
              <a:t> </a:t>
            </a:r>
            <a:r>
              <a:rPr sz="1600" dirty="0" err="1" smtClean="0"/>
              <a:t>приводила</a:t>
            </a:r>
            <a:r>
              <a:rPr sz="1600" dirty="0" smtClean="0"/>
              <a:t> к </a:t>
            </a:r>
            <a:r>
              <a:rPr sz="1600" dirty="0" err="1" smtClean="0"/>
              <a:t>нарушению</a:t>
            </a:r>
            <a:r>
              <a:rPr sz="1600" dirty="0" smtClean="0"/>
              <a:t> </a:t>
            </a:r>
            <a:r>
              <a:rPr sz="1600" dirty="0" err="1" smtClean="0"/>
              <a:t>прав</a:t>
            </a:r>
            <a:r>
              <a:rPr sz="1600" dirty="0" smtClean="0"/>
              <a:t> </a:t>
            </a:r>
            <a:r>
              <a:rPr sz="1600" dirty="0" err="1" smtClean="0"/>
              <a:t>доступа</a:t>
            </a:r>
            <a:r>
              <a:rPr sz="1600" dirty="0" smtClean="0"/>
              <a:t>. </a:t>
            </a:r>
          </a:p>
          <a:p>
            <a:pPr>
              <a:spcBef>
                <a:spcPts val="0"/>
              </a:spcBef>
            </a:pPr>
            <a:r>
              <a:rPr sz="1600" dirty="0" smtClean="0"/>
              <a:t>В </a:t>
            </a:r>
            <a:r>
              <a:rPr sz="1600" dirty="0" err="1" smtClean="0"/>
              <a:t>то</a:t>
            </a:r>
            <a:r>
              <a:rPr sz="1600" dirty="0" smtClean="0"/>
              <a:t> </a:t>
            </a:r>
            <a:r>
              <a:rPr sz="1600" dirty="0" err="1" smtClean="0"/>
              <a:t>же</a:t>
            </a:r>
            <a:r>
              <a:rPr sz="1600" dirty="0" smtClean="0"/>
              <a:t> </a:t>
            </a:r>
            <a:r>
              <a:rPr sz="1600" dirty="0" err="1" smtClean="0"/>
              <a:t>время</a:t>
            </a:r>
            <a:r>
              <a:rPr sz="1600" dirty="0" smtClean="0"/>
              <a:t>  </a:t>
            </a:r>
            <a:r>
              <a:rPr sz="1600" b="1" dirty="0" err="1" smtClean="0">
                <a:solidFill>
                  <a:srgbClr val="FFC000"/>
                </a:solidFill>
              </a:rPr>
              <a:t>привилегированные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инструкции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гостевой</a:t>
            </a:r>
            <a:r>
              <a:rPr sz="1600" b="1" dirty="0" smtClean="0">
                <a:solidFill>
                  <a:srgbClr val="FFC000"/>
                </a:solidFill>
              </a:rPr>
              <a:t>  </a:t>
            </a:r>
            <a:r>
              <a:rPr sz="1600" b="1" dirty="0" err="1" smtClean="0">
                <a:solidFill>
                  <a:srgbClr val="FFC000"/>
                </a:solidFill>
              </a:rPr>
              <a:t>операционной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системы</a:t>
            </a:r>
            <a:r>
              <a:rPr sz="1600" b="1" dirty="0" smtClean="0">
                <a:solidFill>
                  <a:srgbClr val="FFC000"/>
                </a:solidFill>
              </a:rPr>
              <a:t>  </a:t>
            </a:r>
            <a:r>
              <a:rPr sz="1600" dirty="0" err="1" smtClean="0"/>
              <a:t>вызывали</a:t>
            </a:r>
            <a:r>
              <a:rPr sz="1600" dirty="0" smtClean="0"/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системное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прерывание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dirty="0" smtClean="0"/>
              <a:t>с </a:t>
            </a:r>
            <a:r>
              <a:rPr sz="1600" dirty="0" err="1" smtClean="0"/>
              <a:t>передачей</a:t>
            </a:r>
            <a:r>
              <a:rPr sz="1600" dirty="0" smtClean="0"/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управления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гипервизору</a:t>
            </a:r>
            <a:r>
              <a:rPr sz="1600" dirty="0" smtClean="0"/>
              <a:t>. </a:t>
            </a:r>
          </a:p>
          <a:p>
            <a:pPr>
              <a:spcBef>
                <a:spcPts val="0"/>
              </a:spcBef>
            </a:pPr>
            <a:r>
              <a:rPr sz="1600" b="1" dirty="0" err="1" smtClean="0">
                <a:solidFill>
                  <a:srgbClr val="FFC000"/>
                </a:solidFill>
              </a:rPr>
              <a:t>Гипервизор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проводил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ряд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проверок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dirty="0" err="1" smtClean="0"/>
              <a:t>корректности</a:t>
            </a:r>
            <a:r>
              <a:rPr sz="1600" dirty="0" smtClean="0"/>
              <a:t>, а </a:t>
            </a:r>
            <a:r>
              <a:rPr sz="1600" dirty="0" err="1" smtClean="0"/>
              <a:t>затем</a:t>
            </a:r>
            <a:r>
              <a:rPr sz="1600" dirty="0" smtClean="0"/>
              <a:t>  </a:t>
            </a:r>
            <a:r>
              <a:rPr sz="1600" b="1" dirty="0" err="1" smtClean="0">
                <a:solidFill>
                  <a:srgbClr val="FFC000"/>
                </a:solidFill>
              </a:rPr>
              <a:t>выполнял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инструкции</a:t>
            </a:r>
            <a:r>
              <a:rPr sz="1600" b="1" dirty="0" smtClean="0">
                <a:solidFill>
                  <a:srgbClr val="FFC000"/>
                </a:solidFill>
              </a:rPr>
              <a:t> </a:t>
            </a:r>
            <a:r>
              <a:rPr sz="1600" dirty="0" err="1" smtClean="0"/>
              <a:t>от</a:t>
            </a:r>
            <a:r>
              <a:rPr sz="1600" dirty="0" smtClean="0"/>
              <a:t> </a:t>
            </a:r>
            <a:r>
              <a:rPr sz="1600" b="1" dirty="0" err="1" smtClean="0">
                <a:solidFill>
                  <a:srgbClr val="FFC000"/>
                </a:solidFill>
              </a:rPr>
              <a:t>имени</a:t>
            </a:r>
            <a:r>
              <a:rPr sz="1600" b="1" dirty="0" smtClean="0">
                <a:solidFill>
                  <a:srgbClr val="FFC000"/>
                </a:solidFill>
              </a:rPr>
              <a:t>  </a:t>
            </a:r>
            <a:r>
              <a:rPr sz="1600" b="1" dirty="0" err="1" smtClean="0">
                <a:solidFill>
                  <a:srgbClr val="FFC000"/>
                </a:solidFill>
              </a:rPr>
              <a:t>гостевой</a:t>
            </a:r>
            <a:r>
              <a:rPr sz="1600" b="1" dirty="0" smtClean="0">
                <a:solidFill>
                  <a:srgbClr val="FFC000"/>
                </a:solidFill>
              </a:rPr>
              <a:t>  </a:t>
            </a:r>
            <a:r>
              <a:rPr sz="1600" dirty="0" err="1" smtClean="0"/>
              <a:t>операционной</a:t>
            </a:r>
            <a:r>
              <a:rPr sz="1600" dirty="0" smtClean="0"/>
              <a:t> </a:t>
            </a:r>
            <a:r>
              <a:rPr sz="1600" dirty="0" err="1" smtClean="0"/>
              <a:t>системы</a:t>
            </a:r>
            <a:r>
              <a:rPr sz="1600" dirty="0" smtClean="0"/>
              <a:t>.</a:t>
            </a:r>
          </a:p>
          <a:p>
            <a:endParaRPr sz="1600" dirty="0" smtClean="0"/>
          </a:p>
        </p:txBody>
      </p:sp>
      <p:pic>
        <p:nvPicPr>
          <p:cNvPr id="5427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7290" y="4071942"/>
            <a:ext cx="6597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Заголовок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</p:spPr>
        <p:txBody>
          <a:bodyPr/>
          <a:lstStyle/>
          <a:p>
            <a:pPr eaLnBrk="1" hangingPunct="1">
              <a:defRPr/>
            </a:pPr>
            <a:r>
              <a:rPr b="1" dirty="0" err="1" smtClean="0"/>
              <a:t>Паравиртуализация</a:t>
            </a:r>
            <a:endParaRPr b="1" dirty="0" smtClean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143000" y="1000125"/>
            <a:ext cx="7772400" cy="2857500"/>
          </a:xfrm>
        </p:spPr>
        <p:txBody>
          <a:bodyPr>
            <a:normAutofit fontScale="70000" lnSpcReduction="20000"/>
          </a:bodyPr>
          <a:lstStyle/>
          <a:p>
            <a:pPr marL="50400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600" dirty="0" err="1" smtClean="0"/>
              <a:t>Техника</a:t>
            </a:r>
            <a:r>
              <a:rPr sz="2600" dirty="0" smtClean="0"/>
              <a:t> виртуализации, при которой </a:t>
            </a:r>
            <a:r>
              <a:rPr sz="2600" b="1" dirty="0" smtClean="0">
                <a:solidFill>
                  <a:srgbClr val="FFC000"/>
                </a:solidFill>
              </a:rPr>
              <a:t>гостевые операционные системы подготавливаются для исполнения в </a:t>
            </a:r>
            <a:r>
              <a:rPr sz="2600" b="1" dirty="0" err="1" smtClean="0">
                <a:solidFill>
                  <a:srgbClr val="FFC000"/>
                </a:solidFill>
              </a:rPr>
              <a:t>виртуализированной</a:t>
            </a:r>
            <a:r>
              <a:rPr sz="2600" b="1" dirty="0" smtClean="0">
                <a:solidFill>
                  <a:srgbClr val="FFC000"/>
                </a:solidFill>
              </a:rPr>
              <a:t> среде</a:t>
            </a:r>
            <a:r>
              <a:rPr sz="2600" dirty="0" smtClean="0"/>
              <a:t>, для чего </a:t>
            </a:r>
            <a:r>
              <a:rPr sz="2600" b="1" dirty="0" smtClean="0">
                <a:solidFill>
                  <a:srgbClr val="FFC000"/>
                </a:solidFill>
              </a:rPr>
              <a:t>их ядро </a:t>
            </a:r>
            <a:r>
              <a:rPr sz="2600" dirty="0" smtClean="0"/>
              <a:t>незначительно </a:t>
            </a:r>
            <a:r>
              <a:rPr sz="2600" b="1" dirty="0" smtClean="0">
                <a:solidFill>
                  <a:srgbClr val="FFC000"/>
                </a:solidFill>
              </a:rPr>
              <a:t>модифицируется</a:t>
            </a:r>
            <a:r>
              <a:rPr sz="2600" dirty="0" smtClean="0"/>
              <a:t>. </a:t>
            </a:r>
            <a:endParaRPr lang="en-US" sz="2600" dirty="0" smtClean="0"/>
          </a:p>
          <a:p>
            <a:pPr marL="50400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600" dirty="0" smtClean="0"/>
              <a:t>Операционная система взаимодействует с программой гипервизора, который предоставляет ей </a:t>
            </a:r>
            <a:r>
              <a:rPr sz="2600" b="1" dirty="0" smtClean="0">
                <a:solidFill>
                  <a:srgbClr val="FFC000"/>
                </a:solidFill>
              </a:rPr>
              <a:t>гостевой API</a:t>
            </a:r>
            <a:r>
              <a:rPr sz="2600" dirty="0" smtClean="0"/>
              <a:t>, вместо использования напрямую таких ресурсов, как таблица страниц памяти.</a:t>
            </a:r>
            <a:endParaRPr lang="en-US" sz="2600" dirty="0" smtClean="0"/>
          </a:p>
          <a:p>
            <a:pPr marL="50400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600" dirty="0" smtClean="0"/>
              <a:t>Этот подход не только поддерживает </a:t>
            </a:r>
            <a:r>
              <a:rPr sz="2600" b="1" dirty="0" smtClean="0">
                <a:solidFill>
                  <a:srgbClr val="FFC000"/>
                </a:solidFill>
              </a:rPr>
              <a:t>высокую производительность</a:t>
            </a:r>
            <a:r>
              <a:rPr sz="2600" dirty="0" smtClean="0"/>
              <a:t>, но и позволяет формировать гетерогенную среду, в которой работает несколько гостевых операционных систем.</a:t>
            </a:r>
          </a:p>
          <a:p>
            <a:pPr marL="504000" indent="-274320"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600" b="1" dirty="0" smtClean="0">
                <a:solidFill>
                  <a:srgbClr val="FFC000"/>
                </a:solidFill>
              </a:rPr>
              <a:t>Накладные расходы составляют 5-10%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endParaRPr dirty="0"/>
          </a:p>
        </p:txBody>
      </p:sp>
      <p:pic>
        <p:nvPicPr>
          <p:cNvPr id="57348" name="Рисунок 1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643313"/>
            <a:ext cx="3590925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b="1" smtClean="0"/>
              <a:t>Паравиртуализация</a:t>
            </a:r>
            <a:endParaRPr smtClean="0"/>
          </a:p>
        </p:txBody>
      </p:sp>
      <p:sp>
        <p:nvSpPr>
          <p:cNvPr id="51203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321175" cy="482917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Модификация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ядра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гостевой</a:t>
            </a:r>
            <a:r>
              <a:rPr b="1" dirty="0" smtClean="0">
                <a:solidFill>
                  <a:srgbClr val="FFC000"/>
                </a:solidFill>
              </a:rPr>
              <a:t> ОС </a:t>
            </a:r>
            <a:r>
              <a:rPr dirty="0" err="1" smtClean="0">
                <a:solidFill>
                  <a:schemeClr val="bg1"/>
                </a:solidFill>
              </a:rPr>
              <a:t>выполняется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таким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образом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что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нее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включается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новый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набор</a:t>
            </a:r>
            <a:r>
              <a:rPr b="1" dirty="0" smtClean="0">
                <a:solidFill>
                  <a:srgbClr val="FFC000"/>
                </a:solidFill>
              </a:rPr>
              <a:t> API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через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который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она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может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напрямую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работать</a:t>
            </a:r>
            <a:r>
              <a:rPr b="1" dirty="0" smtClean="0">
                <a:solidFill>
                  <a:srgbClr val="FFC000"/>
                </a:solidFill>
              </a:rPr>
              <a:t> с </a:t>
            </a:r>
            <a:r>
              <a:rPr b="1" dirty="0" err="1" smtClean="0">
                <a:solidFill>
                  <a:srgbClr val="FFC000"/>
                </a:solidFill>
              </a:rPr>
              <a:t>аппаратурой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не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конфликтуя</a:t>
            </a:r>
            <a:r>
              <a:rPr dirty="0" smtClean="0">
                <a:solidFill>
                  <a:schemeClr val="bg1"/>
                </a:solidFill>
              </a:rPr>
              <a:t> с </a:t>
            </a:r>
            <a:r>
              <a:rPr dirty="0" err="1" smtClean="0">
                <a:solidFill>
                  <a:schemeClr val="bg1"/>
                </a:solidFill>
              </a:rPr>
              <a:t>другими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виртуальными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машинами</a:t>
            </a:r>
            <a:r>
              <a:rPr dirty="0" smtClean="0">
                <a:solidFill>
                  <a:schemeClr val="bg1"/>
                </a:solidFill>
              </a:rPr>
              <a:t>. </a:t>
            </a:r>
            <a:r>
              <a:rPr dirty="0" err="1" smtClean="0">
                <a:solidFill>
                  <a:schemeClr val="bg1"/>
                </a:solidFill>
              </a:rPr>
              <a:t>При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этом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необходимости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задействовать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полноценную</a:t>
            </a:r>
            <a:r>
              <a:rPr dirty="0" smtClean="0">
                <a:solidFill>
                  <a:schemeClr val="bg1"/>
                </a:solidFill>
              </a:rPr>
              <a:t> ОС в </a:t>
            </a:r>
            <a:r>
              <a:rPr dirty="0" err="1" smtClean="0">
                <a:solidFill>
                  <a:schemeClr val="bg1"/>
                </a:solidFill>
              </a:rPr>
              <a:t>качестве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хостового</a:t>
            </a:r>
            <a:r>
              <a:rPr dirty="0" smtClean="0">
                <a:solidFill>
                  <a:schemeClr val="bg1"/>
                </a:solidFill>
              </a:rPr>
              <a:t> ПО, </a:t>
            </a:r>
            <a:r>
              <a:rPr dirty="0" err="1" smtClean="0">
                <a:solidFill>
                  <a:schemeClr val="bg1"/>
                </a:solidFill>
              </a:rPr>
              <a:t>функции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которого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данном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случае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исполняет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специальная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система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получившая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название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гипервизора</a:t>
            </a:r>
            <a:r>
              <a:rPr dirty="0" smtClean="0">
                <a:solidFill>
                  <a:schemeClr val="bg1"/>
                </a:solidFill>
              </a:rPr>
              <a:t> (hypervisor). </a:t>
            </a:r>
          </a:p>
        </p:txBody>
      </p:sp>
      <p:sp>
        <p:nvSpPr>
          <p:cNvPr id="51204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dirty="0" smtClean="0"/>
              <a:t>	</a:t>
            </a:r>
            <a:r>
              <a:rPr sz="2000" dirty="0" err="1" smtClean="0">
                <a:solidFill>
                  <a:schemeClr val="bg1"/>
                </a:solidFill>
              </a:rPr>
              <a:t>Именно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этот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вариант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является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сегодня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наиболее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актуальным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направлением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развития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серверных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технологий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dirty="0" err="1" smtClean="0">
                <a:solidFill>
                  <a:schemeClr val="bg1"/>
                </a:solidFill>
              </a:rPr>
              <a:t>применяется</a:t>
            </a:r>
            <a:r>
              <a:rPr sz="2000" dirty="0" smtClean="0">
                <a:solidFill>
                  <a:schemeClr val="bg1"/>
                </a:solidFill>
              </a:rPr>
              <a:t> в VMware ESX Server, </a:t>
            </a:r>
            <a:r>
              <a:rPr sz="2000" dirty="0" err="1" smtClean="0">
                <a:solidFill>
                  <a:schemeClr val="bg1"/>
                </a:solidFill>
              </a:rPr>
              <a:t>Xen</a:t>
            </a:r>
            <a:r>
              <a:rPr sz="2000" dirty="0" smtClean="0">
                <a:solidFill>
                  <a:schemeClr val="bg1"/>
                </a:solidFill>
              </a:rPr>
              <a:t> (и </a:t>
            </a:r>
            <a:r>
              <a:rPr sz="2000" dirty="0" err="1" smtClean="0">
                <a:solidFill>
                  <a:schemeClr val="bg1"/>
                </a:solidFill>
              </a:rPr>
              <a:t>решениях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других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поставщиков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базе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этой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технологии</a:t>
            </a:r>
            <a:r>
              <a:rPr sz="2000" dirty="0" smtClean="0">
                <a:solidFill>
                  <a:schemeClr val="bg1"/>
                </a:solidFill>
              </a:rPr>
              <a:t>), Microsoft Hyper-V.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Заголовок 1"/>
          <p:cNvSpPr>
            <a:spLocks noGrp="1"/>
          </p:cNvSpPr>
          <p:nvPr>
            <p:ph type="title"/>
          </p:nvPr>
        </p:nvSpPr>
        <p:spPr>
          <a:xfrm>
            <a:off x="857224" y="214290"/>
            <a:ext cx="7772400" cy="1428760"/>
          </a:xfrm>
        </p:spPr>
        <p:txBody>
          <a:bodyPr/>
          <a:lstStyle/>
          <a:p>
            <a:pPr>
              <a:defRPr/>
            </a:pPr>
            <a:r>
              <a:rPr dirty="0" err="1" smtClean="0"/>
              <a:t>Управление</a:t>
            </a:r>
            <a:r>
              <a:rPr dirty="0" smtClean="0"/>
              <a:t> </a:t>
            </a:r>
            <a:r>
              <a:rPr dirty="0" err="1" smtClean="0"/>
              <a:t>памятью</a:t>
            </a:r>
            <a:r>
              <a:rPr dirty="0" smtClean="0"/>
              <a:t> </a:t>
            </a:r>
            <a:r>
              <a:rPr dirty="0" err="1" smtClean="0"/>
              <a:t>при</a:t>
            </a:r>
            <a:r>
              <a:rPr dirty="0" smtClean="0"/>
              <a:t> </a:t>
            </a:r>
            <a:r>
              <a:rPr dirty="0" err="1" smtClean="0"/>
              <a:t>полной</a:t>
            </a:r>
            <a:r>
              <a:rPr dirty="0" smtClean="0"/>
              <a:t> и </a:t>
            </a:r>
            <a:r>
              <a:rPr dirty="0" err="1" smtClean="0"/>
              <a:t>пара</a:t>
            </a:r>
            <a:r>
              <a:rPr dirty="0" smtClean="0"/>
              <a:t>-  </a:t>
            </a:r>
            <a:r>
              <a:rPr dirty="0" err="1" smtClean="0"/>
              <a:t>виртуализации</a:t>
            </a:r>
            <a:endParaRPr dirty="0" smtClean="0"/>
          </a:p>
        </p:txBody>
      </p:sp>
      <p:sp>
        <p:nvSpPr>
          <p:cNvPr id="55299" name="Содержимое 2"/>
          <p:cNvSpPr>
            <a:spLocks noGrp="1"/>
          </p:cNvSpPr>
          <p:nvPr>
            <p:ph idx="1"/>
          </p:nvPr>
        </p:nvSpPr>
        <p:spPr>
          <a:xfrm>
            <a:off x="500063" y="1784350"/>
            <a:ext cx="8643937" cy="285908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sz="2000" dirty="0" err="1" smtClean="0"/>
              <a:t>Имеются</a:t>
            </a:r>
            <a:r>
              <a:rPr sz="2000" dirty="0" smtClean="0"/>
              <a:t> </a:t>
            </a:r>
            <a:r>
              <a:rPr sz="2000" dirty="0" err="1" smtClean="0"/>
              <a:t>два</a:t>
            </a:r>
            <a:r>
              <a:rPr sz="2000" dirty="0" smtClean="0"/>
              <a:t> </a:t>
            </a:r>
            <a:r>
              <a:rPr sz="2000" dirty="0" err="1" smtClean="0"/>
              <a:t>подхода</a:t>
            </a:r>
            <a:r>
              <a:rPr sz="2000" dirty="0" smtClean="0"/>
              <a:t> к </a:t>
            </a:r>
            <a:r>
              <a:rPr sz="2000" dirty="0" err="1" smtClean="0"/>
              <a:t>построению</a:t>
            </a:r>
            <a:r>
              <a:rPr sz="2000" dirty="0" smtClean="0"/>
              <a:t> </a:t>
            </a:r>
            <a:r>
              <a:rPr sz="2000" dirty="0" err="1" smtClean="0"/>
              <a:t>мониторов</a:t>
            </a:r>
            <a:r>
              <a:rPr sz="2000" dirty="0" smtClean="0"/>
              <a:t> </a:t>
            </a:r>
            <a:r>
              <a:rPr sz="2000" dirty="0" err="1" smtClean="0"/>
              <a:t>виртуальных</a:t>
            </a:r>
            <a:r>
              <a:rPr sz="2000" dirty="0" smtClean="0"/>
              <a:t> </a:t>
            </a:r>
            <a:r>
              <a:rPr sz="2000" dirty="0" err="1" smtClean="0"/>
              <a:t>машин</a:t>
            </a:r>
            <a:r>
              <a:rPr sz="2000" dirty="0" smtClean="0"/>
              <a:t>:</a:t>
            </a:r>
          </a:p>
          <a:p>
            <a:pPr lvl="1">
              <a:buFont typeface="Wingdings" pitchFamily="2" charset="2"/>
              <a:buChar char="Ø"/>
            </a:pPr>
            <a:r>
              <a:rPr sz="2000" b="1" dirty="0" err="1" smtClean="0">
                <a:solidFill>
                  <a:srgbClr val="FFC000"/>
                </a:solidFill>
              </a:rPr>
              <a:t>Полная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виртуализация</a:t>
            </a:r>
            <a:r>
              <a:rPr sz="2000" b="1" dirty="0" smtClean="0">
                <a:solidFill>
                  <a:srgbClr val="FFC000"/>
                </a:solidFill>
              </a:rPr>
              <a:t> (</a:t>
            </a:r>
            <a:r>
              <a:rPr sz="2000" b="1" dirty="0" err="1" smtClean="0">
                <a:solidFill>
                  <a:srgbClr val="FFC000"/>
                </a:solidFill>
              </a:rPr>
              <a:t>эмуляция</a:t>
            </a:r>
            <a:r>
              <a:rPr sz="2000" b="1" dirty="0" smtClean="0">
                <a:solidFill>
                  <a:srgbClr val="FFC000"/>
                </a:solidFill>
              </a:rPr>
              <a:t>)</a:t>
            </a:r>
            <a:r>
              <a:rPr sz="2000" dirty="0" smtClean="0"/>
              <a:t> </a:t>
            </a:r>
            <a:r>
              <a:rPr sz="2000" dirty="0" err="1" smtClean="0"/>
              <a:t>всех</a:t>
            </a:r>
            <a:r>
              <a:rPr sz="2000" dirty="0" smtClean="0"/>
              <a:t> </a:t>
            </a:r>
            <a:r>
              <a:rPr sz="2000" dirty="0" err="1" smtClean="0"/>
              <a:t>инструкций</a:t>
            </a:r>
            <a:r>
              <a:rPr sz="2000" dirty="0" smtClean="0"/>
              <a:t>, </a:t>
            </a:r>
            <a:r>
              <a:rPr sz="2000" dirty="0" err="1" smtClean="0"/>
              <a:t>влечет</a:t>
            </a:r>
            <a:r>
              <a:rPr sz="2000" dirty="0" smtClean="0"/>
              <a:t> </a:t>
            </a:r>
            <a:r>
              <a:rPr sz="2000" dirty="0" err="1" smtClean="0"/>
              <a:t>за</a:t>
            </a:r>
            <a:r>
              <a:rPr sz="2000" dirty="0" smtClean="0"/>
              <a:t> </a:t>
            </a:r>
            <a:r>
              <a:rPr sz="2000" dirty="0" err="1" smtClean="0"/>
              <a:t>собой</a:t>
            </a:r>
            <a:r>
              <a:rPr sz="2000" dirty="0" smtClean="0"/>
              <a:t> </a:t>
            </a:r>
            <a:r>
              <a:rPr sz="2000" dirty="0" err="1" smtClean="0"/>
              <a:t>резкое</a:t>
            </a:r>
            <a:r>
              <a:rPr sz="2000" dirty="0" smtClean="0"/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падение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производительности</a:t>
            </a:r>
            <a:r>
              <a:rPr sz="2000" dirty="0" smtClean="0"/>
              <a:t>. </a:t>
            </a:r>
            <a:r>
              <a:rPr sz="2000" dirty="0" err="1" smtClean="0"/>
              <a:t>Этот</a:t>
            </a:r>
            <a:r>
              <a:rPr sz="2000" dirty="0" smtClean="0"/>
              <a:t> </a:t>
            </a:r>
            <a:r>
              <a:rPr sz="2000" dirty="0" err="1" smtClean="0"/>
              <a:t>подход</a:t>
            </a:r>
            <a:r>
              <a:rPr sz="2000" dirty="0" smtClean="0"/>
              <a:t> в </a:t>
            </a:r>
            <a:r>
              <a:rPr sz="2000" dirty="0" err="1" smtClean="0"/>
              <a:t>измененном</a:t>
            </a:r>
            <a:r>
              <a:rPr sz="2000" dirty="0" smtClean="0"/>
              <a:t> </a:t>
            </a:r>
            <a:r>
              <a:rPr sz="2000" dirty="0" err="1" smtClean="0"/>
              <a:t>виде</a:t>
            </a:r>
            <a:r>
              <a:rPr sz="2000" dirty="0" smtClean="0"/>
              <a:t> </a:t>
            </a:r>
            <a:r>
              <a:rPr sz="2000" dirty="0" err="1" smtClean="0"/>
              <a:t>используется</a:t>
            </a:r>
            <a:r>
              <a:rPr sz="2000" dirty="0" smtClean="0"/>
              <a:t> </a:t>
            </a:r>
            <a:r>
              <a:rPr sz="2000" dirty="0" err="1" smtClean="0"/>
              <a:t>совремными</a:t>
            </a:r>
            <a:r>
              <a:rPr sz="2000" dirty="0" smtClean="0"/>
              <a:t> </a:t>
            </a:r>
            <a:r>
              <a:rPr sz="2000" b="1" dirty="0" err="1" smtClean="0"/>
              <a:t>мониторами</a:t>
            </a:r>
            <a:r>
              <a:rPr sz="2000" b="1" dirty="0" smtClean="0"/>
              <a:t> </a:t>
            </a:r>
            <a:r>
              <a:rPr sz="2000" b="1" dirty="0" err="1" smtClean="0"/>
              <a:t>виртуальных</a:t>
            </a:r>
            <a:r>
              <a:rPr sz="2000" b="1" dirty="0" smtClean="0"/>
              <a:t> </a:t>
            </a:r>
            <a:r>
              <a:rPr sz="2000" b="1" dirty="0" err="1" smtClean="0"/>
              <a:t>машин</a:t>
            </a:r>
            <a:r>
              <a:rPr sz="2000"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sz="2000" dirty="0" err="1" smtClean="0"/>
              <a:t>Использование</a:t>
            </a:r>
            <a:r>
              <a:rPr sz="2000" dirty="0" smtClean="0"/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паравиртуализации</a:t>
            </a:r>
            <a:r>
              <a:rPr sz="2000" dirty="0" smtClean="0"/>
              <a:t>, </a:t>
            </a:r>
            <a:r>
              <a:rPr sz="2000" dirty="0" err="1" smtClean="0"/>
              <a:t>которая</a:t>
            </a:r>
            <a:r>
              <a:rPr sz="2000" dirty="0" smtClean="0"/>
              <a:t> </a:t>
            </a:r>
            <a:r>
              <a:rPr sz="2000" dirty="0" err="1" smtClean="0"/>
              <a:t>предполагает</a:t>
            </a:r>
            <a:r>
              <a:rPr sz="2000" dirty="0" smtClean="0"/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модификацию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гостевых</a:t>
            </a:r>
            <a:r>
              <a:rPr sz="2000" b="1" dirty="0" smtClean="0">
                <a:solidFill>
                  <a:srgbClr val="FFC000"/>
                </a:solidFill>
              </a:rPr>
              <a:t> ОС</a:t>
            </a:r>
            <a:r>
              <a:rPr sz="2000" dirty="0" smtClean="0"/>
              <a:t>, </a:t>
            </a:r>
            <a:r>
              <a:rPr sz="2000" dirty="0" err="1" smtClean="0"/>
              <a:t>таким</a:t>
            </a:r>
            <a:r>
              <a:rPr sz="2000" dirty="0" smtClean="0"/>
              <a:t> </a:t>
            </a:r>
            <a:r>
              <a:rPr sz="2000" dirty="0" err="1" smtClean="0"/>
              <a:t>образом</a:t>
            </a:r>
            <a:r>
              <a:rPr sz="2000" dirty="0" smtClean="0"/>
              <a:t>, </a:t>
            </a:r>
            <a:r>
              <a:rPr sz="2000" dirty="0" err="1" smtClean="0"/>
              <a:t>чтобы</a:t>
            </a:r>
            <a:r>
              <a:rPr sz="2000" dirty="0" smtClean="0"/>
              <a:t> </a:t>
            </a:r>
            <a:r>
              <a:rPr sz="2000" dirty="0" err="1" smtClean="0"/>
              <a:t>нейтрализовать</a:t>
            </a:r>
            <a:r>
              <a:rPr sz="2000" dirty="0" smtClean="0"/>
              <a:t>, </a:t>
            </a:r>
            <a:r>
              <a:rPr sz="2000" dirty="0" err="1" smtClean="0"/>
              <a:t>либо</a:t>
            </a:r>
            <a:r>
              <a:rPr sz="2000" dirty="0" smtClean="0"/>
              <a:t> </a:t>
            </a:r>
            <a:r>
              <a:rPr sz="2000" dirty="0" err="1" smtClean="0"/>
              <a:t>полностью</a:t>
            </a:r>
            <a:r>
              <a:rPr sz="2000" dirty="0" smtClean="0"/>
              <a:t> </a:t>
            </a:r>
            <a:r>
              <a:rPr sz="2000" dirty="0" err="1" smtClean="0"/>
              <a:t>исключить</a:t>
            </a:r>
            <a:r>
              <a:rPr sz="2000" dirty="0" smtClean="0"/>
              <a:t> </a:t>
            </a:r>
            <a:r>
              <a:rPr sz="2000" dirty="0" err="1" smtClean="0"/>
              <a:t>влияние</a:t>
            </a:r>
            <a:r>
              <a:rPr sz="2000" dirty="0" smtClean="0"/>
              <a:t> </a:t>
            </a:r>
            <a:r>
              <a:rPr lang="en-US" sz="2000" dirty="0" smtClean="0"/>
              <a:t>“</a:t>
            </a:r>
            <a:r>
              <a:rPr sz="2000" dirty="0" err="1" smtClean="0"/>
              <a:t>чувствительных</a:t>
            </a:r>
            <a:r>
              <a:rPr lang="en-US" sz="2000" dirty="0" smtClean="0"/>
              <a:t>”</a:t>
            </a:r>
            <a:r>
              <a:rPr sz="2000" dirty="0" smtClean="0"/>
              <a:t> </a:t>
            </a:r>
            <a:r>
              <a:rPr sz="2000" dirty="0" err="1" smtClean="0"/>
              <a:t>команд</a:t>
            </a:r>
            <a:r>
              <a:rPr sz="2000" dirty="0" smtClean="0"/>
              <a:t>, </a:t>
            </a:r>
            <a:r>
              <a:rPr sz="2000" dirty="0" err="1" smtClean="0"/>
              <a:t>средствами</a:t>
            </a:r>
            <a:r>
              <a:rPr sz="2000" dirty="0" smtClean="0"/>
              <a:t> </a:t>
            </a:r>
            <a:r>
              <a:rPr sz="2000" dirty="0" err="1" smtClean="0"/>
              <a:t>хозяйской</a:t>
            </a:r>
            <a:r>
              <a:rPr sz="2000" dirty="0" smtClean="0"/>
              <a:t> ОС.</a:t>
            </a:r>
          </a:p>
          <a:p>
            <a:endParaRPr sz="2000" dirty="0" smtClean="0"/>
          </a:p>
        </p:txBody>
      </p:sp>
      <p:pic>
        <p:nvPicPr>
          <p:cNvPr id="55300" name="Рисунок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25" y="4643438"/>
            <a:ext cx="2162175" cy="170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Прямоугольник 4"/>
          <p:cNvSpPr>
            <a:spLocks noChangeArrowheads="1"/>
          </p:cNvSpPr>
          <p:nvPr/>
        </p:nvSpPr>
        <p:spPr bwMode="auto">
          <a:xfrm>
            <a:off x="857250" y="6357938"/>
            <a:ext cx="26828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C000"/>
                </a:solidFill>
              </a:rPr>
              <a:t>полная виртуализация </a:t>
            </a:r>
            <a:endParaRPr lang="ru-RU"/>
          </a:p>
        </p:txBody>
      </p:sp>
      <p:pic>
        <p:nvPicPr>
          <p:cNvPr id="55302" name="Рисунок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4938" y="4286250"/>
            <a:ext cx="2581275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3" name="Прямоугольник 6"/>
          <p:cNvSpPr>
            <a:spLocks noChangeArrowheads="1"/>
          </p:cNvSpPr>
          <p:nvPr/>
        </p:nvSpPr>
        <p:spPr bwMode="auto">
          <a:xfrm>
            <a:off x="5357813" y="6357938"/>
            <a:ext cx="2300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>
                <a:solidFill>
                  <a:srgbClr val="FFC000"/>
                </a:solidFill>
              </a:rPr>
              <a:t>паравиртуализация</a:t>
            </a:r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Достоинства и недостатки </a:t>
            </a:r>
            <a:r>
              <a:rPr dirty="0" err="1" smtClean="0"/>
              <a:t>паравиртуализации</a:t>
            </a:r>
            <a:endParaRPr dirty="0"/>
          </a:p>
        </p:txBody>
      </p:sp>
      <p:sp>
        <p:nvSpPr>
          <p:cNvPr id="52227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2185988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chemeClr val="bg1"/>
                </a:solidFill>
              </a:rPr>
              <a:t>Достоинства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данной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технологии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заключаются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b="1" dirty="0" err="1" smtClean="0">
                <a:solidFill>
                  <a:srgbClr val="FFC000"/>
                </a:solidFill>
              </a:rPr>
              <a:t>отсутствии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потребности</a:t>
            </a:r>
            <a:r>
              <a:rPr b="1" dirty="0" smtClean="0">
                <a:solidFill>
                  <a:srgbClr val="FFC000"/>
                </a:solidFill>
              </a:rPr>
              <a:t> в </a:t>
            </a:r>
            <a:r>
              <a:rPr b="1" dirty="0" err="1" smtClean="0">
                <a:solidFill>
                  <a:srgbClr val="FFC000"/>
                </a:solidFill>
              </a:rPr>
              <a:t>хостовой</a:t>
            </a:r>
            <a:r>
              <a:rPr b="1" dirty="0" smtClean="0">
                <a:solidFill>
                  <a:srgbClr val="FFC000"/>
                </a:solidFill>
              </a:rPr>
              <a:t> ОС </a:t>
            </a:r>
            <a:r>
              <a:rPr dirty="0" smtClean="0">
                <a:solidFill>
                  <a:schemeClr val="bg1"/>
                </a:solidFill>
              </a:rPr>
              <a:t>– ВМ, </a:t>
            </a:r>
            <a:r>
              <a:rPr dirty="0" err="1" smtClean="0">
                <a:solidFill>
                  <a:schemeClr val="bg1"/>
                </a:solidFill>
              </a:rPr>
              <a:t>устанавливаются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фактически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</a:t>
            </a:r>
            <a:r>
              <a:rPr dirty="0" smtClean="0">
                <a:solidFill>
                  <a:schemeClr val="bg1"/>
                </a:solidFill>
              </a:rPr>
              <a:t> "</a:t>
            </a:r>
            <a:r>
              <a:rPr dirty="0" err="1" smtClean="0">
                <a:solidFill>
                  <a:schemeClr val="bg1"/>
                </a:solidFill>
              </a:rPr>
              <a:t>голое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железо</a:t>
            </a:r>
            <a:r>
              <a:rPr dirty="0" smtClean="0">
                <a:solidFill>
                  <a:schemeClr val="bg1"/>
                </a:solidFill>
              </a:rPr>
              <a:t>", а </a:t>
            </a:r>
            <a:r>
              <a:rPr b="1" dirty="0" err="1" smtClean="0">
                <a:solidFill>
                  <a:srgbClr val="FFC000"/>
                </a:solidFill>
              </a:rPr>
              <a:t>аппаратные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ресурсы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используются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эффективно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/>
          </a:p>
        </p:txBody>
      </p:sp>
      <p:sp>
        <p:nvSpPr>
          <p:cNvPr id="52228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204311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dirty="0" smtClean="0"/>
              <a:t>	</a:t>
            </a:r>
            <a:r>
              <a:rPr sz="2000" dirty="0" err="1" smtClean="0">
                <a:solidFill>
                  <a:schemeClr val="bg1"/>
                </a:solidFill>
              </a:rPr>
              <a:t>Недостатки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sz="2000" dirty="0" smtClean="0">
                <a:solidFill>
                  <a:schemeClr val="bg1"/>
                </a:solidFill>
              </a:rPr>
              <a:t>в </a:t>
            </a:r>
            <a:r>
              <a:rPr sz="2000" dirty="0" err="1" smtClean="0">
                <a:solidFill>
                  <a:schemeClr val="bg1"/>
                </a:solidFill>
              </a:rPr>
              <a:t>сложности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реализации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подхода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dirty="0" err="1" smtClean="0">
                <a:solidFill>
                  <a:schemeClr val="bg1"/>
                </a:solidFill>
              </a:rPr>
              <a:t>необходимости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создания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специализированной</a:t>
            </a:r>
            <a:r>
              <a:rPr sz="2000" dirty="0" smtClean="0">
                <a:solidFill>
                  <a:srgbClr val="FFC000"/>
                </a:solidFill>
              </a:rPr>
              <a:t> ОС-</a:t>
            </a:r>
            <a:r>
              <a:rPr sz="2000" dirty="0" err="1" smtClean="0">
                <a:solidFill>
                  <a:srgbClr val="FFC000"/>
                </a:solidFill>
              </a:rPr>
              <a:t>гипервизора</a:t>
            </a:r>
            <a:r>
              <a:rPr sz="2000"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Tx/>
              <a:buChar char="-"/>
              <a:defRPr/>
            </a:pPr>
            <a:r>
              <a:rPr lang="ru-RU" sz="2000" b="1" dirty="0" smtClean="0">
                <a:solidFill>
                  <a:srgbClr val="FFC000"/>
                </a:solidFill>
              </a:rPr>
              <a:t>гостевые ОС необходимо модифицировать</a:t>
            </a:r>
            <a:endParaRPr sz="2000" b="1" dirty="0" smtClean="0">
              <a:solidFill>
                <a:srgbClr val="FFC000"/>
              </a:solidFill>
            </a:endParaRPr>
          </a:p>
        </p:txBody>
      </p:sp>
      <p:pic>
        <p:nvPicPr>
          <p:cNvPr id="59397" name="Рисунок 29" descr="Паравиртуализац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63" y="3857625"/>
            <a:ext cx="6072187" cy="280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533400" y="465138"/>
            <a:ext cx="8153400" cy="7731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>
              <a:defRPr/>
            </a:pPr>
            <a:r>
              <a:rPr sz="3400" b="1" dirty="0" err="1" smtClean="0">
                <a:solidFill>
                  <a:srgbClr val="FFC000"/>
                </a:solidFill>
                <a:effectLst/>
              </a:rPr>
              <a:t>Обзор</a:t>
            </a:r>
            <a:r>
              <a:rPr sz="3400" b="1" dirty="0" smtClean="0">
                <a:solidFill>
                  <a:srgbClr val="FFC000"/>
                </a:solidFill>
                <a:effectLst/>
              </a:rPr>
              <a:t> </a:t>
            </a:r>
            <a:r>
              <a:rPr sz="3400" b="1" dirty="0" err="1" smtClean="0">
                <a:solidFill>
                  <a:srgbClr val="FFC000"/>
                </a:solidFill>
                <a:effectLst/>
              </a:rPr>
              <a:t>основных</a:t>
            </a:r>
            <a:r>
              <a:rPr sz="3400" b="1" dirty="0" smtClean="0">
                <a:solidFill>
                  <a:srgbClr val="FFC000"/>
                </a:solidFill>
                <a:effectLst/>
              </a:rPr>
              <a:t> </a:t>
            </a:r>
            <a:r>
              <a:rPr sz="3400" b="1" dirty="0" err="1" smtClean="0">
                <a:solidFill>
                  <a:srgbClr val="FFC000"/>
                </a:solidFill>
                <a:effectLst/>
              </a:rPr>
              <a:t>платформ</a:t>
            </a:r>
            <a:r>
              <a:rPr sz="3400" b="1" dirty="0" smtClean="0">
                <a:solidFill>
                  <a:srgbClr val="FFC000"/>
                </a:solidFill>
                <a:effectLst/>
              </a:rPr>
              <a:t> </a:t>
            </a:r>
            <a:r>
              <a:rPr sz="3400" b="1" dirty="0" err="1" smtClean="0">
                <a:solidFill>
                  <a:srgbClr val="FFC000"/>
                </a:solidFill>
                <a:effectLst/>
              </a:rPr>
              <a:t>виртуализаци</a:t>
            </a:r>
            <a:r>
              <a:rPr sz="3400" dirty="0" err="1" smtClean="0">
                <a:solidFill>
                  <a:srgbClr val="FFC000"/>
                </a:solidFill>
                <a:effectLst/>
              </a:rPr>
              <a:t>и</a:t>
            </a:r>
            <a:endParaRPr sz="3400" dirty="0" smtClean="0">
              <a:solidFill>
                <a:srgbClr val="FFC000"/>
              </a:solidFill>
              <a:effectLst/>
            </a:endParaRPr>
          </a:p>
        </p:txBody>
      </p:sp>
      <p:sp>
        <p:nvSpPr>
          <p:cNvPr id="604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838700" y="1371600"/>
            <a:ext cx="3848100" cy="457200"/>
          </a:xfrm>
        </p:spPr>
        <p:txBody>
          <a:bodyPr/>
          <a:lstStyle/>
          <a:p>
            <a:pPr>
              <a:spcBef>
                <a:spcPct val="0"/>
              </a:spcBef>
            </a:pPr>
            <a:endParaRPr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b="1" smtClean="0"/>
              <a:t>VMware</a:t>
            </a:r>
            <a:endParaRPr smtClean="0"/>
          </a:p>
        </p:txBody>
      </p:sp>
      <p:sp>
        <p:nvSpPr>
          <p:cNvPr id="61443" name="Содержимое 2"/>
          <p:cNvSpPr>
            <a:spLocks noGrp="1"/>
          </p:cNvSpPr>
          <p:nvPr>
            <p:ph sz="half" idx="1"/>
          </p:nvPr>
        </p:nvSpPr>
        <p:spPr>
          <a:xfrm>
            <a:off x="500063" y="1357313"/>
            <a:ext cx="4038600" cy="452596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 В 1998 </a:t>
            </a:r>
            <a:r>
              <a:rPr dirty="0" err="1" smtClean="0">
                <a:solidFill>
                  <a:schemeClr val="bg1"/>
                </a:solidFill>
              </a:rPr>
              <a:t>году</a:t>
            </a:r>
            <a:r>
              <a:rPr dirty="0" smtClean="0">
                <a:solidFill>
                  <a:schemeClr val="bg1"/>
                </a:solidFill>
              </a:rPr>
              <a:t> VMware </a:t>
            </a:r>
            <a:r>
              <a:rPr dirty="0" err="1" smtClean="0">
                <a:solidFill>
                  <a:schemeClr val="bg1"/>
                </a:solidFill>
              </a:rPr>
              <a:t>запатентовала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свои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программные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техники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виртуализации</a:t>
            </a:r>
            <a:r>
              <a:rPr dirty="0" smtClean="0">
                <a:solidFill>
                  <a:schemeClr val="bg1"/>
                </a:solidFill>
              </a:rPr>
              <a:t> и с </a:t>
            </a:r>
            <a:r>
              <a:rPr dirty="0" err="1" smtClean="0">
                <a:solidFill>
                  <a:schemeClr val="bg1"/>
                </a:solidFill>
              </a:rPr>
              <a:t>тех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пор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выпустила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немало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эффективных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профессиональных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продуктов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виртуализации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различного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уровня</a:t>
            </a:r>
            <a:r>
              <a:rPr dirty="0" smtClean="0">
                <a:solidFill>
                  <a:schemeClr val="bg1"/>
                </a:solidFill>
              </a:rPr>
              <a:t>: </a:t>
            </a:r>
            <a:r>
              <a:rPr dirty="0" err="1" smtClean="0">
                <a:solidFill>
                  <a:schemeClr val="bg1"/>
                </a:solidFill>
              </a:rPr>
              <a:t>от</a:t>
            </a:r>
            <a:r>
              <a:rPr dirty="0" smtClean="0">
                <a:solidFill>
                  <a:schemeClr val="bg1"/>
                </a:solidFill>
              </a:rPr>
              <a:t> VMware Workstation, </a:t>
            </a:r>
            <a:r>
              <a:rPr dirty="0" err="1" smtClean="0">
                <a:solidFill>
                  <a:schemeClr val="bg1"/>
                </a:solidFill>
              </a:rPr>
              <a:t>предназначенного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настольных</a:t>
            </a:r>
            <a:r>
              <a:rPr dirty="0" smtClean="0">
                <a:solidFill>
                  <a:schemeClr val="bg1"/>
                </a:solidFill>
              </a:rPr>
              <a:t> ПК, </a:t>
            </a:r>
            <a:r>
              <a:rPr dirty="0" err="1" smtClean="0">
                <a:solidFill>
                  <a:schemeClr val="bg1"/>
                </a:solidFill>
              </a:rPr>
              <a:t>до</a:t>
            </a:r>
            <a:r>
              <a:rPr dirty="0" smtClean="0">
                <a:solidFill>
                  <a:schemeClr val="bg1"/>
                </a:solidFill>
              </a:rPr>
              <a:t> VMware ESX Server, </a:t>
            </a:r>
            <a:r>
              <a:rPr dirty="0" err="1" smtClean="0">
                <a:solidFill>
                  <a:schemeClr val="bg1"/>
                </a:solidFill>
              </a:rPr>
              <a:t>позволяющего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консолидировать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физические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серверы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предприятия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виртуальной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инфраструктуре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>
              <a:solidFill>
                <a:schemeClr val="bg1"/>
              </a:solidFill>
            </a:endParaRPr>
          </a:p>
        </p:txBody>
      </p:sp>
      <p:sp>
        <p:nvSpPr>
          <p:cNvPr id="61444" name="Содержимое 3"/>
          <p:cNvSpPr>
            <a:spLocks noGrp="1"/>
          </p:cNvSpPr>
          <p:nvPr>
            <p:ph sz="half" idx="2"/>
          </p:nvPr>
        </p:nvSpPr>
        <p:spPr>
          <a:xfrm>
            <a:off x="4357686" y="1214438"/>
            <a:ext cx="4786314" cy="4525962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sz="2000" dirty="0" smtClean="0"/>
              <a:t>	 </a:t>
            </a:r>
            <a:r>
              <a:rPr sz="2000" dirty="0" smtClean="0">
                <a:solidFill>
                  <a:schemeClr val="bg1"/>
                </a:solidFill>
              </a:rPr>
              <a:t>В </a:t>
            </a:r>
            <a:r>
              <a:rPr sz="2000" dirty="0" err="1" smtClean="0">
                <a:solidFill>
                  <a:schemeClr val="bg1"/>
                </a:solidFill>
              </a:rPr>
              <a:t>процессорах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базе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b="1" dirty="0" smtClean="0">
                <a:solidFill>
                  <a:srgbClr val="FFC000"/>
                </a:solidFill>
              </a:rPr>
              <a:t>x86 </a:t>
            </a:r>
            <a:r>
              <a:rPr sz="2000" b="1" dirty="0" err="1" smtClean="0">
                <a:solidFill>
                  <a:srgbClr val="FFC000"/>
                </a:solidFill>
              </a:rPr>
              <a:t>содержатся</a:t>
            </a:r>
            <a:r>
              <a:rPr sz="2000" b="1" dirty="0" smtClean="0">
                <a:solidFill>
                  <a:srgbClr val="FFC000"/>
                </a:solidFill>
              </a:rPr>
              <a:t> 17 </a:t>
            </a:r>
            <a:r>
              <a:rPr sz="2000" b="1" dirty="0" err="1" smtClean="0">
                <a:solidFill>
                  <a:srgbClr val="FFC000"/>
                </a:solidFill>
              </a:rPr>
              <a:t>особых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инструкций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создающих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проблемы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из-за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которых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операционная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система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отображает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предупреждающее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сообщение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прерывает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работу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приложения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или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просто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выдает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общий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сбой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sz="2000" dirty="0" smtClean="0">
                <a:solidFill>
                  <a:schemeClr val="bg1"/>
                </a:solidFill>
              </a:rPr>
              <a:t>	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преодоления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этого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препятствия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компания</a:t>
            </a:r>
            <a:r>
              <a:rPr sz="2000" dirty="0" smtClean="0">
                <a:solidFill>
                  <a:schemeClr val="bg1"/>
                </a:solidFill>
              </a:rPr>
              <a:t> VMware </a:t>
            </a:r>
            <a:r>
              <a:rPr sz="2000" dirty="0" err="1" smtClean="0">
                <a:solidFill>
                  <a:schemeClr val="bg1"/>
                </a:solidFill>
              </a:rPr>
              <a:t>разработала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адаптивную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технологию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которая</a:t>
            </a:r>
            <a:r>
              <a:rPr sz="2000" dirty="0" smtClean="0">
                <a:solidFill>
                  <a:schemeClr val="bg1"/>
                </a:solidFill>
              </a:rPr>
              <a:t> "</a:t>
            </a:r>
            <a:r>
              <a:rPr sz="2000" b="1" dirty="0" err="1" smtClean="0">
                <a:solidFill>
                  <a:srgbClr val="FFC000"/>
                </a:solidFill>
              </a:rPr>
              <a:t>перехватывает</a:t>
            </a:r>
            <a:r>
              <a:rPr sz="2000" dirty="0" smtClean="0">
                <a:solidFill>
                  <a:schemeClr val="bg1"/>
                </a:solidFill>
              </a:rPr>
              <a:t>" </a:t>
            </a:r>
            <a:r>
              <a:rPr sz="2000" dirty="0" err="1" smtClean="0">
                <a:solidFill>
                  <a:schemeClr val="bg1"/>
                </a:solidFill>
              </a:rPr>
              <a:t>данные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инструкции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этапе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создания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b="1" dirty="0" err="1" smtClean="0">
                <a:solidFill>
                  <a:srgbClr val="FFC000"/>
                </a:solidFill>
              </a:rPr>
              <a:t>преобразует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их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dirty="0" smtClean="0">
                <a:solidFill>
                  <a:schemeClr val="bg1"/>
                </a:solidFill>
              </a:rPr>
              <a:t>в </a:t>
            </a:r>
            <a:r>
              <a:rPr sz="2000" b="1" dirty="0" err="1" smtClean="0">
                <a:solidFill>
                  <a:srgbClr val="FFC000"/>
                </a:solidFill>
              </a:rPr>
              <a:t>безопасные</a:t>
            </a:r>
            <a:r>
              <a:rPr sz="2000" b="1" dirty="0" smtClean="0">
                <a:solidFill>
                  <a:srgbClr val="FFC000"/>
                </a:solidFill>
              </a:rPr>
              <a:t> </a:t>
            </a:r>
            <a:r>
              <a:rPr sz="2000" b="1" dirty="0" err="1" smtClean="0">
                <a:solidFill>
                  <a:srgbClr val="FFC000"/>
                </a:solidFill>
              </a:rPr>
              <a:t>инструкции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пригодные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endParaRPr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ВМ 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ru-RU" dirty="0" smtClean="0">
                <a:solidFill>
                  <a:srgbClr val="FFC000"/>
                </a:solidFill>
              </a:rPr>
              <a:t>как </a:t>
            </a:r>
            <a:r>
              <a:rPr lang="ru-RU" dirty="0" smtClean="0">
                <a:solidFill>
                  <a:srgbClr val="FFC000"/>
                </a:solidFill>
              </a:rPr>
              <a:t>система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29520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>
                <a:solidFill>
                  <a:srgbClr val="FFC000"/>
                </a:solidFill>
              </a:rPr>
              <a:t>ВМ </a:t>
            </a:r>
            <a:r>
              <a:rPr lang="ru-RU" b="1" dirty="0" smtClean="0">
                <a:solidFill>
                  <a:srgbClr val="FFC000"/>
                </a:solidFill>
              </a:rPr>
              <a:t>как система </a:t>
            </a:r>
            <a:r>
              <a:rPr lang="ru-RU" dirty="0" smtClean="0"/>
              <a:t>-  </a:t>
            </a:r>
            <a:r>
              <a:rPr lang="ru-RU" dirty="0" smtClean="0"/>
              <a:t>это виртуальная </a:t>
            </a:r>
            <a:r>
              <a:rPr lang="ru-RU" dirty="0" smtClean="0"/>
              <a:t>машина, которая поддерживает ОС вместе со многими пользовательскими процессами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Для краткости назовем это </a:t>
            </a:r>
            <a:r>
              <a:rPr lang="ru-RU" dirty="0" smtClean="0">
                <a:solidFill>
                  <a:srgbClr val="00B0F0"/>
                </a:solidFill>
              </a:rPr>
              <a:t>виртуализацией операционных систем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 err="1" smtClean="0"/>
              <a:t>Продукты</a:t>
            </a:r>
            <a:r>
              <a:rPr dirty="0" smtClean="0"/>
              <a:t> </a:t>
            </a:r>
            <a:r>
              <a:rPr lang="en-US" dirty="0" smtClean="0"/>
              <a:t>VMware</a:t>
            </a:r>
            <a:endParaRPr dirty="0" smtClean="0"/>
          </a:p>
        </p:txBody>
      </p:sp>
      <p:sp>
        <p:nvSpPr>
          <p:cNvPr id="62467" name="Содержимое 2"/>
          <p:cNvSpPr>
            <a:spLocks noGrp="1"/>
          </p:cNvSpPr>
          <p:nvPr>
            <p:ph sz="half" idx="1"/>
          </p:nvPr>
        </p:nvSpPr>
        <p:spPr>
          <a:xfrm>
            <a:off x="571472" y="1214438"/>
            <a:ext cx="3967191" cy="2214562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b="1" dirty="0" smtClean="0">
                <a:solidFill>
                  <a:schemeClr val="bg1"/>
                </a:solidFill>
              </a:rPr>
              <a:t>  </a:t>
            </a:r>
            <a:r>
              <a:rPr b="1" dirty="0" smtClean="0">
                <a:solidFill>
                  <a:srgbClr val="FFC000"/>
                </a:solidFill>
              </a:rPr>
              <a:t>VMware Workstation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– </a:t>
            </a:r>
            <a:r>
              <a:rPr dirty="0" err="1" smtClean="0">
                <a:solidFill>
                  <a:schemeClr val="bg1"/>
                </a:solidFill>
              </a:rPr>
              <a:t>платформа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ориентированная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</a:t>
            </a:r>
            <a:r>
              <a:rPr dirty="0" smtClean="0">
                <a:solidFill>
                  <a:schemeClr val="bg1"/>
                </a:solidFill>
              </a:rPr>
              <a:t> desktop-</a:t>
            </a:r>
            <a:r>
              <a:rPr dirty="0" err="1" smtClean="0">
                <a:solidFill>
                  <a:schemeClr val="bg1"/>
                </a:solidFill>
              </a:rPr>
              <a:t>пользователей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предназначенная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использования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разработчиками</a:t>
            </a:r>
            <a:r>
              <a:rPr dirty="0" smtClean="0">
                <a:solidFill>
                  <a:schemeClr val="bg1"/>
                </a:solidFill>
              </a:rPr>
              <a:t> ПО, а </a:t>
            </a:r>
            <a:r>
              <a:rPr dirty="0" err="1" smtClean="0">
                <a:solidFill>
                  <a:schemeClr val="bg1"/>
                </a:solidFill>
              </a:rPr>
              <a:t>также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проффесинальными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пользователями</a:t>
            </a:r>
            <a:r>
              <a:rPr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b="1" dirty="0" smtClean="0">
                <a:solidFill>
                  <a:schemeClr val="bg1"/>
                </a:solidFill>
              </a:rPr>
              <a:t>  </a:t>
            </a:r>
            <a:r>
              <a:rPr b="1" dirty="0" smtClean="0">
                <a:solidFill>
                  <a:srgbClr val="FFC000"/>
                </a:solidFill>
              </a:rPr>
              <a:t>VMware Player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– </a:t>
            </a:r>
            <a:r>
              <a:rPr dirty="0" err="1" smtClean="0">
                <a:solidFill>
                  <a:schemeClr val="bg1"/>
                </a:solidFill>
              </a:rPr>
              <a:t>бесплатный</a:t>
            </a:r>
            <a:r>
              <a:rPr dirty="0" smtClean="0">
                <a:solidFill>
                  <a:schemeClr val="bg1"/>
                </a:solidFill>
              </a:rPr>
              <a:t> "</a:t>
            </a:r>
            <a:r>
              <a:rPr dirty="0" err="1" smtClean="0">
                <a:solidFill>
                  <a:schemeClr val="bg1"/>
                </a:solidFill>
              </a:rPr>
              <a:t>проигрыватель</a:t>
            </a:r>
            <a:r>
              <a:rPr dirty="0" smtClean="0">
                <a:solidFill>
                  <a:schemeClr val="bg1"/>
                </a:solidFill>
              </a:rPr>
              <a:t>" </a:t>
            </a:r>
            <a:r>
              <a:rPr dirty="0" err="1" smtClean="0">
                <a:solidFill>
                  <a:schemeClr val="bg1"/>
                </a:solidFill>
              </a:rPr>
              <a:t>виртуальных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машин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основе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виртуальной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машины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>
              <a:solidFill>
                <a:schemeClr val="bg1"/>
              </a:solidFill>
            </a:endParaRPr>
          </a:p>
        </p:txBody>
      </p:sp>
      <p:sp>
        <p:nvSpPr>
          <p:cNvPr id="62468" name="Содержимое 3"/>
          <p:cNvSpPr>
            <a:spLocks noGrp="1"/>
          </p:cNvSpPr>
          <p:nvPr>
            <p:ph sz="half" idx="2"/>
          </p:nvPr>
        </p:nvSpPr>
        <p:spPr>
          <a:xfrm>
            <a:off x="4500562" y="1142984"/>
            <a:ext cx="4357688" cy="2828925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sz="2000" b="1" dirty="0" smtClean="0"/>
              <a:t>	</a:t>
            </a:r>
            <a:r>
              <a:rPr sz="2000" b="1" dirty="0" smtClean="0">
                <a:solidFill>
                  <a:schemeClr val="bg1"/>
                </a:solidFill>
              </a:rPr>
              <a:t> </a:t>
            </a:r>
            <a:r>
              <a:rPr sz="2000" b="1" dirty="0" smtClean="0">
                <a:solidFill>
                  <a:srgbClr val="FFC000"/>
                </a:solidFill>
              </a:rPr>
              <a:t>VMware ESX Server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smtClean="0">
                <a:solidFill>
                  <a:schemeClr val="bg1"/>
                </a:solidFill>
              </a:rPr>
              <a:t>– </a:t>
            </a:r>
            <a:r>
              <a:rPr sz="2000" dirty="0" err="1" smtClean="0">
                <a:solidFill>
                  <a:schemeClr val="bg1"/>
                </a:solidFill>
              </a:rPr>
              <a:t>это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гипервизор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разбивающий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физические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серверы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множество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виртуальных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машин</a:t>
            </a:r>
            <a:r>
              <a:rPr sz="2000" dirty="0" smtClean="0">
                <a:solidFill>
                  <a:schemeClr val="bg1"/>
                </a:solidFill>
              </a:rPr>
              <a:t>. VMware ESX </a:t>
            </a:r>
            <a:r>
              <a:rPr sz="2000" dirty="0" err="1" smtClean="0">
                <a:solidFill>
                  <a:schemeClr val="bg1"/>
                </a:solidFill>
              </a:rPr>
              <a:t>является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основой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пакета</a:t>
            </a:r>
            <a:r>
              <a:rPr sz="2000" dirty="0" smtClean="0">
                <a:solidFill>
                  <a:schemeClr val="bg1"/>
                </a:solidFill>
              </a:rPr>
              <a:t> VMware </a:t>
            </a:r>
            <a:r>
              <a:rPr sz="2000" dirty="0" err="1" smtClean="0">
                <a:solidFill>
                  <a:schemeClr val="bg1"/>
                </a:solidFill>
              </a:rPr>
              <a:t>vSphere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dirty="0" err="1" smtClean="0">
                <a:solidFill>
                  <a:schemeClr val="bg1"/>
                </a:solidFill>
              </a:rPr>
              <a:t>входит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все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выпуски</a:t>
            </a:r>
            <a:r>
              <a:rPr sz="2000" dirty="0" smtClean="0">
                <a:solidFill>
                  <a:schemeClr val="bg1"/>
                </a:solidFill>
              </a:rPr>
              <a:t> VMware </a:t>
            </a:r>
            <a:r>
              <a:rPr sz="2000" dirty="0" err="1" smtClean="0">
                <a:solidFill>
                  <a:schemeClr val="bg1"/>
                </a:solidFill>
              </a:rPr>
              <a:t>vSphere</a:t>
            </a:r>
            <a:r>
              <a:rPr sz="2000" dirty="0" smtClean="0">
                <a:solidFill>
                  <a:schemeClr val="bg1"/>
                </a:solidFill>
              </a:rPr>
              <a:t>.</a:t>
            </a:r>
            <a:endParaRPr sz="2000" b="1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sz="2000" b="1" dirty="0" smtClean="0">
                <a:solidFill>
                  <a:schemeClr val="bg1"/>
                </a:solidFill>
              </a:rPr>
              <a:t>	</a:t>
            </a:r>
            <a:r>
              <a:rPr sz="2000" dirty="0" smtClean="0">
                <a:solidFill>
                  <a:srgbClr val="FFC000"/>
                </a:solidFill>
              </a:rPr>
              <a:t>VMware Fusion </a:t>
            </a:r>
            <a:r>
              <a:rPr sz="2000" dirty="0" smtClean="0">
                <a:solidFill>
                  <a:schemeClr val="bg1"/>
                </a:solidFill>
              </a:rPr>
              <a:t>– </a:t>
            </a:r>
            <a:r>
              <a:rPr sz="2000" dirty="0" err="1" smtClean="0">
                <a:solidFill>
                  <a:schemeClr val="bg1"/>
                </a:solidFill>
              </a:rPr>
              <a:t>настольный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продукт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платформе</a:t>
            </a:r>
            <a:r>
              <a:rPr sz="2000" dirty="0" smtClean="0">
                <a:solidFill>
                  <a:schemeClr val="bg1"/>
                </a:solidFill>
              </a:rPr>
              <a:t> Mac </a:t>
            </a:r>
            <a:r>
              <a:rPr sz="2000" dirty="0" err="1" smtClean="0">
                <a:solidFill>
                  <a:schemeClr val="bg1"/>
                </a:solidFill>
              </a:rPr>
              <a:t>от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компании</a:t>
            </a:r>
            <a:r>
              <a:rPr sz="2000" dirty="0" smtClean="0">
                <a:solidFill>
                  <a:schemeClr val="bg1"/>
                </a:solidFill>
              </a:rPr>
              <a:t> Apple.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r>
              <a:rPr sz="2000" dirty="0" smtClean="0">
                <a:solidFill>
                  <a:srgbClr val="FFC000"/>
                </a:solidFill>
              </a:rPr>
              <a:t>VMware </a:t>
            </a:r>
            <a:r>
              <a:rPr sz="2000" dirty="0" err="1" smtClean="0">
                <a:solidFill>
                  <a:srgbClr val="FFC000"/>
                </a:solidFill>
              </a:rPr>
              <a:t>vSphere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smtClean="0">
                <a:solidFill>
                  <a:schemeClr val="bg1"/>
                </a:solidFill>
              </a:rPr>
              <a:t>– </a:t>
            </a:r>
            <a:r>
              <a:rPr sz="2000" dirty="0" err="1" smtClean="0">
                <a:solidFill>
                  <a:schemeClr val="bg1"/>
                </a:solidFill>
              </a:rPr>
              <a:t>комплекс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продуктов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представляющий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надежную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платформу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r>
              <a:rPr sz="2000" dirty="0" smtClean="0">
                <a:solidFill>
                  <a:schemeClr val="bg1"/>
                </a:solidFill>
              </a:rPr>
              <a:t> ЦОД.</a:t>
            </a:r>
          </a:p>
        </p:txBody>
      </p:sp>
      <p:pic>
        <p:nvPicPr>
          <p:cNvPr id="62469" name="Рисунок 42" descr="Гипервизор VMware ESX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52" y="3500438"/>
            <a:ext cx="2500313" cy="236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Структура </a:t>
            </a:r>
            <a:r>
              <a:rPr b="1" smtClean="0"/>
              <a:t>VMware vSphere</a:t>
            </a:r>
            <a:r>
              <a:rPr smtClean="0"/>
              <a:t> </a:t>
            </a:r>
          </a:p>
        </p:txBody>
      </p:sp>
      <p:sp>
        <p:nvSpPr>
          <p:cNvPr id="63491" name="Содержимое 2"/>
          <p:cNvSpPr>
            <a:spLocks noGrp="1"/>
          </p:cNvSpPr>
          <p:nvPr>
            <p:ph sz="half" idx="1"/>
          </p:nvPr>
        </p:nvSpPr>
        <p:spPr>
          <a:xfrm>
            <a:off x="500063" y="1214438"/>
            <a:ext cx="4038600" cy="4525962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1800" dirty="0" smtClean="0">
                <a:solidFill>
                  <a:schemeClr val="bg1"/>
                </a:solidFill>
              </a:rPr>
              <a:t>  VMware </a:t>
            </a:r>
            <a:r>
              <a:rPr sz="1800" dirty="0" err="1" smtClean="0">
                <a:solidFill>
                  <a:schemeClr val="bg1"/>
                </a:solidFill>
              </a:rPr>
              <a:t>vSphere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включает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ряд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компонентов</a:t>
            </a:r>
            <a:r>
              <a:rPr sz="1800" dirty="0" smtClean="0">
                <a:solidFill>
                  <a:schemeClr val="bg1"/>
                </a:solidFill>
              </a:rPr>
              <a:t>, </a:t>
            </a:r>
            <a:r>
              <a:rPr sz="1800" dirty="0" err="1" smtClean="0">
                <a:solidFill>
                  <a:schemeClr val="bg1"/>
                </a:solidFill>
              </a:rPr>
              <a:t>преобразующих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стандартное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оборудование</a:t>
            </a:r>
            <a:r>
              <a:rPr sz="1800" dirty="0" smtClean="0">
                <a:solidFill>
                  <a:schemeClr val="bg1"/>
                </a:solidFill>
              </a:rPr>
              <a:t> в </a:t>
            </a:r>
            <a:r>
              <a:rPr sz="1800" dirty="0" err="1" smtClean="0">
                <a:solidFill>
                  <a:schemeClr val="bg1"/>
                </a:solidFill>
              </a:rPr>
              <a:t>общую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устойчивую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среду</a:t>
            </a:r>
            <a:r>
              <a:rPr sz="1800" dirty="0" smtClean="0">
                <a:solidFill>
                  <a:schemeClr val="bg1"/>
                </a:solidFill>
              </a:rPr>
              <a:t>,: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1800" dirty="0" smtClean="0">
                <a:solidFill>
                  <a:srgbClr val="FFC000"/>
                </a:solidFill>
              </a:rPr>
              <a:t>  </a:t>
            </a:r>
            <a:r>
              <a:rPr sz="1800" dirty="0" err="1" smtClean="0">
                <a:solidFill>
                  <a:srgbClr val="FFC000"/>
                </a:solidFill>
              </a:rPr>
              <a:t>Службы</a:t>
            </a:r>
            <a:r>
              <a:rPr sz="1800" dirty="0" smtClean="0">
                <a:solidFill>
                  <a:srgbClr val="FFC000"/>
                </a:solidFill>
              </a:rPr>
              <a:t> </a:t>
            </a:r>
            <a:r>
              <a:rPr sz="1800" dirty="0" err="1" smtClean="0">
                <a:solidFill>
                  <a:srgbClr val="FFC000"/>
                </a:solidFill>
              </a:rPr>
              <a:t>инфраструктуры</a:t>
            </a:r>
            <a:r>
              <a:rPr sz="1800" dirty="0" smtClean="0">
                <a:solidFill>
                  <a:srgbClr val="FFC000"/>
                </a:solidFill>
              </a:rPr>
              <a:t> </a:t>
            </a:r>
            <a:r>
              <a:rPr sz="1800" dirty="0" smtClean="0">
                <a:solidFill>
                  <a:schemeClr val="bg1"/>
                </a:solidFill>
              </a:rPr>
              <a:t>— </a:t>
            </a:r>
            <a:r>
              <a:rPr sz="1800" dirty="0" err="1" smtClean="0">
                <a:solidFill>
                  <a:schemeClr val="bg1"/>
                </a:solidFill>
              </a:rPr>
              <a:t>это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компоненты</a:t>
            </a:r>
            <a:r>
              <a:rPr sz="1800" dirty="0" smtClean="0">
                <a:solidFill>
                  <a:schemeClr val="bg1"/>
                </a:solidFill>
              </a:rPr>
              <a:t>, </a:t>
            </a:r>
            <a:r>
              <a:rPr sz="1800" dirty="0" err="1" smtClean="0">
                <a:solidFill>
                  <a:schemeClr val="bg1"/>
                </a:solidFill>
              </a:rPr>
              <a:t>обеспечивающие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всестороннюю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виртуализацию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ресурсов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серверов</a:t>
            </a:r>
            <a:r>
              <a:rPr sz="1800" dirty="0" smtClean="0">
                <a:solidFill>
                  <a:schemeClr val="bg1"/>
                </a:solidFill>
              </a:rPr>
              <a:t>, </a:t>
            </a:r>
            <a:r>
              <a:rPr sz="1800" dirty="0" err="1" smtClean="0">
                <a:solidFill>
                  <a:schemeClr val="bg1"/>
                </a:solidFill>
              </a:rPr>
              <a:t>хранилищ</a:t>
            </a:r>
            <a:r>
              <a:rPr sz="1800" dirty="0" smtClean="0">
                <a:solidFill>
                  <a:schemeClr val="bg1"/>
                </a:solidFill>
              </a:rPr>
              <a:t> и </a:t>
            </a:r>
            <a:r>
              <a:rPr sz="1800" dirty="0" err="1" smtClean="0">
                <a:solidFill>
                  <a:schemeClr val="bg1"/>
                </a:solidFill>
              </a:rPr>
              <a:t>сетей</a:t>
            </a:r>
            <a:r>
              <a:rPr sz="1800" dirty="0" smtClean="0">
                <a:solidFill>
                  <a:schemeClr val="bg1"/>
                </a:solidFill>
              </a:rPr>
              <a:t>, </a:t>
            </a:r>
            <a:r>
              <a:rPr sz="1800" dirty="0" err="1" smtClean="0">
                <a:solidFill>
                  <a:schemeClr val="bg1"/>
                </a:solidFill>
              </a:rPr>
              <a:t>их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объединение</a:t>
            </a:r>
            <a:r>
              <a:rPr sz="1800" dirty="0" smtClean="0">
                <a:solidFill>
                  <a:schemeClr val="bg1"/>
                </a:solidFill>
              </a:rPr>
              <a:t> и </a:t>
            </a:r>
            <a:r>
              <a:rPr sz="1800" dirty="0" err="1" smtClean="0">
                <a:solidFill>
                  <a:schemeClr val="bg1"/>
                </a:solidFill>
              </a:rPr>
              <a:t>точное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выделение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приложениям</a:t>
            </a:r>
            <a:r>
              <a:rPr sz="1800"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1800" dirty="0" smtClean="0">
                <a:solidFill>
                  <a:schemeClr val="bg1"/>
                </a:solidFill>
              </a:rPr>
              <a:t>  </a:t>
            </a:r>
            <a:r>
              <a:rPr sz="1800" dirty="0" err="1" smtClean="0">
                <a:solidFill>
                  <a:srgbClr val="FFC000"/>
                </a:solidFill>
              </a:rPr>
              <a:t>Службы</a:t>
            </a:r>
            <a:r>
              <a:rPr sz="1800" dirty="0" smtClean="0">
                <a:solidFill>
                  <a:srgbClr val="FFC000"/>
                </a:solidFill>
              </a:rPr>
              <a:t> </a:t>
            </a:r>
            <a:r>
              <a:rPr sz="1800" dirty="0" err="1" smtClean="0">
                <a:solidFill>
                  <a:srgbClr val="FFC000"/>
                </a:solidFill>
              </a:rPr>
              <a:t>приложений</a:t>
            </a:r>
            <a:r>
              <a:rPr sz="1800" dirty="0" smtClean="0">
                <a:solidFill>
                  <a:srgbClr val="FFC000"/>
                </a:solidFill>
              </a:rPr>
              <a:t> </a:t>
            </a:r>
            <a:r>
              <a:rPr sz="1800" dirty="0" smtClean="0">
                <a:solidFill>
                  <a:schemeClr val="bg1"/>
                </a:solidFill>
              </a:rPr>
              <a:t>— </a:t>
            </a:r>
            <a:r>
              <a:rPr sz="1800" dirty="0" err="1" smtClean="0">
                <a:solidFill>
                  <a:schemeClr val="bg1"/>
                </a:solidFill>
              </a:rPr>
              <a:t>это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компоненты</a:t>
            </a:r>
            <a:r>
              <a:rPr sz="1800" dirty="0" smtClean="0">
                <a:solidFill>
                  <a:schemeClr val="bg1"/>
                </a:solidFill>
              </a:rPr>
              <a:t>, </a:t>
            </a:r>
            <a:r>
              <a:rPr sz="1800" dirty="0" err="1" smtClean="0">
                <a:solidFill>
                  <a:schemeClr val="bg1"/>
                </a:solidFill>
              </a:rPr>
              <a:t>предоставляющие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встроенные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элементы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управления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независимо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от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их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типа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или</a:t>
            </a:r>
            <a:r>
              <a:rPr sz="1800" dirty="0" smtClean="0">
                <a:solidFill>
                  <a:schemeClr val="bg1"/>
                </a:solidFill>
              </a:rPr>
              <a:t> ОС.</a:t>
            </a:r>
          </a:p>
          <a:p>
            <a:pPr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b="1" dirty="0" smtClean="0">
                <a:solidFill>
                  <a:srgbClr val="FFC000"/>
                </a:solidFill>
              </a:rPr>
              <a:t>VMware </a:t>
            </a:r>
            <a:r>
              <a:rPr sz="1800" b="1" dirty="0" err="1" smtClean="0">
                <a:solidFill>
                  <a:srgbClr val="FFC000"/>
                </a:solidFill>
              </a:rPr>
              <a:t>vCenter</a:t>
            </a:r>
            <a:r>
              <a:rPr sz="1800" b="1" dirty="0" smtClean="0">
                <a:solidFill>
                  <a:srgbClr val="FFC000"/>
                </a:solidFill>
              </a:rPr>
              <a:t> Server </a:t>
            </a:r>
            <a:r>
              <a:rPr sz="1800" dirty="0" err="1" smtClean="0">
                <a:solidFill>
                  <a:schemeClr val="bg1"/>
                </a:solidFill>
              </a:rPr>
              <a:t>предоставляет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центральную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консоль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lang="en-US" sz="1800" dirty="0" smtClean="0">
                <a:solidFill>
                  <a:schemeClr val="bg1"/>
                </a:solidFill>
              </a:rPr>
              <a:t>, </a:t>
            </a:r>
            <a:r>
              <a:rPr sz="1800" dirty="0" err="1" smtClean="0">
                <a:solidFill>
                  <a:schemeClr val="bg1"/>
                </a:solidFill>
              </a:rPr>
              <a:t>которая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поддерживает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масштабируемость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для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управления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крупными</a:t>
            </a:r>
            <a:r>
              <a:rPr sz="1800" dirty="0" smtClean="0">
                <a:solidFill>
                  <a:schemeClr val="bg1"/>
                </a:solidFill>
              </a:rPr>
              <a:t> </a:t>
            </a:r>
            <a:r>
              <a:rPr sz="1800" dirty="0" err="1" smtClean="0">
                <a:solidFill>
                  <a:schemeClr val="bg1"/>
                </a:solidFill>
              </a:rPr>
              <a:t>средами</a:t>
            </a:r>
            <a:r>
              <a:rPr sz="1800" dirty="0" smtClean="0">
                <a:solidFill>
                  <a:schemeClr val="bg1"/>
                </a:solidFill>
              </a:rPr>
              <a:t> ЦОД.</a:t>
            </a:r>
          </a:p>
        </p:txBody>
      </p:sp>
      <p:sp>
        <p:nvSpPr>
          <p:cNvPr id="63492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smtClean="0"/>
          </a:p>
        </p:txBody>
      </p:sp>
      <p:pic>
        <p:nvPicPr>
          <p:cNvPr id="63493" name="Рисунок 41" descr="Структура платформы vShpere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9950" y="1357313"/>
            <a:ext cx="4464050" cy="504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  <a:solidFill>
            <a:schemeClr val="bg1"/>
          </a:solidFill>
        </p:spPr>
        <p:txBody>
          <a:bodyPr/>
          <a:lstStyle/>
          <a:p>
            <a:endParaRPr dirty="0" smtClean="0"/>
          </a:p>
        </p:txBody>
      </p:sp>
      <p:sp>
        <p:nvSpPr>
          <p:cNvPr id="64516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  <a:solidFill>
            <a:schemeClr val="bg1"/>
          </a:solidFill>
        </p:spPr>
        <p:txBody>
          <a:bodyPr/>
          <a:lstStyle/>
          <a:p>
            <a:endParaRPr dirty="0" smtClean="0"/>
          </a:p>
        </p:txBody>
      </p:sp>
      <p:pic>
        <p:nvPicPr>
          <p:cNvPr id="64514" name="Picture 2" descr="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" y="1285875"/>
            <a:ext cx="8640763" cy="478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Кластер высокой готовности </a:t>
            </a:r>
            <a:r>
              <a:rPr lang="en-US" dirty="0" smtClean="0"/>
              <a:t>VMware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dirty="0" err="1" smtClean="0"/>
              <a:t>Xen</a:t>
            </a:r>
            <a:endParaRPr dirty="0" smtClean="0"/>
          </a:p>
        </p:txBody>
      </p:sp>
      <p:sp>
        <p:nvSpPr>
          <p:cNvPr id="65539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6148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Разработка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некоммерческого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гипервизора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Xen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начиналась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как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исследовательский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проект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компьютерной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лаборатории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Кембриджского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университета</a:t>
            </a:r>
            <a:r>
              <a:rPr dirty="0" smtClean="0">
                <a:solidFill>
                  <a:schemeClr val="bg1"/>
                </a:solidFill>
              </a:rPr>
              <a:t>. </a:t>
            </a:r>
            <a:r>
              <a:rPr dirty="0" err="1" smtClean="0">
                <a:solidFill>
                  <a:schemeClr val="bg1"/>
                </a:solidFill>
              </a:rPr>
              <a:t>Основателем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проекта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его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лидером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был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Иан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Пратт</a:t>
            </a:r>
            <a:r>
              <a:rPr dirty="0" smtClean="0">
                <a:solidFill>
                  <a:srgbClr val="FFC000"/>
                </a:solidFill>
              </a:rPr>
              <a:t> (Ian Pratt) </a:t>
            </a:r>
            <a:r>
              <a:rPr dirty="0" err="1" smtClean="0">
                <a:solidFill>
                  <a:schemeClr val="bg1"/>
                </a:solidFill>
              </a:rPr>
              <a:t>сотрудник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университета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chemeClr val="bg1"/>
                </a:solidFill>
              </a:rPr>
              <a:t>Изначально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Xen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представлял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собой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самую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развитую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платформу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поддерживающую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технологию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паравиртуализации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5540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000" dirty="0" err="1" smtClean="0">
                <a:solidFill>
                  <a:schemeClr val="bg1"/>
                </a:solidFill>
              </a:rPr>
              <a:t>Эта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технология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позволяет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гипервизору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хостовой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системе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управлять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гостевой</a:t>
            </a:r>
            <a:r>
              <a:rPr sz="2000" dirty="0" smtClean="0">
                <a:solidFill>
                  <a:schemeClr val="bg1"/>
                </a:solidFill>
              </a:rPr>
              <a:t> ОС </a:t>
            </a:r>
            <a:r>
              <a:rPr sz="2000" dirty="0" err="1" smtClean="0">
                <a:solidFill>
                  <a:schemeClr val="bg1"/>
                </a:solidFill>
              </a:rPr>
              <a:t>посредством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гипервызовов</a:t>
            </a:r>
            <a:r>
              <a:rPr sz="2000" dirty="0" smtClean="0">
                <a:solidFill>
                  <a:schemeClr val="bg1"/>
                </a:solidFill>
              </a:rPr>
              <a:t> VMI (Virtual Machine Interface), </a:t>
            </a:r>
            <a:r>
              <a:rPr sz="2000" dirty="0" err="1" smtClean="0">
                <a:solidFill>
                  <a:schemeClr val="bg1"/>
                </a:solidFill>
              </a:rPr>
              <a:t>что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требует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модификации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ядра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гостевой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системы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000" dirty="0" err="1" smtClean="0">
                <a:solidFill>
                  <a:schemeClr val="bg1"/>
                </a:solidFill>
              </a:rPr>
              <a:t>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данный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момент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бесплатная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версия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Xen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включена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дистрибутивы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нескольких</a:t>
            </a:r>
            <a:r>
              <a:rPr sz="2000" dirty="0" smtClean="0">
                <a:solidFill>
                  <a:schemeClr val="bg1"/>
                </a:solidFill>
              </a:rPr>
              <a:t> ОС, </a:t>
            </a:r>
            <a:r>
              <a:rPr sz="2000" dirty="0" err="1" smtClean="0">
                <a:solidFill>
                  <a:schemeClr val="bg1"/>
                </a:solidFill>
              </a:rPr>
              <a:t>таких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как</a:t>
            </a:r>
            <a:r>
              <a:rPr sz="2000" dirty="0" smtClean="0">
                <a:solidFill>
                  <a:schemeClr val="bg1"/>
                </a:solidFill>
              </a:rPr>
              <a:t> Red Hat, Novell SUSE, </a:t>
            </a:r>
            <a:r>
              <a:rPr sz="2000" dirty="0" err="1" smtClean="0">
                <a:solidFill>
                  <a:schemeClr val="bg1"/>
                </a:solidFill>
              </a:rPr>
              <a:t>Debian</a:t>
            </a:r>
            <a:r>
              <a:rPr sz="2000" dirty="0" smtClean="0">
                <a:solidFill>
                  <a:schemeClr val="bg1"/>
                </a:solidFill>
              </a:rPr>
              <a:t>, Fedora Core, Sun Solaris. В </a:t>
            </a:r>
            <a:r>
              <a:rPr sz="2000" dirty="0" err="1" smtClean="0">
                <a:solidFill>
                  <a:schemeClr val="bg1"/>
                </a:solidFill>
              </a:rPr>
              <a:t>середине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августа</a:t>
            </a:r>
            <a:r>
              <a:rPr sz="2000" dirty="0" smtClean="0">
                <a:solidFill>
                  <a:schemeClr val="bg1"/>
                </a:solidFill>
              </a:rPr>
              <a:t> 2007 </a:t>
            </a:r>
            <a:r>
              <a:rPr sz="2000" dirty="0" err="1" smtClean="0">
                <a:solidFill>
                  <a:schemeClr val="bg1"/>
                </a:solidFill>
              </a:rPr>
              <a:t>года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компания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XenSource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была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поглощена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компанией</a:t>
            </a:r>
            <a:r>
              <a:rPr sz="2000" dirty="0" smtClean="0">
                <a:solidFill>
                  <a:schemeClr val="bg1"/>
                </a:solidFill>
              </a:rPr>
              <a:t> Citrix Systems.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Продукты </a:t>
            </a:r>
            <a:r>
              <a:rPr b="1" smtClean="0"/>
              <a:t>Citrix</a:t>
            </a:r>
            <a:endParaRPr smtClean="0"/>
          </a:p>
        </p:txBody>
      </p:sp>
      <p:sp>
        <p:nvSpPr>
          <p:cNvPr id="67587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b="1" dirty="0" smtClean="0">
                <a:solidFill>
                  <a:srgbClr val="FFC000"/>
                </a:solidFill>
              </a:rPr>
              <a:t>Citrix </a:t>
            </a:r>
            <a:r>
              <a:rPr b="1" dirty="0" err="1" smtClean="0">
                <a:solidFill>
                  <a:srgbClr val="FFC000"/>
                </a:solidFill>
              </a:rPr>
              <a:t>XenApp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- </a:t>
            </a:r>
            <a:r>
              <a:rPr dirty="0" err="1" smtClean="0">
                <a:solidFill>
                  <a:schemeClr val="bg1"/>
                </a:solidFill>
              </a:rPr>
              <a:t>предназначен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виртуализации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публикации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приложений</a:t>
            </a:r>
            <a:r>
              <a:rPr dirty="0" smtClean="0">
                <a:solidFill>
                  <a:schemeClr val="bg1"/>
                </a:solidFill>
              </a:rPr>
              <a:t> .  </a:t>
            </a:r>
            <a:r>
              <a:rPr dirty="0" err="1" smtClean="0">
                <a:solidFill>
                  <a:schemeClr val="bg1"/>
                </a:solidFill>
              </a:rPr>
              <a:t>XenApp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имеет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огромное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количество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пользователей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всему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миру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во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многих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компаниях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является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ключевым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компонентом</a:t>
            </a:r>
            <a:r>
              <a:rPr dirty="0" smtClean="0">
                <a:solidFill>
                  <a:schemeClr val="bg1"/>
                </a:solidFill>
              </a:rPr>
              <a:t> ИТ-</a:t>
            </a:r>
            <a:r>
              <a:rPr dirty="0" err="1" smtClean="0">
                <a:solidFill>
                  <a:schemeClr val="bg1"/>
                </a:solidFill>
              </a:rPr>
              <a:t>инфраструктуры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b="1" dirty="0" smtClean="0">
                <a:solidFill>
                  <a:schemeClr val="bg1"/>
                </a:solidFill>
              </a:rPr>
              <a:t> </a:t>
            </a:r>
            <a:r>
              <a:rPr b="1" dirty="0" smtClean="0">
                <a:solidFill>
                  <a:srgbClr val="FFC000"/>
                </a:solidFill>
              </a:rPr>
              <a:t>Citrix </a:t>
            </a:r>
            <a:r>
              <a:rPr b="1" dirty="0" err="1" smtClean="0">
                <a:solidFill>
                  <a:srgbClr val="FFC000"/>
                </a:solidFill>
              </a:rPr>
              <a:t>XenServer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- </a:t>
            </a:r>
            <a:r>
              <a:rPr dirty="0" err="1" smtClean="0">
                <a:solidFill>
                  <a:schemeClr val="bg1"/>
                </a:solidFill>
              </a:rPr>
              <a:t>платформа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консолидации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серверов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предприятий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среднего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масштаба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включающая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основные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возможности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поддержания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виртуальной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инфраструктуры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67588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sz="2000" b="1" dirty="0" smtClean="0">
                <a:solidFill>
                  <a:schemeClr val="bg1"/>
                </a:solidFill>
              </a:rPr>
              <a:t>Citrix </a:t>
            </a:r>
            <a:r>
              <a:rPr sz="2000" b="1" dirty="0" err="1" smtClean="0">
                <a:solidFill>
                  <a:schemeClr val="bg1"/>
                </a:solidFill>
              </a:rPr>
              <a:t>XenDesktop</a:t>
            </a:r>
            <a:r>
              <a:rPr sz="2000" dirty="0" smtClean="0">
                <a:solidFill>
                  <a:schemeClr val="bg1"/>
                </a:solidFill>
              </a:rPr>
              <a:t> - </a:t>
            </a:r>
            <a:r>
              <a:rPr sz="2000" dirty="0" err="1" smtClean="0">
                <a:solidFill>
                  <a:schemeClr val="bg1"/>
                </a:solidFill>
              </a:rPr>
              <a:t>решение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десктопов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предприятия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позволяющее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централизованно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хранить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dirty="0" err="1" smtClean="0">
                <a:solidFill>
                  <a:schemeClr val="bg1"/>
                </a:solidFill>
              </a:rPr>
              <a:t>доставлять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рабочие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окружения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виртуальных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машинах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пользователям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sz="2000" dirty="0" err="1" smtClean="0">
                <a:solidFill>
                  <a:schemeClr val="bg1"/>
                </a:solidFill>
              </a:rPr>
              <a:t>Продукт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поддерживает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несколько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сценариев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доставки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приложений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настольные</a:t>
            </a:r>
            <a:r>
              <a:rPr sz="2000" dirty="0" smtClean="0">
                <a:solidFill>
                  <a:schemeClr val="bg1"/>
                </a:solidFill>
              </a:rPr>
              <a:t> ПК, </a:t>
            </a:r>
            <a:r>
              <a:rPr sz="2000" dirty="0" err="1" smtClean="0">
                <a:solidFill>
                  <a:schemeClr val="bg1"/>
                </a:solidFill>
              </a:rPr>
              <a:t>тонкие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клиенты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dirty="0" err="1" smtClean="0">
                <a:solidFill>
                  <a:schemeClr val="bg1"/>
                </a:solidFill>
              </a:rPr>
              <a:t>мобильные</a:t>
            </a:r>
            <a:r>
              <a:rPr sz="2000" dirty="0" smtClean="0">
                <a:solidFill>
                  <a:schemeClr val="bg1"/>
                </a:solidFill>
              </a:rPr>
              <a:t> ПК и </a:t>
            </a:r>
            <a:r>
              <a:rPr sz="2000" dirty="0" err="1" smtClean="0">
                <a:solidFill>
                  <a:schemeClr val="bg1"/>
                </a:solidFill>
              </a:rPr>
              <a:t>совместим</a:t>
            </a:r>
            <a:r>
              <a:rPr sz="2000" dirty="0" smtClean="0">
                <a:solidFill>
                  <a:schemeClr val="bg1"/>
                </a:solidFill>
              </a:rPr>
              <a:t> с </a:t>
            </a:r>
            <a:r>
              <a:rPr sz="2000" dirty="0" err="1" smtClean="0">
                <a:solidFill>
                  <a:schemeClr val="bg1"/>
                </a:solidFill>
              </a:rPr>
              <a:t>серверными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виртуализационными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решениями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конкурентов</a:t>
            </a:r>
            <a:r>
              <a:rPr sz="2000"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Бесплатный Xen.</a:t>
            </a:r>
          </a:p>
        </p:txBody>
      </p:sp>
      <p:sp>
        <p:nvSpPr>
          <p:cNvPr id="66563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Open Source </a:t>
            </a:r>
            <a:r>
              <a:rPr dirty="0" err="1" smtClean="0">
                <a:solidFill>
                  <a:schemeClr val="bg1"/>
                </a:solidFill>
              </a:rPr>
              <a:t>версия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платформы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Xen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применяется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основном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образовательных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исследовательских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целях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Версии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Xen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включаются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дистрибутивы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многих</a:t>
            </a:r>
            <a:r>
              <a:rPr dirty="0" smtClean="0">
                <a:solidFill>
                  <a:schemeClr val="bg1"/>
                </a:solidFill>
              </a:rPr>
              <a:t> Linux-</a:t>
            </a:r>
            <a:r>
              <a:rPr dirty="0" err="1" smtClean="0">
                <a:solidFill>
                  <a:schemeClr val="bg1"/>
                </a:solidFill>
              </a:rPr>
              <a:t>систем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что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позволяет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пользователям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применять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виртуальные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машины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изоляции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программного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обеспечения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гостевых</a:t>
            </a:r>
            <a:r>
              <a:rPr dirty="0" smtClean="0">
                <a:solidFill>
                  <a:schemeClr val="bg1"/>
                </a:solidFill>
              </a:rPr>
              <a:t> ОС с </a:t>
            </a:r>
            <a:r>
              <a:rPr dirty="0" err="1" smtClean="0">
                <a:solidFill>
                  <a:schemeClr val="bg1"/>
                </a:solidFill>
              </a:rPr>
              <a:t>целью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его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тестирования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изучения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проблем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безопасности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без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необходимости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установки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платформы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виртуализации</a:t>
            </a:r>
            <a:endParaRPr dirty="0" smtClean="0">
              <a:solidFill>
                <a:schemeClr val="bg1"/>
              </a:solidFill>
            </a:endParaRPr>
          </a:p>
        </p:txBody>
      </p:sp>
      <p:sp>
        <p:nvSpPr>
          <p:cNvPr id="66564" name="Содержимое 3"/>
          <p:cNvSpPr>
            <a:spLocks noGrp="1"/>
          </p:cNvSpPr>
          <p:nvPr>
            <p:ph sz="half" idx="2"/>
          </p:nvPr>
        </p:nvSpPr>
        <p:spPr>
          <a:xfrm>
            <a:off x="4429125" y="1600200"/>
            <a:ext cx="4265613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sz="2000" dirty="0" smtClean="0"/>
              <a:t> </a:t>
            </a:r>
            <a:r>
              <a:rPr sz="2000" dirty="0" err="1" smtClean="0">
                <a:solidFill>
                  <a:schemeClr val="bg1"/>
                </a:solidFill>
              </a:rPr>
              <a:t>Xen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идеально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подходит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поддержки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старого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программного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обеспечения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виртуальной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машине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более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же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серьезных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целей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производственной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среде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предприятия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необходимо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использовать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коммерческие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платформы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компании</a:t>
            </a:r>
            <a:r>
              <a:rPr sz="2000" dirty="0" smtClean="0">
                <a:solidFill>
                  <a:schemeClr val="bg1"/>
                </a:solidFill>
              </a:rPr>
              <a:t> Citrix.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sz="20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 smtClean="0"/>
              <a:t>Платформа виртуализации </a:t>
            </a:r>
            <a:r>
              <a:rPr lang="en-US" b="1" dirty="0" smtClean="0"/>
              <a:t>Microsoft</a:t>
            </a:r>
            <a:endParaRPr b="1" dirty="0"/>
          </a:p>
        </p:txBody>
      </p:sp>
      <p:sp>
        <p:nvSpPr>
          <p:cNvPr id="68611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Microsoft </a:t>
            </a:r>
            <a:r>
              <a:rPr dirty="0" err="1" smtClean="0">
                <a:solidFill>
                  <a:schemeClr val="bg1"/>
                </a:solidFill>
              </a:rPr>
              <a:t>все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началось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когда</a:t>
            </a:r>
            <a:r>
              <a:rPr dirty="0" smtClean="0">
                <a:solidFill>
                  <a:schemeClr val="bg1"/>
                </a:solidFill>
              </a:rPr>
              <a:t> в 2003 </a:t>
            </a:r>
            <a:r>
              <a:rPr dirty="0" err="1" smtClean="0">
                <a:solidFill>
                  <a:schemeClr val="bg1"/>
                </a:solidFill>
              </a:rPr>
              <a:t>году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она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приобрела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компанию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Connectix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одну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из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немногих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компаний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производящую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программное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обеспечение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виртуализации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</a:t>
            </a:r>
            <a:r>
              <a:rPr dirty="0" smtClean="0">
                <a:solidFill>
                  <a:schemeClr val="bg1"/>
                </a:solidFill>
              </a:rPr>
              <a:t> Windows.</a:t>
            </a:r>
            <a:endParaRPr lang="en-US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Вместе</a:t>
            </a:r>
            <a:r>
              <a:rPr dirty="0" smtClean="0">
                <a:solidFill>
                  <a:schemeClr val="bg1"/>
                </a:solidFill>
              </a:rPr>
              <a:t> с </a:t>
            </a:r>
            <a:r>
              <a:rPr dirty="0" err="1" smtClean="0">
                <a:solidFill>
                  <a:schemeClr val="bg1"/>
                </a:solidFill>
              </a:rPr>
              <a:t>Connectix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компании</a:t>
            </a:r>
            <a:r>
              <a:rPr dirty="0" smtClean="0">
                <a:solidFill>
                  <a:schemeClr val="bg1"/>
                </a:solidFill>
              </a:rPr>
              <a:t> Microsoft </a:t>
            </a:r>
            <a:r>
              <a:rPr dirty="0" err="1" smtClean="0">
                <a:solidFill>
                  <a:schemeClr val="bg1"/>
                </a:solidFill>
              </a:rPr>
              <a:t>достался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продукт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rgbClr val="FFC000"/>
                </a:solidFill>
              </a:rPr>
              <a:t>Virtual PC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конкурировавший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тогда</a:t>
            </a:r>
            <a:r>
              <a:rPr dirty="0" smtClean="0">
                <a:solidFill>
                  <a:schemeClr val="bg1"/>
                </a:solidFill>
              </a:rPr>
              <a:t> с </a:t>
            </a:r>
            <a:r>
              <a:rPr dirty="0" err="1" smtClean="0">
                <a:solidFill>
                  <a:schemeClr val="bg1"/>
                </a:solidFill>
              </a:rPr>
              <a:t>разработками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компании</a:t>
            </a:r>
            <a:r>
              <a:rPr dirty="0" smtClean="0">
                <a:solidFill>
                  <a:schemeClr val="bg1"/>
                </a:solidFill>
              </a:rPr>
              <a:t> VMware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 В 2005 г.  </a:t>
            </a:r>
            <a:r>
              <a:rPr dirty="0" err="1" smtClean="0">
                <a:solidFill>
                  <a:schemeClr val="bg1"/>
                </a:solidFill>
              </a:rPr>
              <a:t>компания</a:t>
            </a:r>
            <a:r>
              <a:rPr dirty="0" smtClean="0">
                <a:solidFill>
                  <a:schemeClr val="bg1"/>
                </a:solidFill>
              </a:rPr>
              <a:t> Microsoft </a:t>
            </a:r>
            <a:r>
              <a:rPr dirty="0" err="1" smtClean="0">
                <a:solidFill>
                  <a:schemeClr val="bg1"/>
                </a:solidFill>
              </a:rPr>
              <a:t>выпустила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продукт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smtClean="0">
                <a:solidFill>
                  <a:srgbClr val="FFC000"/>
                </a:solidFill>
              </a:rPr>
              <a:t>Virtual Server 2005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нацеленный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создание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консолидацию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виртуальных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серверов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организаций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8612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sz="2000" dirty="0" err="1" smtClean="0">
                <a:solidFill>
                  <a:schemeClr val="bg1"/>
                </a:solidFill>
              </a:rPr>
              <a:t>Летом</a:t>
            </a:r>
            <a:r>
              <a:rPr sz="2000" dirty="0" smtClean="0">
                <a:solidFill>
                  <a:schemeClr val="bg1"/>
                </a:solidFill>
              </a:rPr>
              <a:t> 2008 </a:t>
            </a:r>
            <a:r>
              <a:rPr sz="2000" dirty="0" err="1" smtClean="0">
                <a:solidFill>
                  <a:schemeClr val="bg1"/>
                </a:solidFill>
              </a:rPr>
              <a:t>года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был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выпущен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финальный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релиз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платформы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виртуализации</a:t>
            </a:r>
            <a:r>
              <a:rPr sz="2000" dirty="0" smtClean="0">
                <a:solidFill>
                  <a:schemeClr val="bg1"/>
                </a:solidFill>
              </a:rPr>
              <a:t> Microsoft </a:t>
            </a:r>
            <a:r>
              <a:rPr sz="2000" dirty="0" smtClean="0">
                <a:solidFill>
                  <a:srgbClr val="FFC000"/>
                </a:solidFill>
              </a:rPr>
              <a:t>Hyper-V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интегрированной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smtClean="0">
                <a:solidFill>
                  <a:srgbClr val="FFC000"/>
                </a:solidFill>
              </a:rPr>
              <a:t>ОС Windows Server 2008</a:t>
            </a:r>
            <a:r>
              <a:rPr sz="20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Особенности архитектуры </a:t>
            </a:r>
            <a:r>
              <a:rPr dirty="0" err="1" smtClean="0"/>
              <a:t>Hyper-v</a:t>
            </a:r>
            <a:endParaRPr dirty="0"/>
          </a:p>
        </p:txBody>
      </p:sp>
      <p:sp>
        <p:nvSpPr>
          <p:cNvPr id="69635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dirty="0" smtClean="0">
                <a:solidFill>
                  <a:schemeClr val="bg1"/>
                </a:solidFill>
              </a:rPr>
              <a:t> Hyper-v </a:t>
            </a:r>
            <a:r>
              <a:rPr dirty="0" err="1" smtClean="0">
                <a:solidFill>
                  <a:schemeClr val="bg1"/>
                </a:solidFill>
              </a:rPr>
              <a:t>представляет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собой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гипервизор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т.е</a:t>
            </a:r>
            <a:r>
              <a:rPr dirty="0" smtClean="0">
                <a:solidFill>
                  <a:schemeClr val="bg1"/>
                </a:solidFill>
              </a:rPr>
              <a:t>. </a:t>
            </a:r>
            <a:r>
              <a:rPr dirty="0" err="1" smtClean="0">
                <a:solidFill>
                  <a:schemeClr val="bg1"/>
                </a:solidFill>
              </a:rPr>
              <a:t>прослойку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между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оборудованием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виртуальными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машинами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уровнем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ниже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операционной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системы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  <a:p>
            <a:endParaRPr dirty="0" smtClean="0">
              <a:solidFill>
                <a:schemeClr val="bg1"/>
              </a:solidFill>
            </a:endParaRPr>
          </a:p>
        </p:txBody>
      </p:sp>
      <p:sp>
        <p:nvSpPr>
          <p:cNvPr id="69636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smtClean="0"/>
          </a:p>
        </p:txBody>
      </p:sp>
      <p:pic>
        <p:nvPicPr>
          <p:cNvPr id="69637" name="Рисунок 45" descr="Архитектура виртуализации с гипервизором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1214438"/>
            <a:ext cx="4608513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Монолитная архитектура гипервизора</a:t>
            </a:r>
            <a:endParaRPr dirty="0"/>
          </a:p>
        </p:txBody>
      </p:sp>
      <p:sp>
        <p:nvSpPr>
          <p:cNvPr id="70659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rgbClr val="FFC000"/>
                </a:solidFill>
              </a:rPr>
              <a:t>Монолитный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подход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размещает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гипервизор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едином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уровне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который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также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включает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большинство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требуемых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компонентов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таких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как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ядро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драйверы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устройств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стек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ввода</a:t>
            </a:r>
            <a:r>
              <a:rPr dirty="0" smtClean="0">
                <a:solidFill>
                  <a:schemeClr val="bg1"/>
                </a:solidFill>
              </a:rPr>
              <a:t>/</a:t>
            </a:r>
            <a:r>
              <a:rPr dirty="0" err="1" smtClean="0">
                <a:solidFill>
                  <a:schemeClr val="bg1"/>
                </a:solidFill>
              </a:rPr>
              <a:t>вывода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  <a:p>
            <a:pPr>
              <a:buFont typeface="Arial" charset="0"/>
              <a:buChar char="•"/>
            </a:pP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Это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подход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используемый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такими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решениями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как</a:t>
            </a:r>
            <a:r>
              <a:rPr dirty="0" smtClean="0">
                <a:solidFill>
                  <a:schemeClr val="bg1"/>
                </a:solidFill>
              </a:rPr>
              <a:t> VMware ESX и </a:t>
            </a:r>
            <a:r>
              <a:rPr dirty="0" err="1" smtClean="0">
                <a:solidFill>
                  <a:schemeClr val="bg1"/>
                </a:solidFill>
              </a:rPr>
              <a:t>традиционные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системы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мэйнфреймов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endParaRPr dirty="0" smtClean="0"/>
          </a:p>
        </p:txBody>
      </p:sp>
      <p:sp>
        <p:nvSpPr>
          <p:cNvPr id="70660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/>
          <a:lstStyle/>
          <a:p>
            <a:pPr>
              <a:buFont typeface="Arial" charset="0"/>
              <a:buChar char="•"/>
            </a:pPr>
            <a:endParaRPr smtClean="0"/>
          </a:p>
        </p:txBody>
      </p:sp>
      <p:pic>
        <p:nvPicPr>
          <p:cNvPr id="70661" name="Рисунок 46" descr="Архитектура монолитного гипервизора 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3438" y="1714488"/>
            <a:ext cx="4120257" cy="371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Особенности монолитного гипервизора</a:t>
            </a:r>
            <a:endParaRPr dirty="0"/>
          </a:p>
        </p:txBody>
      </p:sp>
      <p:sp>
        <p:nvSpPr>
          <p:cNvPr id="71683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5114948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sz="2100" dirty="0" err="1" smtClean="0">
                <a:solidFill>
                  <a:schemeClr val="bg1"/>
                </a:solidFill>
              </a:rPr>
              <a:t>Модель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монолитного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гипервизора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обеспечивает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прекрасную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производительность</a:t>
            </a:r>
            <a:r>
              <a:rPr sz="2100" dirty="0" smtClean="0">
                <a:solidFill>
                  <a:schemeClr val="bg1"/>
                </a:solidFill>
              </a:rPr>
              <a:t>, </a:t>
            </a:r>
            <a:r>
              <a:rPr sz="2100" dirty="0" err="1" smtClean="0">
                <a:solidFill>
                  <a:schemeClr val="bg1"/>
                </a:solidFill>
              </a:rPr>
              <a:t>но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имеет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ряд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rgbClr val="FFC000"/>
                </a:solidFill>
              </a:rPr>
              <a:t>недостатков</a:t>
            </a:r>
            <a:r>
              <a:rPr sz="2100" dirty="0" smtClean="0">
                <a:solidFill>
                  <a:schemeClr val="bg1"/>
                </a:solidFill>
              </a:rPr>
              <a:t>, </a:t>
            </a:r>
            <a:r>
              <a:rPr sz="2100" dirty="0" err="1" smtClean="0">
                <a:solidFill>
                  <a:schemeClr val="bg1"/>
                </a:solidFill>
              </a:rPr>
              <a:t>таких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как</a:t>
            </a:r>
            <a:r>
              <a:rPr sz="2100" dirty="0" smtClean="0">
                <a:solidFill>
                  <a:schemeClr val="bg1"/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100" dirty="0" err="1" smtClean="0">
                <a:solidFill>
                  <a:srgbClr val="FFC000"/>
                </a:solidFill>
              </a:rPr>
              <a:t>Устойчивость</a:t>
            </a:r>
            <a:r>
              <a:rPr sz="2100" dirty="0" smtClean="0">
                <a:solidFill>
                  <a:schemeClr val="bg1"/>
                </a:solidFill>
              </a:rPr>
              <a:t> - </a:t>
            </a:r>
            <a:r>
              <a:rPr sz="2100" dirty="0" err="1" smtClean="0">
                <a:solidFill>
                  <a:schemeClr val="bg1"/>
                </a:solidFill>
              </a:rPr>
              <a:t>если</a:t>
            </a:r>
            <a:r>
              <a:rPr sz="2100" dirty="0" smtClean="0">
                <a:solidFill>
                  <a:schemeClr val="bg1"/>
                </a:solidFill>
              </a:rPr>
              <a:t> в </a:t>
            </a:r>
            <a:r>
              <a:rPr sz="2100" dirty="0" err="1" smtClean="0">
                <a:solidFill>
                  <a:schemeClr val="bg1"/>
                </a:solidFill>
              </a:rPr>
              <a:t>обновленную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версию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драйвера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затесалась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ошибка</a:t>
            </a:r>
            <a:r>
              <a:rPr sz="2100" dirty="0" smtClean="0">
                <a:solidFill>
                  <a:schemeClr val="bg1"/>
                </a:solidFill>
              </a:rPr>
              <a:t>, в </a:t>
            </a:r>
            <a:r>
              <a:rPr sz="2100" dirty="0" err="1" smtClean="0">
                <a:solidFill>
                  <a:schemeClr val="bg1"/>
                </a:solidFill>
              </a:rPr>
              <a:t>результате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сбои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начнутся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во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всей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системе</a:t>
            </a:r>
            <a:r>
              <a:rPr sz="2100" dirty="0" smtClean="0">
                <a:solidFill>
                  <a:schemeClr val="bg1"/>
                </a:solidFill>
              </a:rPr>
              <a:t>, </a:t>
            </a:r>
            <a:r>
              <a:rPr sz="2100" dirty="0" err="1" smtClean="0">
                <a:solidFill>
                  <a:schemeClr val="bg1"/>
                </a:solidFill>
              </a:rPr>
              <a:t>во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всех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ее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виртуальных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машинах</a:t>
            </a:r>
            <a:r>
              <a:rPr sz="2100" dirty="0" smtClean="0">
                <a:solidFill>
                  <a:schemeClr val="bg1"/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100" dirty="0" err="1" smtClean="0">
                <a:solidFill>
                  <a:srgbClr val="FFC000"/>
                </a:solidFill>
              </a:rPr>
              <a:t>Проблемы</a:t>
            </a:r>
            <a:r>
              <a:rPr sz="2100" dirty="0" smtClean="0">
                <a:solidFill>
                  <a:srgbClr val="FFC000"/>
                </a:solidFill>
              </a:rPr>
              <a:t> </a:t>
            </a:r>
            <a:r>
              <a:rPr sz="2100" dirty="0" err="1" smtClean="0">
                <a:solidFill>
                  <a:srgbClr val="FFC000"/>
                </a:solidFill>
              </a:rPr>
              <a:t>обновления</a:t>
            </a:r>
            <a:r>
              <a:rPr sz="2100" dirty="0" smtClean="0">
                <a:solidFill>
                  <a:srgbClr val="FFC000"/>
                </a:solidFill>
              </a:rPr>
              <a:t> </a:t>
            </a:r>
            <a:r>
              <a:rPr sz="2100" dirty="0" err="1" smtClean="0">
                <a:solidFill>
                  <a:srgbClr val="FFC000"/>
                </a:solidFill>
              </a:rPr>
              <a:t>драйверов</a:t>
            </a:r>
            <a:r>
              <a:rPr sz="2100" dirty="0" smtClean="0">
                <a:solidFill>
                  <a:srgbClr val="FFC000"/>
                </a:solidFill>
              </a:rPr>
              <a:t> </a:t>
            </a:r>
            <a:r>
              <a:rPr sz="2100" dirty="0" smtClean="0">
                <a:solidFill>
                  <a:schemeClr val="bg1"/>
                </a:solidFill>
              </a:rPr>
              <a:t>– </a:t>
            </a:r>
            <a:r>
              <a:rPr sz="2100" dirty="0" err="1" smtClean="0">
                <a:solidFill>
                  <a:schemeClr val="bg1"/>
                </a:solidFill>
              </a:rPr>
              <a:t>при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необходимости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обновления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драйвера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какого-либо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устройства</a:t>
            </a:r>
            <a:r>
              <a:rPr sz="2100" dirty="0" smtClean="0">
                <a:solidFill>
                  <a:schemeClr val="bg1"/>
                </a:solidFill>
              </a:rPr>
              <a:t> (</a:t>
            </a:r>
            <a:r>
              <a:rPr sz="2100" dirty="0" err="1" smtClean="0">
                <a:solidFill>
                  <a:schemeClr val="bg1"/>
                </a:solidFill>
              </a:rPr>
              <a:t>например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сетевого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адаптера</a:t>
            </a:r>
            <a:r>
              <a:rPr sz="2100" dirty="0" smtClean="0">
                <a:solidFill>
                  <a:schemeClr val="bg1"/>
                </a:solidFill>
              </a:rPr>
              <a:t>) </a:t>
            </a:r>
            <a:r>
              <a:rPr sz="2100" dirty="0" err="1" smtClean="0">
                <a:solidFill>
                  <a:schemeClr val="bg1"/>
                </a:solidFill>
              </a:rPr>
              <a:t>обновить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драйвер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возможно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только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вместе</a:t>
            </a:r>
            <a:r>
              <a:rPr sz="2100" dirty="0" smtClean="0">
                <a:solidFill>
                  <a:schemeClr val="bg1"/>
                </a:solidFill>
              </a:rPr>
              <a:t> с</a:t>
            </a:r>
            <a:r>
              <a:rPr lang="en-US" sz="2100" dirty="0" smtClean="0">
                <a:solidFill>
                  <a:schemeClr val="bg1"/>
                </a:solidFill>
              </a:rPr>
              <a:t> </a:t>
            </a:r>
            <a:r>
              <a:rPr lang="ru-RU" sz="2100" dirty="0" smtClean="0">
                <a:solidFill>
                  <a:schemeClr val="bg1"/>
                </a:solidFill>
              </a:rPr>
              <a:t>выходом новой версии гипервизора, в которую будет интегрирован новый драйвер для данного устройства.</a:t>
            </a:r>
            <a:endParaRPr sz="2100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>
              <a:solidFill>
                <a:schemeClr val="bg1"/>
              </a:solidFill>
            </a:endParaRPr>
          </a:p>
        </p:txBody>
      </p:sp>
      <p:sp>
        <p:nvSpPr>
          <p:cNvPr id="71684" name="Содержимое 3"/>
          <p:cNvSpPr>
            <a:spLocks noGrp="1"/>
          </p:cNvSpPr>
          <p:nvPr>
            <p:ph sz="half" idx="2"/>
          </p:nvPr>
        </p:nvSpPr>
        <p:spPr>
          <a:xfrm>
            <a:off x="4429125" y="1600200"/>
            <a:ext cx="4714875" cy="4525963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Clr>
                <a:schemeClr val="accent1"/>
              </a:buClr>
              <a:buFont typeface="Wingdings" pitchFamily="2" charset="2"/>
              <a:buChar char="Ø"/>
              <a:defRPr/>
            </a:pPr>
            <a:r>
              <a:rPr sz="2000" dirty="0" err="1" smtClean="0">
                <a:solidFill>
                  <a:srgbClr val="FFC000"/>
                </a:solidFill>
              </a:rPr>
              <a:t>Трудности</a:t>
            </a:r>
            <a:r>
              <a:rPr sz="2000" dirty="0" smtClean="0">
                <a:solidFill>
                  <a:srgbClr val="FFC000"/>
                </a:solidFill>
              </a:rPr>
              <a:t> с </a:t>
            </a:r>
            <a:r>
              <a:rPr sz="2000" dirty="0" err="1" smtClean="0">
                <a:solidFill>
                  <a:srgbClr val="FFC000"/>
                </a:solidFill>
              </a:rPr>
              <a:t>использованием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неподдерживаемого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оборудования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  <a:r>
              <a:rPr sz="2000" dirty="0" err="1" smtClean="0">
                <a:solidFill>
                  <a:schemeClr val="bg1"/>
                </a:solidFill>
              </a:rPr>
              <a:t>Например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вы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собрались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использовать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оборудование</a:t>
            </a:r>
            <a:r>
              <a:rPr sz="2000" dirty="0" smtClean="0">
                <a:solidFill>
                  <a:schemeClr val="bg1"/>
                </a:solidFill>
              </a:rPr>
              <a:t> "</a:t>
            </a:r>
            <a:r>
              <a:rPr sz="2000" dirty="0" err="1" smtClean="0">
                <a:solidFill>
                  <a:schemeClr val="bg1"/>
                </a:solidFill>
              </a:rPr>
              <a:t>Сервер</a:t>
            </a:r>
            <a:r>
              <a:rPr sz="2000" dirty="0" smtClean="0">
                <a:solidFill>
                  <a:schemeClr val="bg1"/>
                </a:solidFill>
              </a:rPr>
              <a:t>" </a:t>
            </a:r>
            <a:r>
              <a:rPr sz="2000" dirty="0" err="1" smtClean="0">
                <a:solidFill>
                  <a:schemeClr val="bg1"/>
                </a:solidFill>
              </a:rPr>
              <a:t>достаточно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мощный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dirty="0" err="1" smtClean="0">
                <a:solidFill>
                  <a:schemeClr val="bg1"/>
                </a:solidFill>
              </a:rPr>
              <a:t>надежный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но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этом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гипервизоре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оказалось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нужного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драйвера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RAID-</a:t>
            </a:r>
            <a:r>
              <a:rPr sz="2000" dirty="0" err="1" smtClean="0">
                <a:solidFill>
                  <a:schemeClr val="bg1"/>
                </a:solidFill>
              </a:rPr>
              <a:t>контроллера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или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сетевого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адаптера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  <a:r>
              <a:rPr sz="2000" dirty="0" err="1" smtClean="0">
                <a:solidFill>
                  <a:schemeClr val="bg1"/>
                </a:solidFill>
              </a:rPr>
              <a:t>Это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сделает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невозможным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использование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соответствующего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оборудования</a:t>
            </a:r>
            <a:r>
              <a:rPr sz="2000" dirty="0" smtClean="0">
                <a:solidFill>
                  <a:schemeClr val="bg1"/>
                </a:solidFill>
              </a:rPr>
              <a:t>, а, </a:t>
            </a:r>
            <a:r>
              <a:rPr sz="2000" dirty="0" err="1" smtClean="0">
                <a:solidFill>
                  <a:schemeClr val="bg1"/>
                </a:solidFill>
              </a:rPr>
              <a:t>значит</a:t>
            </a:r>
            <a:r>
              <a:rPr sz="2000" dirty="0" smtClean="0">
                <a:solidFill>
                  <a:schemeClr val="bg1"/>
                </a:solidFill>
              </a:rPr>
              <a:t>, и </a:t>
            </a:r>
            <a:r>
              <a:rPr sz="2000" dirty="0" err="1" smtClean="0">
                <a:solidFill>
                  <a:schemeClr val="bg1"/>
                </a:solidFill>
              </a:rPr>
              <a:t>сервера</a:t>
            </a:r>
            <a:r>
              <a:rPr sz="2000" dirty="0" smtClean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Виртуализация операционных систем</a:t>
            </a:r>
            <a:endParaRPr dirty="0"/>
          </a:p>
        </p:txBody>
      </p:sp>
      <p:sp>
        <p:nvSpPr>
          <p:cNvPr id="46083" name="Содержимое 5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3859213"/>
          </a:xfrm>
        </p:spPr>
        <p:txBody>
          <a:bodyPr/>
          <a:lstStyle/>
          <a:p>
            <a:r>
              <a:rPr dirty="0" err="1" smtClean="0"/>
              <a:t>Имеется</a:t>
            </a:r>
            <a:r>
              <a:rPr dirty="0" smtClean="0"/>
              <a:t> </a:t>
            </a:r>
            <a:r>
              <a:rPr dirty="0" err="1" smtClean="0"/>
              <a:t>два</a:t>
            </a:r>
            <a:r>
              <a:rPr dirty="0" smtClean="0"/>
              <a:t> </a:t>
            </a:r>
            <a:r>
              <a:rPr dirty="0" err="1" smtClean="0"/>
              <a:t>вида</a:t>
            </a:r>
            <a:r>
              <a:rPr dirty="0" smtClean="0"/>
              <a:t> </a:t>
            </a:r>
            <a:r>
              <a:rPr dirty="0" err="1" smtClean="0"/>
              <a:t>виртуализации</a:t>
            </a:r>
            <a:r>
              <a:rPr dirty="0" smtClean="0"/>
              <a:t> ОС:</a:t>
            </a:r>
          </a:p>
          <a:p>
            <a:pPr lvl="1">
              <a:buFont typeface="Wingdings" pitchFamily="2" charset="2"/>
              <a:buChar char="Ø"/>
            </a:pPr>
            <a:r>
              <a:rPr dirty="0" err="1" smtClean="0"/>
              <a:t>Виртуализация</a:t>
            </a:r>
            <a:r>
              <a:rPr dirty="0" smtClean="0"/>
              <a:t> с </a:t>
            </a:r>
            <a:r>
              <a:rPr dirty="0" err="1" smtClean="0"/>
              <a:t>помощью</a:t>
            </a:r>
            <a:r>
              <a:rPr dirty="0" smtClean="0"/>
              <a:t> </a:t>
            </a:r>
            <a:r>
              <a:rPr dirty="0" err="1" smtClean="0">
                <a:solidFill>
                  <a:srgbClr val="FFC000"/>
                </a:solidFill>
              </a:rPr>
              <a:t>монитора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виртуальных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машин</a:t>
            </a:r>
            <a:r>
              <a:rPr dirty="0" smtClean="0"/>
              <a:t> (</a:t>
            </a:r>
            <a:r>
              <a:rPr lang="en-US" dirty="0" smtClean="0"/>
              <a:t>VMM – Virtual Machine Monitor) </a:t>
            </a:r>
            <a:r>
              <a:rPr dirty="0" err="1" smtClean="0"/>
              <a:t>или</a:t>
            </a:r>
            <a:r>
              <a:rPr dirty="0" smtClean="0"/>
              <a:t> </a:t>
            </a:r>
            <a:r>
              <a:rPr b="1" dirty="0" err="1" smtClean="0">
                <a:solidFill>
                  <a:srgbClr val="FFC000"/>
                </a:solidFill>
              </a:rPr>
              <a:t>гипервизора</a:t>
            </a:r>
            <a:r>
              <a:rPr dirty="0" smtClean="0"/>
              <a:t>.</a:t>
            </a:r>
          </a:p>
          <a:p>
            <a:pPr lvl="1">
              <a:buFont typeface="Wingdings" pitchFamily="2" charset="2"/>
              <a:buChar char="Ø"/>
            </a:pPr>
            <a:r>
              <a:rPr dirty="0" err="1" smtClean="0"/>
              <a:t>Виртуализация</a:t>
            </a:r>
            <a:r>
              <a:rPr dirty="0" smtClean="0"/>
              <a:t>  </a:t>
            </a:r>
            <a:r>
              <a:rPr dirty="0" err="1" smtClean="0"/>
              <a:t>средствами</a:t>
            </a:r>
            <a:r>
              <a:rPr dirty="0" smtClean="0"/>
              <a:t>  </a:t>
            </a:r>
            <a:r>
              <a:rPr dirty="0" err="1" smtClean="0"/>
              <a:t>базовой</a:t>
            </a:r>
            <a:r>
              <a:rPr dirty="0" smtClean="0"/>
              <a:t> ОС </a:t>
            </a:r>
            <a:r>
              <a:rPr dirty="0" err="1" smtClean="0"/>
              <a:t>или</a:t>
            </a:r>
            <a:r>
              <a:rPr dirty="0" smtClean="0"/>
              <a:t> </a:t>
            </a:r>
            <a:r>
              <a:rPr b="1" dirty="0" err="1" smtClean="0">
                <a:solidFill>
                  <a:srgbClr val="FFC000"/>
                </a:solidFill>
              </a:rPr>
              <a:t>контейнеризация</a:t>
            </a:r>
            <a:r>
              <a:rPr dirty="0" smtClean="0"/>
              <a:t>. </a:t>
            </a:r>
            <a:r>
              <a:rPr dirty="0" err="1" smtClean="0"/>
              <a:t>Еще</a:t>
            </a:r>
            <a:r>
              <a:rPr dirty="0" smtClean="0"/>
              <a:t> </a:t>
            </a:r>
            <a:r>
              <a:rPr dirty="0" err="1" smtClean="0"/>
              <a:t>ее</a:t>
            </a:r>
            <a:r>
              <a:rPr dirty="0" smtClean="0"/>
              <a:t> </a:t>
            </a:r>
            <a:r>
              <a:rPr dirty="0" err="1" smtClean="0"/>
              <a:t>называют</a:t>
            </a:r>
            <a:r>
              <a:rPr dirty="0" smtClean="0"/>
              <a:t> </a:t>
            </a:r>
            <a:r>
              <a:rPr dirty="0" err="1" smtClean="0"/>
              <a:t>разделением</a:t>
            </a:r>
            <a:r>
              <a:rPr dirty="0" smtClean="0"/>
              <a:t> </a:t>
            </a:r>
            <a:r>
              <a:rPr dirty="0" err="1" smtClean="0"/>
              <a:t>на</a:t>
            </a:r>
            <a:r>
              <a:rPr dirty="0" smtClean="0"/>
              <a:t> </a:t>
            </a:r>
            <a:r>
              <a:rPr dirty="0" err="1" smtClean="0"/>
              <a:t>разделы</a:t>
            </a:r>
            <a:r>
              <a:rPr dirty="0" smtClean="0"/>
              <a:t> (</a:t>
            </a:r>
            <a:r>
              <a:rPr lang="en-US" dirty="0" smtClean="0"/>
              <a:t>partition) </a:t>
            </a:r>
            <a:r>
              <a:rPr dirty="0" err="1" smtClean="0"/>
              <a:t>или</a:t>
            </a:r>
            <a:r>
              <a:rPr dirty="0" smtClean="0"/>
              <a:t> </a:t>
            </a:r>
            <a:r>
              <a:rPr lang="en-US" dirty="0" err="1" smtClean="0"/>
              <a:t>patitioning</a:t>
            </a:r>
            <a:r>
              <a:rPr dirty="0" smtClean="0"/>
              <a:t>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err="1" smtClean="0"/>
              <a:t>Микроядерная</a:t>
            </a:r>
            <a:r>
              <a:rPr dirty="0" smtClean="0"/>
              <a:t> архитектура гипервизора</a:t>
            </a:r>
            <a:endParaRPr dirty="0"/>
          </a:p>
        </p:txBody>
      </p:sp>
      <p:sp>
        <p:nvSpPr>
          <p:cNvPr id="72707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Микроядерный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подход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использует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очень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тонкий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специализированный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гипервизор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выполняющий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лишь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основные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задачи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обеспечения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изоляции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разделов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управления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памятью</a:t>
            </a:r>
            <a:r>
              <a:rPr dirty="0" smtClean="0">
                <a:solidFill>
                  <a:schemeClr val="bg1"/>
                </a:solidFill>
              </a:rPr>
              <a:t>. </a:t>
            </a:r>
            <a:r>
              <a:rPr dirty="0" err="1" smtClean="0">
                <a:solidFill>
                  <a:schemeClr val="bg1"/>
                </a:solidFill>
              </a:rPr>
              <a:t>Этот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уровень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включает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стека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ввода</a:t>
            </a:r>
            <a:r>
              <a:rPr dirty="0" smtClean="0">
                <a:solidFill>
                  <a:schemeClr val="bg1"/>
                </a:solidFill>
              </a:rPr>
              <a:t>/</a:t>
            </a:r>
            <a:r>
              <a:rPr dirty="0" err="1" smtClean="0">
                <a:solidFill>
                  <a:schemeClr val="bg1"/>
                </a:solidFill>
              </a:rPr>
              <a:t>вывода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или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драйверов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устройств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err="1" smtClean="0">
                <a:solidFill>
                  <a:schemeClr val="bg1"/>
                </a:solidFill>
              </a:rPr>
              <a:t>Это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подход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используемый</a:t>
            </a:r>
            <a:r>
              <a:rPr dirty="0" smtClean="0">
                <a:solidFill>
                  <a:schemeClr val="bg1"/>
                </a:solidFill>
              </a:rPr>
              <a:t> Hyper-V. В </a:t>
            </a:r>
            <a:r>
              <a:rPr dirty="0" err="1" smtClean="0">
                <a:solidFill>
                  <a:schemeClr val="bg1"/>
                </a:solidFill>
              </a:rPr>
              <a:t>этой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архитектуре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стек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виртуализации</a:t>
            </a:r>
            <a:r>
              <a:rPr b="1" dirty="0" smtClean="0">
                <a:solidFill>
                  <a:srgbClr val="FFC000"/>
                </a:solidFill>
              </a:rPr>
              <a:t> и </a:t>
            </a:r>
            <a:r>
              <a:rPr b="1" dirty="0" err="1" smtClean="0">
                <a:solidFill>
                  <a:srgbClr val="FFC000"/>
                </a:solidFill>
              </a:rPr>
              <a:t>драйверы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конкретных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устройств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расположены</a:t>
            </a:r>
            <a:r>
              <a:rPr b="1" dirty="0" smtClean="0">
                <a:solidFill>
                  <a:srgbClr val="FFC000"/>
                </a:solidFill>
              </a:rPr>
              <a:t> в </a:t>
            </a:r>
            <a:r>
              <a:rPr b="1" dirty="0" err="1" smtClean="0">
                <a:solidFill>
                  <a:srgbClr val="FFC000"/>
                </a:solidFill>
              </a:rPr>
              <a:t>специальном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разделе</a:t>
            </a:r>
            <a:r>
              <a:rPr b="1" dirty="0" smtClean="0">
                <a:solidFill>
                  <a:srgbClr val="FFC000"/>
                </a:solidFill>
              </a:rPr>
              <a:t> ОС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именуемом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родительским</a:t>
            </a:r>
            <a:r>
              <a:rPr b="1" dirty="0" smtClean="0">
                <a:solidFill>
                  <a:srgbClr val="FFC000"/>
                </a:solidFill>
              </a:rPr>
              <a:t> </a:t>
            </a:r>
            <a:r>
              <a:rPr b="1" dirty="0" err="1" smtClean="0">
                <a:solidFill>
                  <a:srgbClr val="FFC000"/>
                </a:solidFill>
              </a:rPr>
              <a:t>разделом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72708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smtClean="0"/>
          </a:p>
        </p:txBody>
      </p:sp>
      <p:pic>
        <p:nvPicPr>
          <p:cNvPr id="72709" name="Рисунок 47" descr="Архитектура микроядерного гипервизора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00563" y="1357313"/>
            <a:ext cx="4554537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Особенности </a:t>
            </a:r>
            <a:r>
              <a:rPr dirty="0" err="1" smtClean="0"/>
              <a:t>микроядерного</a:t>
            </a:r>
            <a:r>
              <a:rPr dirty="0" smtClean="0"/>
              <a:t> гипервизора</a:t>
            </a:r>
            <a:endParaRPr dirty="0"/>
          </a:p>
        </p:txBody>
      </p:sp>
      <p:sp>
        <p:nvSpPr>
          <p:cNvPr id="73731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chemeClr val="bg1"/>
                </a:solidFill>
              </a:rPr>
              <a:t>Преимущество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микроядерного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подхода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примененного</a:t>
            </a:r>
            <a:r>
              <a:rPr dirty="0" smtClean="0">
                <a:solidFill>
                  <a:schemeClr val="bg1"/>
                </a:solidFill>
              </a:rPr>
              <a:t> в Windows Server 2008 R2, </a:t>
            </a:r>
            <a:r>
              <a:rPr dirty="0" err="1" smtClean="0">
                <a:solidFill>
                  <a:schemeClr val="bg1"/>
                </a:solidFill>
              </a:rPr>
              <a:t>по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сравнению</a:t>
            </a:r>
            <a:r>
              <a:rPr dirty="0" smtClean="0">
                <a:solidFill>
                  <a:schemeClr val="bg1"/>
                </a:solidFill>
              </a:rPr>
              <a:t> с </a:t>
            </a:r>
            <a:r>
              <a:rPr dirty="0" err="1" smtClean="0">
                <a:solidFill>
                  <a:schemeClr val="bg1"/>
                </a:solidFill>
              </a:rPr>
              <a:t>монолитным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подходом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состоит</a:t>
            </a:r>
            <a:r>
              <a:rPr dirty="0" smtClean="0">
                <a:solidFill>
                  <a:schemeClr val="bg1"/>
                </a:solidFill>
              </a:rPr>
              <a:t> в </a:t>
            </a:r>
            <a:r>
              <a:rPr dirty="0" err="1" smtClean="0">
                <a:solidFill>
                  <a:schemeClr val="bg1"/>
                </a:solidFill>
              </a:rPr>
              <a:t>том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что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драйверы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которые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должны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располагаться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между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родительским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разделом</a:t>
            </a:r>
            <a:r>
              <a:rPr dirty="0" smtClean="0">
                <a:solidFill>
                  <a:srgbClr val="FFC000"/>
                </a:solidFill>
              </a:rPr>
              <a:t> и </a:t>
            </a:r>
            <a:r>
              <a:rPr dirty="0" err="1" smtClean="0">
                <a:solidFill>
                  <a:srgbClr val="FFC000"/>
                </a:solidFill>
              </a:rPr>
              <a:t>физическим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сервером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rgbClr val="FFC000"/>
                </a:solidFill>
              </a:rPr>
              <a:t>не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требуют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внесения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никаких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изменений</a:t>
            </a:r>
            <a:r>
              <a:rPr dirty="0" smtClean="0">
                <a:solidFill>
                  <a:srgbClr val="FFC000"/>
                </a:solidFill>
              </a:rPr>
              <a:t> в </a:t>
            </a:r>
            <a:r>
              <a:rPr dirty="0" err="1" smtClean="0">
                <a:solidFill>
                  <a:srgbClr val="FFC000"/>
                </a:solidFill>
              </a:rPr>
              <a:t>модель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драйверов</a:t>
            </a:r>
            <a:r>
              <a:rPr dirty="0" smtClean="0">
                <a:solidFill>
                  <a:schemeClr val="bg1"/>
                </a:solidFill>
              </a:rPr>
              <a:t>. </a:t>
            </a:r>
            <a:r>
              <a:rPr dirty="0" err="1" smtClean="0">
                <a:solidFill>
                  <a:schemeClr val="bg1"/>
                </a:solidFill>
              </a:rPr>
              <a:t>Иными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словами</a:t>
            </a:r>
            <a:r>
              <a:rPr dirty="0" smtClean="0">
                <a:solidFill>
                  <a:schemeClr val="bg1"/>
                </a:solidFill>
              </a:rPr>
              <a:t>, в </a:t>
            </a:r>
            <a:r>
              <a:rPr dirty="0" err="1" smtClean="0">
                <a:solidFill>
                  <a:schemeClr val="bg1"/>
                </a:solidFill>
              </a:rPr>
              <a:t>системе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можно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просто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применять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существующие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драйверы</a:t>
            </a:r>
            <a:r>
              <a:rPr dirty="0" smtClean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dirty="0" smtClean="0">
                <a:solidFill>
                  <a:schemeClr val="bg1"/>
                </a:solidFill>
              </a:rPr>
              <a:t>В Microsoft </a:t>
            </a:r>
            <a:r>
              <a:rPr dirty="0" err="1" smtClean="0">
                <a:solidFill>
                  <a:schemeClr val="bg1"/>
                </a:solidFill>
              </a:rPr>
              <a:t>этот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подход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избрали</a:t>
            </a:r>
            <a:r>
              <a:rPr dirty="0" smtClean="0">
                <a:solidFill>
                  <a:schemeClr val="bg1"/>
                </a:solidFill>
              </a:rPr>
              <a:t>, </a:t>
            </a:r>
            <a:r>
              <a:rPr dirty="0" err="1" smtClean="0">
                <a:solidFill>
                  <a:schemeClr val="bg1"/>
                </a:solidFill>
              </a:rPr>
              <a:t>поскольку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необходимость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разработки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новых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драйверов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сильно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затормозила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бы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развитие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системы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dirty="0" smtClean="0"/>
          </a:p>
        </p:txBody>
      </p:sp>
      <p:sp>
        <p:nvSpPr>
          <p:cNvPr id="73732" name="Содержимое 3"/>
          <p:cNvSpPr>
            <a:spLocks noGrp="1"/>
          </p:cNvSpPr>
          <p:nvPr>
            <p:ph sz="half" idx="2"/>
          </p:nvPr>
        </p:nvSpPr>
        <p:spPr>
          <a:xfrm>
            <a:off x="4572000" y="1643050"/>
            <a:ext cx="4572000" cy="4525963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Clr>
                <a:schemeClr val="bg1"/>
              </a:buClr>
              <a:buFont typeface="Arial" pitchFamily="34" charset="0"/>
              <a:buChar char="•"/>
              <a:defRPr/>
            </a:pPr>
            <a:r>
              <a:rPr sz="2000" dirty="0" err="1" smtClean="0">
                <a:solidFill>
                  <a:schemeClr val="bg1"/>
                </a:solidFill>
              </a:rPr>
              <a:t>Что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же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касается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гостевых</a:t>
            </a:r>
            <a:r>
              <a:rPr sz="2000" dirty="0" smtClean="0">
                <a:solidFill>
                  <a:srgbClr val="FFC000"/>
                </a:solidFill>
              </a:rPr>
              <a:t> ОС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они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будут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работать</a:t>
            </a:r>
            <a:r>
              <a:rPr sz="2000" dirty="0" smtClean="0">
                <a:solidFill>
                  <a:srgbClr val="FFC000"/>
                </a:solidFill>
              </a:rPr>
              <a:t> с </a:t>
            </a:r>
            <a:r>
              <a:rPr sz="2000" dirty="0" err="1" smtClean="0">
                <a:solidFill>
                  <a:srgbClr val="FFC000"/>
                </a:solidFill>
              </a:rPr>
              <a:t>эмуляторами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или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синтетическими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устройствами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000" dirty="0" smtClean="0">
                <a:solidFill>
                  <a:schemeClr val="bg1"/>
                </a:solidFill>
              </a:rPr>
              <a:t>С </a:t>
            </a:r>
            <a:r>
              <a:rPr sz="2000" dirty="0" err="1" smtClean="0">
                <a:solidFill>
                  <a:schemeClr val="bg1"/>
                </a:solidFill>
              </a:rPr>
              <a:t>другой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стороны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микроядерная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модель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может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несколько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проигрывать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монолитной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модели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smtClean="0">
                <a:solidFill>
                  <a:srgbClr val="FFC000"/>
                </a:solidFill>
              </a:rPr>
              <a:t>в </a:t>
            </a:r>
            <a:r>
              <a:rPr sz="2000" dirty="0" err="1" smtClean="0">
                <a:solidFill>
                  <a:srgbClr val="FFC000"/>
                </a:solidFill>
              </a:rPr>
              <a:t>производительности</a:t>
            </a:r>
            <a:endParaRPr lang="en-US" sz="2000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sz="2000" dirty="0" err="1" smtClean="0">
                <a:solidFill>
                  <a:schemeClr val="bg1"/>
                </a:solidFill>
              </a:rPr>
              <a:t>Однако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наши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дни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главным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приоритетом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стала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безопасность</a:t>
            </a:r>
            <a:r>
              <a:rPr sz="2000" dirty="0" smtClean="0">
                <a:solidFill>
                  <a:schemeClr val="bg1"/>
                </a:solidFill>
              </a:rPr>
              <a:t>, </a:t>
            </a:r>
            <a:r>
              <a:rPr sz="2000" dirty="0" err="1" smtClean="0">
                <a:solidFill>
                  <a:schemeClr val="bg1"/>
                </a:solidFill>
              </a:rPr>
              <a:t>поэтому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большинства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компаний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вполне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приемлема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будет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потеря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пары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процентов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sz="2000" dirty="0" err="1" smtClean="0">
                <a:solidFill>
                  <a:schemeClr val="bg1"/>
                </a:solidFill>
              </a:rPr>
              <a:t>производительности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ради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сокращения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фронта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нападения</a:t>
            </a:r>
            <a:r>
              <a:rPr sz="2000" dirty="0" smtClean="0">
                <a:solidFill>
                  <a:schemeClr val="bg1"/>
                </a:solidFill>
              </a:rPr>
              <a:t> и </a:t>
            </a:r>
            <a:r>
              <a:rPr sz="2000" dirty="0" err="1" smtClean="0">
                <a:solidFill>
                  <a:schemeClr val="bg1"/>
                </a:solidFill>
              </a:rPr>
              <a:t>повышения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устойчивости</a:t>
            </a:r>
            <a:r>
              <a:rPr sz="2000" dirty="0" smtClean="0">
                <a:solidFill>
                  <a:schemeClr val="bg1"/>
                </a:solidFill>
              </a:rPr>
              <a:t>.</a:t>
            </a:r>
          </a:p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endParaRPr dirty="0" smtClean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mtClean="0"/>
              <a:t>Архитектура Hyper-v</a:t>
            </a:r>
          </a:p>
        </p:txBody>
      </p:sp>
      <p:sp>
        <p:nvSpPr>
          <p:cNvPr id="74755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/>
          <a:lstStyle/>
          <a:p>
            <a:endParaRPr smtClean="0"/>
          </a:p>
        </p:txBody>
      </p:sp>
      <p:sp>
        <p:nvSpPr>
          <p:cNvPr id="74756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4525963"/>
          </a:xfrm>
        </p:spPr>
        <p:txBody>
          <a:bodyPr/>
          <a:lstStyle/>
          <a:p>
            <a:endParaRPr smtClean="0"/>
          </a:p>
        </p:txBody>
      </p:sp>
      <p:pic>
        <p:nvPicPr>
          <p:cNvPr id="74757" name="Рисунок 48" descr="Архитектура Hyper-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500188"/>
            <a:ext cx="8905875" cy="492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 err="1" smtClean="0"/>
              <a:t>Microsoft</a:t>
            </a:r>
            <a:r>
              <a:rPr b="1" dirty="0" smtClean="0"/>
              <a:t> </a:t>
            </a:r>
            <a:r>
              <a:rPr b="1" dirty="0" err="1" smtClean="0"/>
              <a:t>System</a:t>
            </a:r>
            <a:r>
              <a:rPr b="1" dirty="0" smtClean="0"/>
              <a:t> </a:t>
            </a:r>
            <a:r>
              <a:rPr b="1" dirty="0" err="1" smtClean="0"/>
              <a:t>Center</a:t>
            </a:r>
            <a:r>
              <a:rPr b="1" dirty="0" smtClean="0"/>
              <a:t> </a:t>
            </a:r>
            <a:r>
              <a:rPr b="1" dirty="0" err="1" smtClean="0"/>
              <a:t>Virtual</a:t>
            </a:r>
            <a:r>
              <a:rPr b="1" dirty="0" smtClean="0"/>
              <a:t> </a:t>
            </a:r>
            <a:r>
              <a:rPr b="1" dirty="0" err="1" smtClean="0"/>
              <a:t>Machine</a:t>
            </a:r>
            <a:r>
              <a:rPr b="1" dirty="0" smtClean="0"/>
              <a:t> </a:t>
            </a:r>
            <a:r>
              <a:rPr b="1" dirty="0" err="1" smtClean="0"/>
              <a:t>Manager</a:t>
            </a:r>
            <a:endParaRPr dirty="0"/>
          </a:p>
        </p:txBody>
      </p:sp>
      <p:sp>
        <p:nvSpPr>
          <p:cNvPr id="75779" name="Содержимое 2"/>
          <p:cNvSpPr>
            <a:spLocks noGrp="1"/>
          </p:cNvSpPr>
          <p:nvPr>
            <p:ph sz="half" idx="1"/>
          </p:nvPr>
        </p:nvSpPr>
        <p:spPr>
          <a:xfrm>
            <a:off x="465138" y="1600200"/>
            <a:ext cx="4038600" cy="45259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Это</a:t>
            </a:r>
            <a:r>
              <a:rPr dirty="0" smtClean="0">
                <a:solidFill>
                  <a:schemeClr val="bg1"/>
                </a:solidFill>
              </a:rPr>
              <a:t> - </a:t>
            </a:r>
            <a:r>
              <a:rPr dirty="0" err="1" smtClean="0">
                <a:solidFill>
                  <a:schemeClr val="bg1"/>
                </a:solidFill>
              </a:rPr>
              <a:t>отдельный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продукт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семейства</a:t>
            </a:r>
            <a:r>
              <a:rPr dirty="0" smtClean="0">
                <a:solidFill>
                  <a:schemeClr val="bg1"/>
                </a:solidFill>
              </a:rPr>
              <a:t> System Center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управления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виртуальной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инфраструктурой</a:t>
            </a:r>
            <a:r>
              <a:rPr dirty="0" smtClean="0">
                <a:solidFill>
                  <a:schemeClr val="bg1"/>
                </a:solidFill>
              </a:rPr>
              <a:t>. SCVMM </a:t>
            </a:r>
            <a:r>
              <a:rPr dirty="0" err="1" smtClean="0">
                <a:solidFill>
                  <a:srgbClr val="FFC000"/>
                </a:solidFill>
              </a:rPr>
              <a:t>обеспечивает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следующие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возможности</a:t>
            </a:r>
            <a:r>
              <a:rPr dirty="0" smtClean="0">
                <a:solidFill>
                  <a:schemeClr val="bg1"/>
                </a:solidFill>
              </a:rPr>
              <a:t>: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dirty="0" err="1" smtClean="0">
                <a:solidFill>
                  <a:schemeClr val="bg1"/>
                </a:solidFill>
              </a:rPr>
              <a:t>Централизованное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управление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серверами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виртуальных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машин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в </a:t>
            </a:r>
            <a:r>
              <a:rPr dirty="0" err="1" smtClean="0">
                <a:solidFill>
                  <a:schemeClr val="bg1"/>
                </a:solidFill>
              </a:rPr>
              <a:t>масштабах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предприятия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dirty="0" err="1" smtClean="0">
                <a:solidFill>
                  <a:schemeClr val="bg1"/>
                </a:solidFill>
              </a:rPr>
              <a:t>Создание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библиотеки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шаблонов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виртуальных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машин</a:t>
            </a:r>
            <a:r>
              <a:rPr dirty="0" smtClean="0">
                <a:solidFill>
                  <a:schemeClr val="bg1"/>
                </a:solidFill>
              </a:rPr>
              <a:t>.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dirty="0" err="1" smtClean="0">
                <a:solidFill>
                  <a:srgbClr val="FFC000"/>
                </a:solidFill>
              </a:rPr>
              <a:t>Мониторинг</a:t>
            </a:r>
            <a:r>
              <a:rPr dirty="0" smtClean="0">
                <a:solidFill>
                  <a:srgbClr val="FFC000"/>
                </a:solidFill>
              </a:rPr>
              <a:t> и </a:t>
            </a:r>
            <a:r>
              <a:rPr dirty="0" err="1" smtClean="0">
                <a:solidFill>
                  <a:srgbClr val="FFC000"/>
                </a:solidFill>
              </a:rPr>
              <a:t>размещение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виртуальных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машин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smtClean="0">
                <a:solidFill>
                  <a:schemeClr val="bg1"/>
                </a:solidFill>
              </a:rPr>
              <a:t>в </a:t>
            </a:r>
            <a:r>
              <a:rPr dirty="0" err="1" smtClean="0">
                <a:solidFill>
                  <a:schemeClr val="bg1"/>
                </a:solidFill>
              </a:rPr>
              <a:t>соответствие</a:t>
            </a:r>
            <a:r>
              <a:rPr dirty="0" smtClean="0">
                <a:solidFill>
                  <a:schemeClr val="bg1"/>
                </a:solidFill>
              </a:rPr>
              <a:t> с </a:t>
            </a:r>
            <a:r>
              <a:rPr dirty="0" err="1" smtClean="0">
                <a:solidFill>
                  <a:schemeClr val="bg1"/>
                </a:solidFill>
              </a:rPr>
              <a:t>загруженностью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физических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серверов</a:t>
            </a:r>
            <a:endParaRPr dirty="0" smtClean="0">
              <a:solidFill>
                <a:schemeClr val="bg1"/>
              </a:solidFill>
            </a:endParaRPr>
          </a:p>
        </p:txBody>
      </p:sp>
      <p:sp>
        <p:nvSpPr>
          <p:cNvPr id="75780" name="Содержимое 3"/>
          <p:cNvSpPr>
            <a:spLocks noGrp="1"/>
          </p:cNvSpPr>
          <p:nvPr>
            <p:ph sz="half" idx="2"/>
          </p:nvPr>
        </p:nvSpPr>
        <p:spPr>
          <a:xfrm>
            <a:off x="4643438" y="1428736"/>
            <a:ext cx="4357718" cy="2543180"/>
          </a:xfrm>
        </p:spPr>
        <p:txBody>
          <a:bodyPr rtlCol="0">
            <a:noAutofit/>
          </a:bodyPr>
          <a:lstStyle/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000" dirty="0" err="1" smtClean="0">
                <a:solidFill>
                  <a:srgbClr val="FFC000"/>
                </a:solidFill>
              </a:rPr>
              <a:t>Миграция</a:t>
            </a:r>
            <a:r>
              <a:rPr sz="2000" dirty="0" smtClean="0">
                <a:solidFill>
                  <a:srgbClr val="FFC000"/>
                </a:solidFill>
              </a:rPr>
              <a:t> (</a:t>
            </a:r>
            <a:r>
              <a:rPr sz="2000" dirty="0" err="1" smtClean="0">
                <a:solidFill>
                  <a:srgbClr val="FFC000"/>
                </a:solidFill>
              </a:rPr>
              <a:t>конвертирование</a:t>
            </a:r>
            <a:r>
              <a:rPr sz="2000" dirty="0" smtClean="0">
                <a:solidFill>
                  <a:srgbClr val="FFC000"/>
                </a:solidFill>
              </a:rPr>
              <a:t>) </a:t>
            </a:r>
            <a:r>
              <a:rPr sz="2000" dirty="0" err="1" smtClean="0">
                <a:solidFill>
                  <a:srgbClr val="FFC000"/>
                </a:solidFill>
              </a:rPr>
              <a:t>физических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серверов</a:t>
            </a:r>
            <a:r>
              <a:rPr sz="2000" dirty="0" smtClean="0">
                <a:solidFill>
                  <a:srgbClr val="FFC000"/>
                </a:solidFill>
              </a:rPr>
              <a:t> в </a:t>
            </a:r>
            <a:r>
              <a:rPr sz="2000" dirty="0" err="1" smtClean="0">
                <a:solidFill>
                  <a:srgbClr val="FFC000"/>
                </a:solidFill>
              </a:rPr>
              <a:t>виртуальные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машины</a:t>
            </a:r>
            <a:r>
              <a:rPr sz="2000" dirty="0" smtClean="0">
                <a:solidFill>
                  <a:srgbClr val="FFC000"/>
                </a:solidFill>
              </a:rPr>
              <a:t> - </a:t>
            </a:r>
            <a:r>
              <a:rPr sz="2000" dirty="0" err="1" smtClean="0">
                <a:solidFill>
                  <a:srgbClr val="FFC000"/>
                </a:solidFill>
              </a:rPr>
              <a:t>технология</a:t>
            </a:r>
            <a:r>
              <a:rPr sz="2000" dirty="0" smtClean="0">
                <a:solidFill>
                  <a:srgbClr val="FFC000"/>
                </a:solidFill>
              </a:rPr>
              <a:t> P2V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000" dirty="0" err="1" smtClean="0">
                <a:solidFill>
                  <a:srgbClr val="FFC000"/>
                </a:solidFill>
              </a:rPr>
              <a:t>Миграция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smtClean="0">
                <a:solidFill>
                  <a:schemeClr val="bg1"/>
                </a:solidFill>
              </a:rPr>
              <a:t>(</a:t>
            </a:r>
            <a:r>
              <a:rPr sz="2000" dirty="0" err="1" smtClean="0">
                <a:solidFill>
                  <a:schemeClr val="bg1"/>
                </a:solidFill>
              </a:rPr>
              <a:t>конвертирование</a:t>
            </a:r>
            <a:r>
              <a:rPr sz="2000" dirty="0" smtClean="0">
                <a:solidFill>
                  <a:schemeClr val="bg1"/>
                </a:solidFill>
              </a:rPr>
              <a:t>) </a:t>
            </a:r>
            <a:r>
              <a:rPr sz="2000" dirty="0" err="1" smtClean="0">
                <a:solidFill>
                  <a:schemeClr val="bg1"/>
                </a:solidFill>
              </a:rPr>
              <a:t>виртуальных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машин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других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форматов</a:t>
            </a:r>
            <a:r>
              <a:rPr sz="2000" dirty="0" smtClean="0">
                <a:solidFill>
                  <a:srgbClr val="FFC000"/>
                </a:solidFill>
              </a:rPr>
              <a:t> в </a:t>
            </a:r>
            <a:r>
              <a:rPr sz="2000" dirty="0" err="1" smtClean="0">
                <a:solidFill>
                  <a:srgbClr val="FFC000"/>
                </a:solidFill>
              </a:rPr>
              <a:t>виртуальные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машины</a:t>
            </a:r>
            <a:r>
              <a:rPr sz="2000" dirty="0" smtClean="0">
                <a:solidFill>
                  <a:srgbClr val="FFC000"/>
                </a:solidFill>
              </a:rPr>
              <a:t> Hyper-V</a:t>
            </a:r>
            <a:r>
              <a:rPr sz="2000" dirty="0" smtClean="0">
                <a:solidFill>
                  <a:schemeClr val="bg1"/>
                </a:solidFill>
              </a:rPr>
              <a:t> - </a:t>
            </a:r>
            <a:r>
              <a:rPr sz="2000" dirty="0" err="1" smtClean="0">
                <a:solidFill>
                  <a:schemeClr val="bg1"/>
                </a:solidFill>
              </a:rPr>
              <a:t>технология</a:t>
            </a:r>
            <a:r>
              <a:rPr sz="2000" dirty="0" smtClean="0">
                <a:solidFill>
                  <a:schemeClr val="bg1"/>
                </a:solidFill>
              </a:rPr>
              <a:t> V2V</a:t>
            </a:r>
          </a:p>
          <a:p>
            <a:pPr lvl="1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sz="2000" dirty="0" err="1" smtClean="0">
                <a:solidFill>
                  <a:srgbClr val="FFC000"/>
                </a:solidFill>
              </a:rPr>
              <a:t>Миграция</a:t>
            </a:r>
            <a:r>
              <a:rPr sz="2000" dirty="0" smtClean="0">
                <a:solidFill>
                  <a:schemeClr val="bg1"/>
                </a:solidFill>
              </a:rPr>
              <a:t> (</a:t>
            </a:r>
            <a:r>
              <a:rPr sz="2000" dirty="0" err="1" smtClean="0">
                <a:solidFill>
                  <a:schemeClr val="bg1"/>
                </a:solidFill>
              </a:rPr>
              <a:t>конвертирование</a:t>
            </a:r>
            <a:r>
              <a:rPr sz="2000" dirty="0" smtClean="0">
                <a:solidFill>
                  <a:schemeClr val="bg1"/>
                </a:solidFill>
              </a:rPr>
              <a:t>) </a:t>
            </a:r>
            <a:r>
              <a:rPr sz="2000" dirty="0" err="1" smtClean="0">
                <a:solidFill>
                  <a:srgbClr val="FFC000"/>
                </a:solidFill>
              </a:rPr>
              <a:t>виртуальных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машин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других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форматов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smtClean="0">
                <a:solidFill>
                  <a:schemeClr val="bg1"/>
                </a:solidFill>
              </a:rPr>
              <a:t>в </a:t>
            </a:r>
            <a:r>
              <a:rPr sz="2000" dirty="0" err="1" smtClean="0">
                <a:solidFill>
                  <a:srgbClr val="FFC000"/>
                </a:solidFill>
              </a:rPr>
              <a:t>виртуальные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машины</a:t>
            </a:r>
            <a:r>
              <a:rPr sz="2000" dirty="0" smtClean="0">
                <a:solidFill>
                  <a:srgbClr val="FFC000"/>
                </a:solidFill>
              </a:rPr>
              <a:t> Hyper-V </a:t>
            </a:r>
            <a:r>
              <a:rPr sz="2000" dirty="0" smtClean="0">
                <a:solidFill>
                  <a:schemeClr val="bg1"/>
                </a:solidFill>
              </a:rPr>
              <a:t>- </a:t>
            </a:r>
            <a:r>
              <a:rPr sz="2000" dirty="0" err="1" smtClean="0">
                <a:solidFill>
                  <a:schemeClr val="bg1"/>
                </a:solidFill>
              </a:rPr>
              <a:t>технология</a:t>
            </a:r>
            <a:r>
              <a:rPr sz="2000" dirty="0" smtClean="0">
                <a:solidFill>
                  <a:schemeClr val="bg1"/>
                </a:solidFill>
              </a:rPr>
              <a:t> V2V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85786" y="2357430"/>
            <a:ext cx="8153400" cy="773112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marR="0">
              <a:defRPr/>
            </a:pPr>
            <a:r>
              <a:rPr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Виртуализация</a:t>
            </a:r>
            <a:r>
              <a:rPr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</a:t>
            </a:r>
            <a:r>
              <a:rPr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уровне</a:t>
            </a:r>
            <a:r>
              <a:rPr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операционной</a:t>
            </a:r>
            <a:r>
              <a:rPr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системы</a:t>
            </a:r>
            <a:r>
              <a:rPr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(</a:t>
            </a:r>
            <a:r>
              <a:rPr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контейнеризация</a:t>
            </a:r>
            <a:r>
              <a:rPr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</a:t>
            </a:r>
          </a:p>
        </p:txBody>
      </p:sp>
      <p:sp>
        <p:nvSpPr>
          <p:cNvPr id="76803" name="Подзаголовок 5"/>
          <p:cNvSpPr>
            <a:spLocks noGrp="1"/>
          </p:cNvSpPr>
          <p:nvPr>
            <p:ph type="subTitle" idx="1"/>
          </p:nvPr>
        </p:nvSpPr>
        <p:spPr>
          <a:xfrm>
            <a:off x="4838700" y="1371600"/>
            <a:ext cx="3848100" cy="457200"/>
          </a:xfrm>
        </p:spPr>
        <p:txBody>
          <a:bodyPr/>
          <a:lstStyle/>
          <a:p>
            <a:pPr>
              <a:spcBef>
                <a:spcPct val="0"/>
              </a:spcBef>
            </a:pPr>
            <a:endParaRPr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63" y="320675"/>
            <a:ext cx="8429625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Виртуализация на уровне операционной системы (контейнеризация)</a:t>
            </a:r>
            <a:endParaRPr dirty="0"/>
          </a:p>
        </p:txBody>
      </p:sp>
      <p:sp>
        <p:nvSpPr>
          <p:cNvPr id="77827" name="Содержимое 2"/>
          <p:cNvSpPr>
            <a:spLocks noGrp="1"/>
          </p:cNvSpPr>
          <p:nvPr>
            <p:ph idx="1"/>
          </p:nvPr>
        </p:nvSpPr>
        <p:spPr>
          <a:xfrm>
            <a:off x="1000100" y="1643050"/>
            <a:ext cx="7658125" cy="4525962"/>
          </a:xfrm>
        </p:spPr>
        <p:txBody>
          <a:bodyPr/>
          <a:lstStyle/>
          <a:p>
            <a:pPr marL="273050" indent="-273050" eaLnBrk="1" hangingPunct="1">
              <a:buFont typeface="Wingdings" pitchFamily="2" charset="2"/>
              <a:buChar char="Ø"/>
            </a:pPr>
            <a:r>
              <a:rPr sz="2000" dirty="0" smtClean="0"/>
              <a:t> </a:t>
            </a:r>
            <a:r>
              <a:rPr sz="2000" dirty="0" err="1" smtClean="0">
                <a:solidFill>
                  <a:srgbClr val="FFC000"/>
                </a:solidFill>
              </a:rPr>
              <a:t>Виртуализирует</a:t>
            </a:r>
            <a:r>
              <a:rPr sz="2000" dirty="0" smtClean="0"/>
              <a:t> </a:t>
            </a:r>
            <a:r>
              <a:rPr sz="2000" dirty="0" err="1" smtClean="0"/>
              <a:t>физический</a:t>
            </a:r>
            <a:r>
              <a:rPr sz="2000" dirty="0" smtClean="0"/>
              <a:t> </a:t>
            </a:r>
            <a:r>
              <a:rPr sz="2000" dirty="0" err="1" smtClean="0"/>
              <a:t>сервер</a:t>
            </a:r>
            <a:r>
              <a:rPr sz="2000" dirty="0" smtClean="0"/>
              <a:t> </a:t>
            </a:r>
            <a:r>
              <a:rPr sz="2000" dirty="0" err="1" smtClean="0">
                <a:solidFill>
                  <a:srgbClr val="FFC000"/>
                </a:solidFill>
              </a:rPr>
              <a:t>на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уровне</a:t>
            </a:r>
            <a:r>
              <a:rPr sz="2000" dirty="0" smtClean="0">
                <a:solidFill>
                  <a:srgbClr val="FFC000"/>
                </a:solidFill>
              </a:rPr>
              <a:t> ОС</a:t>
            </a:r>
            <a:r>
              <a:rPr sz="2000" dirty="0" smtClean="0"/>
              <a:t>, </a:t>
            </a:r>
            <a:r>
              <a:rPr sz="2000" dirty="0" err="1" smtClean="0"/>
              <a:t>позволяя</a:t>
            </a:r>
            <a:r>
              <a:rPr sz="2000" dirty="0" smtClean="0"/>
              <a:t> </a:t>
            </a:r>
            <a:r>
              <a:rPr sz="2000" dirty="0" err="1" smtClean="0"/>
              <a:t>запускать</a:t>
            </a:r>
            <a:r>
              <a:rPr sz="2000" dirty="0" smtClean="0"/>
              <a:t> </a:t>
            </a:r>
            <a:r>
              <a:rPr sz="2000" dirty="0" err="1" smtClean="0"/>
              <a:t>изолированные</a:t>
            </a:r>
            <a:r>
              <a:rPr sz="2000" dirty="0" smtClean="0"/>
              <a:t> </a:t>
            </a:r>
            <a:r>
              <a:rPr sz="2000" dirty="0" err="1" smtClean="0"/>
              <a:t>виртуальные</a:t>
            </a:r>
            <a:r>
              <a:rPr sz="2000" dirty="0" smtClean="0"/>
              <a:t> </a:t>
            </a:r>
            <a:r>
              <a:rPr sz="2000" dirty="0" err="1" smtClean="0"/>
              <a:t>серверы</a:t>
            </a:r>
            <a:r>
              <a:rPr sz="2000" dirty="0" smtClean="0"/>
              <a:t> </a:t>
            </a:r>
            <a:r>
              <a:rPr sz="2000" dirty="0" err="1" smtClean="0"/>
              <a:t>называемые</a:t>
            </a:r>
            <a:r>
              <a:rPr sz="2000" dirty="0" smtClean="0"/>
              <a:t> </a:t>
            </a:r>
            <a:r>
              <a:rPr sz="2000" dirty="0" err="1" smtClean="0"/>
              <a:t>Виртуальные</a:t>
            </a:r>
            <a:r>
              <a:rPr sz="2000" dirty="0" smtClean="0"/>
              <a:t> </a:t>
            </a:r>
            <a:r>
              <a:rPr sz="2000" dirty="0" err="1" smtClean="0"/>
              <a:t>Частные</a:t>
            </a:r>
            <a:r>
              <a:rPr sz="2000" dirty="0" smtClean="0"/>
              <a:t> </a:t>
            </a:r>
            <a:r>
              <a:rPr sz="2000" dirty="0" err="1" smtClean="0"/>
              <a:t>Серверы</a:t>
            </a:r>
            <a:r>
              <a:rPr sz="2000" dirty="0" smtClean="0"/>
              <a:t> (</a:t>
            </a:r>
            <a:r>
              <a:rPr lang="en-US" sz="2000" dirty="0" smtClean="0"/>
              <a:t>Virtual Private Servers, VPS</a:t>
            </a:r>
            <a:r>
              <a:rPr sz="2000" dirty="0" smtClean="0"/>
              <a:t>) </a:t>
            </a:r>
            <a:r>
              <a:rPr sz="2000" dirty="0" err="1" smtClean="0"/>
              <a:t>или</a:t>
            </a:r>
            <a:r>
              <a:rPr sz="2000" dirty="0" smtClean="0"/>
              <a:t> </a:t>
            </a:r>
            <a:r>
              <a:rPr sz="2000" dirty="0" err="1" smtClean="0"/>
              <a:t>Контейнеры</a:t>
            </a:r>
            <a:r>
              <a:rPr sz="2000" dirty="0" smtClean="0"/>
              <a:t> (Container, CT).</a:t>
            </a:r>
            <a:endParaRPr lang="en-US" sz="2000" dirty="0" smtClean="0"/>
          </a:p>
          <a:p>
            <a:pPr marL="273050" indent="-273050" eaLnBrk="1" hangingPunct="1">
              <a:buFont typeface="Wingdings" pitchFamily="2" charset="2"/>
              <a:buChar char="Ø"/>
            </a:pPr>
            <a:r>
              <a:rPr sz="2000" dirty="0" err="1" smtClean="0">
                <a:solidFill>
                  <a:srgbClr val="FFC000"/>
                </a:solidFill>
              </a:rPr>
              <a:t>Виртуализация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на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уровне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операционной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системы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/>
              <a:t>имеет</a:t>
            </a:r>
            <a:r>
              <a:rPr sz="2000" dirty="0" smtClean="0"/>
              <a:t> </a:t>
            </a:r>
            <a:r>
              <a:rPr sz="2000" dirty="0" err="1" smtClean="0">
                <a:solidFill>
                  <a:srgbClr val="FFC000"/>
                </a:solidFill>
              </a:rPr>
              <a:t>минимальные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накладные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расходы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smtClean="0"/>
              <a:t>и </a:t>
            </a:r>
            <a:r>
              <a:rPr sz="2000" dirty="0" err="1" smtClean="0"/>
              <a:t>обеспечивает</a:t>
            </a:r>
            <a:r>
              <a:rPr sz="2000" dirty="0" smtClean="0"/>
              <a:t> </a:t>
            </a:r>
            <a:r>
              <a:rPr sz="2000" dirty="0" err="1" smtClean="0"/>
              <a:t>самую</a:t>
            </a:r>
            <a:r>
              <a:rPr sz="2000" dirty="0" smtClean="0"/>
              <a:t> </a:t>
            </a:r>
            <a:r>
              <a:rPr sz="2000" dirty="0" err="1" smtClean="0">
                <a:solidFill>
                  <a:srgbClr val="FFC000"/>
                </a:solidFill>
              </a:rPr>
              <a:t>высокую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степень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консолидации</a:t>
            </a:r>
            <a:r>
              <a:rPr sz="2000" dirty="0" smtClean="0"/>
              <a:t>, </a:t>
            </a:r>
            <a:r>
              <a:rPr sz="2000" dirty="0" err="1" smtClean="0"/>
              <a:t>однако</a:t>
            </a:r>
            <a:r>
              <a:rPr sz="2000" dirty="0" smtClean="0"/>
              <a:t> </a:t>
            </a:r>
            <a:r>
              <a:rPr sz="2000" dirty="0" err="1" smtClean="0"/>
              <a:t>эта</a:t>
            </a:r>
            <a:r>
              <a:rPr sz="2000" dirty="0" smtClean="0"/>
              <a:t> </a:t>
            </a:r>
            <a:r>
              <a:rPr sz="2000" dirty="0" err="1" smtClean="0"/>
              <a:t>технология</a:t>
            </a:r>
            <a:r>
              <a:rPr sz="2000" dirty="0" smtClean="0"/>
              <a:t> </a:t>
            </a:r>
            <a:r>
              <a:rPr sz="2000" dirty="0" err="1" smtClean="0">
                <a:solidFill>
                  <a:srgbClr val="FFC000"/>
                </a:solidFill>
              </a:rPr>
              <a:t>не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позволяет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/>
              <a:t>запускать</a:t>
            </a:r>
            <a:r>
              <a:rPr sz="2000" dirty="0" smtClean="0"/>
              <a:t> ОС с </a:t>
            </a:r>
            <a:r>
              <a:rPr sz="2000" dirty="0" err="1" smtClean="0"/>
              <a:t>ядрами</a:t>
            </a:r>
            <a:r>
              <a:rPr sz="2000" dirty="0" smtClean="0"/>
              <a:t>, </a:t>
            </a:r>
            <a:r>
              <a:rPr sz="2000" dirty="0" err="1" smtClean="0">
                <a:solidFill>
                  <a:srgbClr val="FFC000"/>
                </a:solidFill>
              </a:rPr>
              <a:t>отличными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от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ядра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базовой</a:t>
            </a:r>
            <a:r>
              <a:rPr sz="2000" dirty="0" smtClean="0">
                <a:solidFill>
                  <a:srgbClr val="FFC000"/>
                </a:solidFill>
              </a:rPr>
              <a:t> ОС</a:t>
            </a:r>
            <a:r>
              <a:rPr sz="2000" dirty="0" smtClean="0"/>
              <a:t>.</a:t>
            </a:r>
          </a:p>
          <a:p>
            <a:pPr marL="273050" indent="-273050" eaLnBrk="1" hangingPunct="1">
              <a:buFont typeface="Wingdings" pitchFamily="2" charset="2"/>
              <a:buChar char="Ø"/>
            </a:pPr>
            <a:r>
              <a:rPr sz="2000" b="1" dirty="0" err="1" smtClean="0"/>
              <a:t>Накладные</a:t>
            </a:r>
            <a:r>
              <a:rPr sz="2000" b="1" dirty="0" smtClean="0"/>
              <a:t> </a:t>
            </a:r>
            <a:r>
              <a:rPr sz="2000" b="1" dirty="0" err="1" smtClean="0"/>
              <a:t>потери</a:t>
            </a:r>
            <a:r>
              <a:rPr sz="2000" b="1" dirty="0" smtClean="0"/>
              <a:t> </a:t>
            </a:r>
            <a:r>
              <a:rPr sz="2000" b="1" dirty="0" err="1" smtClean="0"/>
              <a:t>производительности</a:t>
            </a:r>
            <a:r>
              <a:rPr sz="2000" b="1" dirty="0" smtClean="0"/>
              <a:t> </a:t>
            </a:r>
            <a:r>
              <a:rPr sz="2000" b="1" dirty="0" err="1" smtClean="0"/>
              <a:t>контейнеров</a:t>
            </a:r>
            <a:r>
              <a:rPr sz="2000" b="1" dirty="0" smtClean="0"/>
              <a:t> </a:t>
            </a:r>
            <a:r>
              <a:rPr sz="2000" b="1" dirty="0" err="1" smtClean="0"/>
              <a:t>составляют</a:t>
            </a:r>
            <a:r>
              <a:rPr sz="2000" b="1" dirty="0" smtClean="0"/>
              <a:t> </a:t>
            </a:r>
            <a:r>
              <a:rPr sz="2000" b="1" dirty="0" smtClean="0">
                <a:solidFill>
                  <a:srgbClr val="FFC000"/>
                </a:solidFill>
              </a:rPr>
              <a:t>3%</a:t>
            </a:r>
            <a:endParaRPr lang="en-US" sz="2000" b="1" dirty="0" smtClean="0">
              <a:solidFill>
                <a:srgbClr val="FFC000"/>
              </a:solidFill>
            </a:endParaRPr>
          </a:p>
          <a:p>
            <a:pPr marL="273050" indent="-273050" eaLnBrk="1" hangingPunct="1">
              <a:buFont typeface="Wingdings" pitchFamily="2" charset="2"/>
              <a:buChar char="Ø"/>
            </a:pPr>
            <a:r>
              <a:rPr lang="ru-RU" sz="2000" b="1" dirty="0" smtClean="0">
                <a:solidFill>
                  <a:srgbClr val="FFC000"/>
                </a:solidFill>
              </a:rPr>
              <a:t>Однако степень изоляции контейнеров друг от друга ниже чем у традиционных ВМ (управляемых с помощью </a:t>
            </a:r>
            <a:r>
              <a:rPr lang="en-US" sz="2000" b="1" dirty="0" smtClean="0">
                <a:solidFill>
                  <a:srgbClr val="FFC000"/>
                </a:solidFill>
              </a:rPr>
              <a:t>VMM</a:t>
            </a:r>
            <a:r>
              <a:rPr lang="ru-RU" sz="2000" b="1" dirty="0" smtClean="0">
                <a:solidFill>
                  <a:srgbClr val="FFC000"/>
                </a:solidFill>
              </a:rPr>
              <a:t>).</a:t>
            </a:r>
            <a:endParaRPr sz="2000" dirty="0" smtClean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 smtClean="0"/>
              <a:t>Виртуализация на уровне </a:t>
            </a:r>
            <a:r>
              <a:rPr b="1" dirty="0" err="1" smtClean="0"/>
              <a:t>ядра</a:t>
            </a:r>
            <a:r>
              <a:rPr b="1" dirty="0" smtClean="0"/>
              <a:t> ОС</a:t>
            </a:r>
            <a:br>
              <a:rPr b="1" dirty="0" smtClean="0"/>
            </a:br>
            <a:r>
              <a:rPr b="1" dirty="0" smtClean="0"/>
              <a:t>(контейнеризация)</a:t>
            </a:r>
            <a:endParaRPr dirty="0"/>
          </a:p>
        </p:txBody>
      </p:sp>
      <p:sp>
        <p:nvSpPr>
          <p:cNvPr id="78851" name="Содержимое 2"/>
          <p:cNvSpPr>
            <a:spLocks noGrp="1"/>
          </p:cNvSpPr>
          <p:nvPr>
            <p:ph sz="half" idx="1"/>
          </p:nvPr>
        </p:nvSpPr>
        <p:spPr>
          <a:xfrm>
            <a:off x="285750" y="1600200"/>
            <a:ext cx="4500563" cy="268605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chemeClr val="bg1"/>
                </a:solidFill>
              </a:rPr>
              <a:t>Этот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вариант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подразумевает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использование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одного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ядра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хостовой</a:t>
            </a:r>
            <a:r>
              <a:rPr dirty="0" smtClean="0">
                <a:solidFill>
                  <a:srgbClr val="FFC000"/>
                </a:solidFill>
              </a:rPr>
              <a:t> ОС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создания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независимых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параллельно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работающих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операционных</a:t>
            </a:r>
            <a:r>
              <a:rPr dirty="0" smtClean="0">
                <a:solidFill>
                  <a:srgbClr val="FFC000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сред</a:t>
            </a:r>
            <a:r>
              <a:rPr dirty="0" smtClean="0">
                <a:solidFill>
                  <a:schemeClr val="bg1"/>
                </a:solidFill>
              </a:rPr>
              <a:t>.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гостевого</a:t>
            </a:r>
            <a:r>
              <a:rPr dirty="0" smtClean="0">
                <a:solidFill>
                  <a:schemeClr val="bg1"/>
                </a:solidFill>
              </a:rPr>
              <a:t> ПО </a:t>
            </a:r>
            <a:r>
              <a:rPr dirty="0" err="1" smtClean="0">
                <a:solidFill>
                  <a:schemeClr val="bg1"/>
                </a:solidFill>
              </a:rPr>
              <a:t>создается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только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собственное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сетевое</a:t>
            </a:r>
            <a:r>
              <a:rPr dirty="0" smtClean="0">
                <a:solidFill>
                  <a:schemeClr val="bg1"/>
                </a:solidFill>
              </a:rPr>
              <a:t> и </a:t>
            </a:r>
            <a:r>
              <a:rPr dirty="0" err="1" smtClean="0">
                <a:solidFill>
                  <a:schemeClr val="bg1"/>
                </a:solidFill>
              </a:rPr>
              <a:t>аппаратное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rgbClr val="FFC000"/>
                </a:solidFill>
              </a:rPr>
              <a:t>окружение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78852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2114550"/>
          </a:xfrm>
        </p:spPr>
        <p:txBody>
          <a:bodyPr/>
          <a:lstStyle/>
          <a:p>
            <a:pPr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sz="2000" dirty="0" err="1" smtClean="0">
                <a:solidFill>
                  <a:schemeClr val="bg1"/>
                </a:solidFill>
              </a:rPr>
              <a:t>Такой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вариант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используется</a:t>
            </a:r>
            <a:r>
              <a:rPr sz="2000" dirty="0" smtClean="0">
                <a:solidFill>
                  <a:schemeClr val="bg1"/>
                </a:solidFill>
              </a:rPr>
              <a:t> в </a:t>
            </a:r>
            <a:r>
              <a:rPr lang="ru-RU" sz="2000" dirty="0" err="1" smtClean="0">
                <a:solidFill>
                  <a:schemeClr val="bg1"/>
                </a:solidFill>
              </a:rPr>
              <a:t>продуектах</a:t>
            </a:r>
            <a:r>
              <a:rPr lang="ru-RU" sz="2000" dirty="0" smtClean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C000"/>
                </a:solidFill>
              </a:rPr>
              <a:t>LXC</a:t>
            </a:r>
            <a:r>
              <a:rPr lang="en-US" sz="2000" dirty="0" smtClean="0">
                <a:solidFill>
                  <a:schemeClr val="bg1"/>
                </a:solidFill>
              </a:rPr>
              <a:t> (Linux Containers), </a:t>
            </a:r>
            <a:endParaRPr lang="ru-RU" sz="2000" dirty="0" smtClean="0">
              <a:solidFill>
                <a:schemeClr val="bg1"/>
              </a:solidFill>
            </a:endParaRPr>
          </a:p>
          <a:p>
            <a:pPr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sz="2000" dirty="0" err="1" smtClean="0">
                <a:solidFill>
                  <a:srgbClr val="FFC000"/>
                </a:solidFill>
              </a:rPr>
              <a:t>Virtuozzo</a:t>
            </a:r>
            <a:r>
              <a:rPr sz="2000" dirty="0" smtClean="0">
                <a:solidFill>
                  <a:schemeClr val="bg1"/>
                </a:solidFill>
              </a:rPr>
              <a:t> (</a:t>
            </a:r>
            <a:r>
              <a:rPr sz="2000" dirty="0" err="1" smtClean="0">
                <a:solidFill>
                  <a:schemeClr val="bg1"/>
                </a:solidFill>
              </a:rPr>
              <a:t>для</a:t>
            </a:r>
            <a:r>
              <a:rPr sz="2000" dirty="0" smtClean="0">
                <a:solidFill>
                  <a:schemeClr val="bg1"/>
                </a:solidFill>
              </a:rPr>
              <a:t> Linux и Windows), </a:t>
            </a:r>
          </a:p>
          <a:p>
            <a:pPr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sz="2000" dirty="0" err="1" smtClean="0">
                <a:solidFill>
                  <a:srgbClr val="FFC000"/>
                </a:solidFill>
              </a:rPr>
              <a:t>OpenVZ</a:t>
            </a:r>
            <a:r>
              <a:rPr sz="2000" dirty="0" smtClean="0">
                <a:solidFill>
                  <a:schemeClr val="bg1"/>
                </a:solidFill>
              </a:rPr>
              <a:t> (</a:t>
            </a:r>
            <a:r>
              <a:rPr sz="2000" dirty="0" err="1" smtClean="0">
                <a:solidFill>
                  <a:schemeClr val="bg1"/>
                </a:solidFill>
              </a:rPr>
              <a:t>бесплатный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вариант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chemeClr val="bg1"/>
                </a:solidFill>
              </a:rPr>
              <a:t>Virtuozzo</a:t>
            </a:r>
            <a:r>
              <a:rPr sz="2000" dirty="0" smtClean="0">
                <a:solidFill>
                  <a:schemeClr val="bg1"/>
                </a:solidFill>
              </a:rPr>
              <a:t>) и </a:t>
            </a:r>
          </a:p>
          <a:p>
            <a:pPr>
              <a:spcBef>
                <a:spcPts val="0"/>
              </a:spcBef>
              <a:buClr>
                <a:schemeClr val="bg1"/>
              </a:buClr>
              <a:buFont typeface="Arial" pitchFamily="34" charset="0"/>
              <a:buChar char="•"/>
            </a:pPr>
            <a:r>
              <a:rPr sz="2000" dirty="0" smtClean="0">
                <a:solidFill>
                  <a:srgbClr val="FFC000"/>
                </a:solidFill>
              </a:rPr>
              <a:t>Solaris Containers</a:t>
            </a:r>
            <a:r>
              <a:rPr sz="2000" dirty="0" smtClean="0">
                <a:solidFill>
                  <a:schemeClr val="bg1"/>
                </a:solidFill>
              </a:rPr>
              <a:t>. </a:t>
            </a:r>
          </a:p>
          <a:p>
            <a:pPr>
              <a:buFont typeface="Wingdings" pitchFamily="2" charset="2"/>
              <a:buNone/>
            </a:pPr>
            <a:endParaRPr sz="2000" dirty="0" smtClean="0"/>
          </a:p>
        </p:txBody>
      </p:sp>
      <p:pic>
        <p:nvPicPr>
          <p:cNvPr id="78853" name="Рисунок 30" descr="Виртуализация на уровне ОС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0298" y="4214818"/>
            <a:ext cx="4357701" cy="234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Контейнерная виртуализация в </a:t>
            </a:r>
            <a:r>
              <a:rPr lang="en-US" dirty="0" smtClean="0"/>
              <a:t>Linux</a:t>
            </a:r>
            <a:endParaRPr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dirty="0" smtClean="0"/>
              <a:t>Экземпляры пространств пользователя (часто называемые контейнерами или зонами) с точки зрения пользователя полностью идентичны реальному серверу, но они в своей работе используют один экземпляр ядра операционной системы.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dirty="0" smtClean="0"/>
              <a:t>Для linux-систем, эта технология может рассматриваться как улучшенная реализация механизма </a:t>
            </a:r>
            <a:r>
              <a:rPr dirty="0" err="1" smtClean="0">
                <a:solidFill>
                  <a:srgbClr val="FFC000"/>
                </a:solidFill>
              </a:rPr>
              <a:t>chroot</a:t>
            </a:r>
            <a:r>
              <a:rPr dirty="0" smtClean="0">
                <a:solidFill>
                  <a:srgbClr val="FFC000"/>
                </a:solidFill>
              </a:rPr>
              <a:t>.</a:t>
            </a:r>
            <a:r>
              <a:rPr dirty="0" smtClean="0"/>
              <a:t> 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dirty="0" smtClean="0"/>
              <a:t>Ядро обеспечивает полную изолированность контейнеров, поэтому программы из </a:t>
            </a:r>
            <a:r>
              <a:rPr dirty="0" err="1" smtClean="0"/>
              <a:t>разных</a:t>
            </a:r>
            <a:r>
              <a:rPr dirty="0" smtClean="0"/>
              <a:t> контейнеров не могут воздействовать друг на друга.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b="1" dirty="0" smtClean="0"/>
              <a:t>Наиболее распространены сейчас </a:t>
            </a:r>
            <a:r>
              <a:rPr lang="en-US" b="1" dirty="0" err="1" smtClean="0"/>
              <a:t>OpenVZ</a:t>
            </a:r>
            <a:r>
              <a:rPr lang="en-US" b="1" dirty="0" smtClean="0"/>
              <a:t>, LXC, FreeBSD jail</a:t>
            </a:r>
            <a:r>
              <a:rPr lang="ru-RU" b="1" dirty="0" smtClean="0"/>
              <a:t>,</a:t>
            </a:r>
            <a:r>
              <a:rPr lang="en-US" b="1" dirty="0" smtClean="0"/>
              <a:t> Solaris Containers</a:t>
            </a:r>
            <a:r>
              <a:rPr lang="ru-RU" b="1" dirty="0" smtClean="0"/>
              <a:t> и </a:t>
            </a:r>
            <a:r>
              <a:rPr lang="en-US" b="1" dirty="0" smtClean="0"/>
              <a:t>Solaris Jail</a:t>
            </a:r>
            <a:endParaRPr b="1" dirty="0" smtClean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Достоинства и недостатки виртуализации на уровне ОС</a:t>
            </a:r>
            <a:endParaRPr dirty="0"/>
          </a:p>
        </p:txBody>
      </p:sp>
      <p:sp>
        <p:nvSpPr>
          <p:cNvPr id="80899" name="Содержимое 2"/>
          <p:cNvSpPr>
            <a:spLocks noGrp="1"/>
          </p:cNvSpPr>
          <p:nvPr>
            <p:ph sz="half" idx="1"/>
          </p:nvPr>
        </p:nvSpPr>
        <p:spPr>
          <a:xfrm>
            <a:off x="428625" y="1571625"/>
            <a:ext cx="4038600" cy="2328863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Достоинства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</a:p>
          <a:p>
            <a:pPr>
              <a:buFont typeface="Arial" charset="0"/>
              <a:buChar char="•"/>
            </a:pP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высокая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эффективность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использования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аппаратных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ресурсов</a:t>
            </a:r>
            <a:r>
              <a:rPr dirty="0" smtClean="0">
                <a:solidFill>
                  <a:schemeClr val="bg1"/>
                </a:solidFill>
              </a:rPr>
              <a:t>,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chemeClr val="bg1"/>
                </a:solidFill>
              </a:rPr>
              <a:t>низкие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накладные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технические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расходы</a:t>
            </a:r>
            <a:r>
              <a:rPr dirty="0" smtClean="0">
                <a:solidFill>
                  <a:schemeClr val="bg1"/>
                </a:solidFill>
              </a:rPr>
              <a:t>,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chemeClr val="bg1"/>
                </a:solidFill>
              </a:rPr>
              <a:t>отличная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управляемость</a:t>
            </a:r>
            <a:r>
              <a:rPr dirty="0" smtClean="0">
                <a:solidFill>
                  <a:schemeClr val="bg1"/>
                </a:solidFill>
              </a:rPr>
              <a:t>, 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dirty="0" err="1" smtClean="0">
                <a:solidFill>
                  <a:schemeClr val="bg1"/>
                </a:solidFill>
              </a:rPr>
              <a:t>минимизация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расходов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на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приобретение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лицензий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80900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038600" cy="218598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dirty="0" smtClean="0"/>
              <a:t>	</a:t>
            </a:r>
            <a:r>
              <a:rPr sz="2000" dirty="0" smtClean="0"/>
              <a:t> </a:t>
            </a:r>
            <a:r>
              <a:rPr sz="2000" dirty="0" err="1" smtClean="0">
                <a:solidFill>
                  <a:schemeClr val="bg1"/>
                </a:solidFill>
              </a:rPr>
              <a:t>Недостатки</a:t>
            </a:r>
            <a:r>
              <a:rPr sz="2000" dirty="0" smtClean="0">
                <a:solidFill>
                  <a:schemeClr val="bg1"/>
                </a:solidFill>
              </a:rPr>
              <a:t> — </a:t>
            </a:r>
            <a:r>
              <a:rPr sz="2000" dirty="0" err="1" smtClean="0">
                <a:solidFill>
                  <a:schemeClr val="bg1"/>
                </a:solidFill>
              </a:rPr>
              <a:t>реализация</a:t>
            </a:r>
            <a:r>
              <a:rPr sz="2000" dirty="0" smtClean="0">
                <a:solidFill>
                  <a:schemeClr val="bg1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только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однородных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вычислительных</a:t>
            </a:r>
            <a:r>
              <a:rPr sz="2000" dirty="0" smtClean="0">
                <a:solidFill>
                  <a:srgbClr val="FFC000"/>
                </a:solidFill>
              </a:rPr>
              <a:t> </a:t>
            </a:r>
            <a:r>
              <a:rPr sz="2000" dirty="0" err="1" smtClean="0">
                <a:solidFill>
                  <a:srgbClr val="FFC000"/>
                </a:solidFill>
              </a:rPr>
              <a:t>сред</a:t>
            </a:r>
            <a:r>
              <a:rPr sz="2000" dirty="0" smtClean="0">
                <a:solidFill>
                  <a:schemeClr val="bg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893763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dirty="0" smtClean="0"/>
              <a:t>Виртуализация против контейнеризации</a:t>
            </a:r>
            <a:endParaRPr dirty="0"/>
          </a:p>
        </p:txBody>
      </p:sp>
      <p:sp>
        <p:nvSpPr>
          <p:cNvPr id="8192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smtClean="0"/>
          </a:p>
        </p:txBody>
      </p:sp>
      <p:pic>
        <p:nvPicPr>
          <p:cNvPr id="819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5875" y="1357313"/>
            <a:ext cx="5857875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2857496"/>
            <a:ext cx="7772400" cy="914400"/>
          </a:xfrm>
        </p:spPr>
        <p:txBody>
          <a:bodyPr/>
          <a:lstStyle/>
          <a:p>
            <a:r>
              <a:rPr lang="ru-RU" dirty="0" smtClean="0">
                <a:solidFill>
                  <a:srgbClr val="FFC000"/>
                </a:solidFill>
              </a:rPr>
              <a:t>Виртуализация с помощью монитора виртуальных машин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000125" y="2714625"/>
            <a:ext cx="7772400" cy="914400"/>
          </a:xfrm>
        </p:spPr>
        <p:txBody>
          <a:bodyPr/>
          <a:lstStyle/>
          <a:p>
            <a:pPr algn="ctr">
              <a:defRPr/>
            </a:pPr>
            <a:r>
              <a:rPr dirty="0" smtClean="0"/>
              <a:t>Спасибо за внимание!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28688" y="500063"/>
            <a:ext cx="7772400" cy="914400"/>
          </a:xfrm>
        </p:spPr>
        <p:txBody>
          <a:bodyPr/>
          <a:lstStyle/>
          <a:p>
            <a:pPr>
              <a:defRPr/>
            </a:pPr>
            <a:r>
              <a:rPr sz="2800" b="1" dirty="0" err="1" smtClean="0"/>
              <a:t>Гипревизоры</a:t>
            </a:r>
            <a:r>
              <a:rPr sz="2800" b="1" dirty="0" smtClean="0"/>
              <a:t>  </a:t>
            </a:r>
            <a:r>
              <a:rPr sz="2800" b="1" dirty="0" err="1" smtClean="0"/>
              <a:t>подержиающие</a:t>
            </a:r>
            <a:r>
              <a:rPr sz="2800" b="1" dirty="0" smtClean="0"/>
              <a:t> ВМ типа система</a:t>
            </a:r>
            <a:endParaRPr sz="2800" b="1" dirty="0"/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928688" y="1357313"/>
          <a:ext cx="7772400" cy="510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/>
                <a:gridCol w="1295400"/>
                <a:gridCol w="1295400"/>
                <a:gridCol w="1295400"/>
                <a:gridCol w="1295400"/>
                <a:gridCol w="1295400"/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Имя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Host</a:t>
                      </a:r>
                      <a:r>
                        <a:rPr lang="en-US" sz="1600" baseline="0" dirty="0" smtClean="0"/>
                        <a:t> ISA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Guest ISA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Host</a:t>
                      </a:r>
                      <a:r>
                        <a:rPr lang="en-US" sz="1600" baseline="0" dirty="0" smtClean="0"/>
                        <a:t> OS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Guest OS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Company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Integrity VM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x86_64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x86_64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HP-Unix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Linux,  HP-</a:t>
                      </a:r>
                      <a:r>
                        <a:rPr lang="en-US" sz="1400" dirty="0" err="1" smtClean="0"/>
                        <a:t>Unix,Windows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HP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 VM</a:t>
                      </a:r>
                      <a:endParaRPr kumimoji="0" lang="ru-RU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Power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host OS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Linux, AIX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IBM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z/VM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z-ISA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z-ISA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No host OS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Linux on z-ISA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IBM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Hyper-V Server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x86-64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x86-64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</a:t>
                      </a:r>
                      <a:endParaRPr lang="ru-RU" sz="1400" dirty="0" smtClean="0"/>
                    </a:p>
                    <a:p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Linux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  <a:endParaRPr lang="ru-RU" sz="1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Lynx</a:t>
                      </a:r>
                      <a:r>
                        <a:rPr lang="en-US" sz="1600" baseline="0" dirty="0" smtClean="0"/>
                        <a:t> Secure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x86,</a:t>
                      </a:r>
                      <a:r>
                        <a:rPr lang="en-US" sz="1600" baseline="0" dirty="0" smtClean="0"/>
                        <a:t> ARM, </a:t>
                      </a:r>
                      <a:r>
                        <a:rPr lang="en-US" sz="1600" baseline="0" dirty="0" err="1" smtClean="0"/>
                        <a:t>PowePC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x86,</a:t>
                      </a:r>
                      <a:r>
                        <a:rPr lang="en-US" sz="1600" baseline="0" dirty="0" smtClean="0"/>
                        <a:t> ARM, </a:t>
                      </a:r>
                      <a:r>
                        <a:rPr lang="en-US" sz="1600" baseline="0" dirty="0" err="1" smtClean="0"/>
                        <a:t>PowePC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host OS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Linux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Lynx Software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Oracle VM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x86_64, </a:t>
                      </a:r>
                      <a:r>
                        <a:rPr lang="en-US" sz="1400" dirty="0" err="1" smtClean="0"/>
                        <a:t>Sparc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x86_64, </a:t>
                      </a:r>
                      <a:r>
                        <a:rPr lang="en-US" sz="1400" dirty="0" err="1" smtClean="0"/>
                        <a:t>Sparc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 host OS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Linux, Solaris</a:t>
                      </a:r>
                      <a:endParaRPr lang="ru-RU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Oracle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Vmware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ESXi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x86_64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x86_64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</a:t>
                      </a:r>
                      <a:r>
                        <a:rPr lang="en-US" sz="1600" baseline="0" dirty="0" smtClean="0"/>
                        <a:t> host OS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Linux, FreeBSD, Mac OS X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VMWare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VMWare</a:t>
                      </a:r>
                      <a:r>
                        <a:rPr lang="en-US" sz="1600" dirty="0" smtClean="0"/>
                        <a:t> Workstation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x86_64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x86_64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Windows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Windows, Linux, FreeBSD, Mac OS X</a:t>
                      </a:r>
                      <a:endParaRPr lang="ru-RU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VMWare</a:t>
                      </a:r>
                      <a:endParaRPr lang="ru-RU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Xen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x86_64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x86_64</a:t>
                      </a:r>
                      <a:endParaRPr lang="ru-RU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Linux, Solaris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2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Linux, FreeBSD, Solaris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University of</a:t>
                      </a:r>
                    </a:p>
                    <a:p>
                      <a:r>
                        <a:rPr kumimoji="0" lang="en-US" sz="14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Cambridge</a:t>
                      </a:r>
                      <a:endParaRPr lang="ru-RU" sz="1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Заголовок 1"/>
          <p:cNvSpPr>
            <a:spLocks noGrp="1"/>
          </p:cNvSpPr>
          <p:nvPr>
            <p:ph type="title"/>
          </p:nvPr>
        </p:nvSpPr>
        <p:spPr>
          <a:xfrm>
            <a:off x="428625" y="142875"/>
            <a:ext cx="8143875" cy="914400"/>
          </a:xfrm>
        </p:spPr>
        <p:txBody>
          <a:bodyPr/>
          <a:lstStyle/>
          <a:p>
            <a:pPr eaLnBrk="1" hangingPunct="1">
              <a:defRPr/>
            </a:pPr>
            <a:r>
              <a:rPr sz="2800" dirty="0" smtClean="0"/>
              <a:t>Монитор виртуальных машин исполняемый как отдельная ОС  (Гипервизор первого типа)</a:t>
            </a:r>
          </a:p>
        </p:txBody>
      </p:sp>
      <p:sp>
        <p:nvSpPr>
          <p:cNvPr id="56323" name="Содержимое 2"/>
          <p:cNvSpPr>
            <a:spLocks noGrp="1"/>
          </p:cNvSpPr>
          <p:nvPr>
            <p:ph idx="1"/>
          </p:nvPr>
        </p:nvSpPr>
        <p:spPr>
          <a:xfrm>
            <a:off x="3571875" y="1500188"/>
            <a:ext cx="5572125" cy="5000625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sz="1600" smtClean="0"/>
              <a:t>На аппаратные средства устанавливается специализированная ОС (гипервизор) предназначенная для виртуализации на уровне набора команд аппаратной платформы</a:t>
            </a:r>
            <a:r>
              <a:rPr lang="en-US" sz="1600" smtClean="0"/>
              <a:t> (Vmware ESX)</a:t>
            </a:r>
            <a:r>
              <a:rPr sz="1600" smtClean="0"/>
              <a:t>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sz="1600" smtClean="0"/>
              <a:t>Такой монитор получил название </a:t>
            </a:r>
            <a:r>
              <a:rPr lang="en-US" sz="1600" smtClean="0"/>
              <a:t>“</a:t>
            </a:r>
            <a:r>
              <a:rPr sz="1600" smtClean="0"/>
              <a:t>родного</a:t>
            </a:r>
            <a:r>
              <a:rPr lang="en-US" sz="1600" smtClean="0"/>
              <a:t>” (naitive)</a:t>
            </a:r>
            <a:r>
              <a:rPr sz="1600" smtClean="0"/>
              <a:t> монитора виртуальных машин.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sz="1600" smtClean="0"/>
              <a:t>Достоинства данной технологии заключаются в</a:t>
            </a:r>
            <a:r>
              <a:rPr lang="en-US" sz="1600" smtClean="0"/>
              <a:t>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sz="1600" smtClean="0"/>
              <a:t> отсутствии потребности в хозяйской ОС ,  ВМ устанавливаются фактически на "голое железо", а аппаратные ресурсы используются более эффективно. </a:t>
            </a:r>
          </a:p>
          <a:p>
            <a:pPr eaLnBrk="1" hangingPunct="1">
              <a:buFont typeface="Wingdings" pitchFamily="2" charset="2"/>
              <a:buChar char="Ø"/>
            </a:pPr>
            <a:r>
              <a:rPr sz="1600" smtClean="0"/>
              <a:t>Недостатки</a:t>
            </a:r>
            <a:r>
              <a:rPr lang="en-US" sz="1600" smtClean="0"/>
              <a:t>: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sz="1600" smtClean="0"/>
              <a:t>необходимость поддержки в гипервизоре собственных драйверов внешних устройств, из-за чего возникают высокие дополнительные накладные расходы на используемые аппаратные ресурсы, </a:t>
            </a:r>
          </a:p>
          <a:p>
            <a:pPr lvl="1" eaLnBrk="1" hangingPunct="1">
              <a:buFont typeface="Wingdings" pitchFamily="2" charset="2"/>
              <a:buChar char="Ø"/>
            </a:pPr>
            <a:r>
              <a:rPr sz="1600" smtClean="0"/>
              <a:t>отсутствие учета особенностей гостевых ОС, меньшая, чем нужно, гибкость в использовании аппаратных средств</a:t>
            </a:r>
          </a:p>
          <a:p>
            <a:pPr eaLnBrk="1" hangingPunct="1">
              <a:buFont typeface="Wingdings" pitchFamily="2" charset="2"/>
              <a:buChar char="Ø"/>
            </a:pPr>
            <a:endParaRPr sz="1600" smtClean="0"/>
          </a:p>
        </p:txBody>
      </p:sp>
      <p:pic>
        <p:nvPicPr>
          <p:cNvPr id="563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13" y="1285875"/>
            <a:ext cx="2500312" cy="236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5" name="Рисунок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3786188"/>
            <a:ext cx="3089275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b="1" dirty="0" err="1" smtClean="0"/>
              <a:t>Полная</a:t>
            </a:r>
            <a:r>
              <a:rPr b="1" dirty="0" smtClean="0"/>
              <a:t> </a:t>
            </a:r>
            <a:r>
              <a:rPr b="1" dirty="0" err="1" smtClean="0"/>
              <a:t>виртуализация</a:t>
            </a:r>
            <a:r>
              <a:rPr b="1" dirty="0" smtClean="0"/>
              <a:t> (</a:t>
            </a:r>
            <a:r>
              <a:rPr lang="en-US" b="1" dirty="0" smtClean="0"/>
              <a:t>Native VM)</a:t>
            </a:r>
            <a:r>
              <a:rPr b="1" dirty="0" smtClean="0"/>
              <a:t/>
            </a:r>
            <a:br>
              <a:rPr b="1" dirty="0" smtClean="0"/>
            </a:br>
            <a:r>
              <a:rPr b="1" dirty="0" smtClean="0"/>
              <a:t>(Гипервизор первого типа)</a:t>
            </a:r>
            <a:endParaRPr dirty="0"/>
          </a:p>
        </p:txBody>
      </p:sp>
      <p:sp>
        <p:nvSpPr>
          <p:cNvPr id="47107" name="Содержимое 2"/>
          <p:cNvSpPr>
            <a:spLocks noGrp="1"/>
          </p:cNvSpPr>
          <p:nvPr>
            <p:ph sz="half" idx="1"/>
          </p:nvPr>
        </p:nvSpPr>
        <p:spPr>
          <a:xfrm>
            <a:off x="500063" y="1500188"/>
            <a:ext cx="4038600" cy="268605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  </a:t>
            </a:r>
            <a:r>
              <a:rPr dirty="0" err="1" smtClean="0">
                <a:solidFill>
                  <a:schemeClr val="bg1"/>
                </a:solidFill>
              </a:rPr>
              <a:t>Используются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b="1" dirty="0" err="1" smtClean="0">
                <a:solidFill>
                  <a:schemeClr val="bg1"/>
                </a:solidFill>
              </a:rPr>
              <a:t>немодифицированные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экземпляры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гостевых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операционных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систем</a:t>
            </a:r>
            <a:r>
              <a:rPr dirty="0" smtClean="0">
                <a:solidFill>
                  <a:schemeClr val="bg1"/>
                </a:solidFill>
              </a:rPr>
              <a:t>, а </a:t>
            </a:r>
            <a:r>
              <a:rPr dirty="0" err="1" smtClean="0">
                <a:solidFill>
                  <a:schemeClr val="bg1"/>
                </a:solidFill>
              </a:rPr>
              <a:t>для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поддержки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работы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этих</a:t>
            </a:r>
            <a:r>
              <a:rPr dirty="0" smtClean="0">
                <a:solidFill>
                  <a:schemeClr val="bg1"/>
                </a:solidFill>
              </a:rPr>
              <a:t> ОС </a:t>
            </a:r>
            <a:r>
              <a:rPr dirty="0" err="1" smtClean="0">
                <a:solidFill>
                  <a:schemeClr val="bg1"/>
                </a:solidFill>
              </a:rPr>
              <a:t>служит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общий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слой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эмуляции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исполнения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поверх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хостовой</a:t>
            </a:r>
            <a:r>
              <a:rPr dirty="0" smtClean="0">
                <a:solidFill>
                  <a:schemeClr val="bg1"/>
                </a:solidFill>
              </a:rPr>
              <a:t> ОС, в </a:t>
            </a:r>
            <a:r>
              <a:rPr dirty="0" err="1" smtClean="0">
                <a:solidFill>
                  <a:schemeClr val="bg1"/>
                </a:solidFill>
              </a:rPr>
              <a:t>роли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которой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выступает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обычная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операционная</a:t>
            </a:r>
            <a:r>
              <a:rPr dirty="0" smtClean="0">
                <a:solidFill>
                  <a:schemeClr val="bg1"/>
                </a:solidFill>
              </a:rPr>
              <a:t> </a:t>
            </a:r>
            <a:r>
              <a:rPr dirty="0" err="1" smtClean="0">
                <a:solidFill>
                  <a:schemeClr val="bg1"/>
                </a:solidFill>
              </a:rPr>
              <a:t>система</a:t>
            </a:r>
            <a:r>
              <a:rPr dirty="0" smtClean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0180" name="Содержимое 3"/>
          <p:cNvSpPr>
            <a:spLocks noGrp="1"/>
          </p:cNvSpPr>
          <p:nvPr>
            <p:ph sz="half" idx="2"/>
          </p:nvPr>
        </p:nvSpPr>
        <p:spPr>
          <a:xfrm>
            <a:off x="4656138" y="1600200"/>
            <a:ext cx="4487862" cy="2043114"/>
          </a:xfrm>
        </p:spPr>
        <p:txBody>
          <a:bodyPr rtlCol="0">
            <a:normAutofit fontScale="77500" lnSpcReduction="20000"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sz="2000" dirty="0" smtClean="0"/>
              <a:t>	</a:t>
            </a:r>
            <a:r>
              <a:rPr sz="2100" dirty="0" err="1" smtClean="0">
                <a:solidFill>
                  <a:schemeClr val="bg1"/>
                </a:solidFill>
              </a:rPr>
              <a:t>Такая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технология</a:t>
            </a:r>
            <a:r>
              <a:rPr sz="2100" dirty="0" smtClean="0">
                <a:solidFill>
                  <a:schemeClr val="bg1"/>
                </a:solidFill>
              </a:rPr>
              <a:t> </a:t>
            </a:r>
            <a:r>
              <a:rPr sz="2100" dirty="0" err="1" smtClean="0">
                <a:solidFill>
                  <a:schemeClr val="bg1"/>
                </a:solidFill>
              </a:rPr>
              <a:t>применяется</a:t>
            </a:r>
            <a:r>
              <a:rPr lang="en-US" sz="2100" dirty="0" smtClean="0">
                <a:solidFill>
                  <a:schemeClr val="bg1"/>
                </a:solidFill>
              </a:rPr>
              <a:t>, </a:t>
            </a:r>
            <a:r>
              <a:rPr sz="2100" dirty="0" smtClean="0">
                <a:solidFill>
                  <a:schemeClr val="bg1"/>
                </a:solidFill>
              </a:rPr>
              <a:t>в </a:t>
            </a:r>
            <a:r>
              <a:rPr sz="2100" dirty="0" err="1" smtClean="0">
                <a:solidFill>
                  <a:schemeClr val="bg1"/>
                </a:solidFill>
              </a:rPr>
              <a:t>частности</a:t>
            </a:r>
            <a:r>
              <a:rPr lang="en-US" sz="2100" dirty="0" smtClean="0">
                <a:solidFill>
                  <a:schemeClr val="bg1"/>
                </a:solidFill>
              </a:rPr>
              <a:t>, </a:t>
            </a:r>
            <a:r>
              <a:rPr sz="2100" dirty="0" smtClean="0">
                <a:solidFill>
                  <a:schemeClr val="bg1"/>
                </a:solidFill>
              </a:rPr>
              <a:t>в</a:t>
            </a:r>
            <a:r>
              <a:rPr lang="en-US" sz="2100" dirty="0" smtClean="0">
                <a:solidFill>
                  <a:schemeClr val="bg1"/>
                </a:solidFill>
              </a:rPr>
              <a:t> VMware Server (</a:t>
            </a:r>
            <a:r>
              <a:rPr sz="2100" dirty="0" err="1" smtClean="0">
                <a:solidFill>
                  <a:schemeClr val="bg1"/>
                </a:solidFill>
              </a:rPr>
              <a:t>бывший</a:t>
            </a:r>
            <a:r>
              <a:rPr lang="en-US" sz="2100" dirty="0" smtClean="0">
                <a:solidFill>
                  <a:schemeClr val="bg1"/>
                </a:solidFill>
              </a:rPr>
              <a:t> GSX Server), Parallels Desktop, Parallels Server, MS Virtual Server (Hyper-V), Virtual Iron.</a:t>
            </a:r>
            <a:endParaRPr sz="2100" dirty="0" smtClean="0">
              <a:solidFill>
                <a:schemeClr val="bg1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100" dirty="0" smtClean="0">
                <a:solidFill>
                  <a:schemeClr val="bg1"/>
                </a:solidFill>
              </a:rPr>
              <a:t>	</a:t>
            </a:r>
            <a:r>
              <a:rPr sz="2100" dirty="0" smtClean="0">
                <a:solidFill>
                  <a:schemeClr val="bg1"/>
                </a:solidFill>
              </a:rPr>
              <a:t>Достоинства: 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sz="2100" dirty="0" smtClean="0">
                <a:solidFill>
                  <a:schemeClr val="bg1"/>
                </a:solidFill>
              </a:rPr>
              <a:t>	-</a:t>
            </a:r>
            <a:r>
              <a:rPr lang="en-US" sz="2100" dirty="0" smtClean="0">
                <a:solidFill>
                  <a:schemeClr val="bg1"/>
                </a:solidFill>
              </a:rPr>
              <a:t>  </a:t>
            </a:r>
            <a:r>
              <a:rPr sz="2100" dirty="0" smtClean="0">
                <a:solidFill>
                  <a:schemeClr val="bg1"/>
                </a:solidFill>
              </a:rPr>
              <a:t>не требуется модификации гостевой ОС ;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sz="2100" dirty="0" smtClean="0">
                <a:solidFill>
                  <a:schemeClr val="bg1"/>
                </a:solidFill>
              </a:rPr>
              <a:t>	- «прозрачность» виртуализации.</a:t>
            </a:r>
          </a:p>
        </p:txBody>
      </p:sp>
      <p:pic>
        <p:nvPicPr>
          <p:cNvPr id="47109" name="Рисунок 28" descr="Полная виртуализация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75" y="4357688"/>
            <a:ext cx="3214688" cy="148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2" name="Прямоугольник 5"/>
          <p:cNvSpPr>
            <a:spLocks noChangeArrowheads="1"/>
          </p:cNvSpPr>
          <p:nvPr/>
        </p:nvSpPr>
        <p:spPr bwMode="auto">
          <a:xfrm>
            <a:off x="5143504" y="3500438"/>
            <a:ext cx="3429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chemeClr val="bg1"/>
                </a:solidFill>
                <a:latin typeface="+mn-lt"/>
              </a:rPr>
              <a:t>Недостатки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:</a:t>
            </a:r>
            <a:endParaRPr lang="ru-RU" sz="1600" dirty="0">
              <a:solidFill>
                <a:schemeClr val="bg1"/>
              </a:solidFill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отсутствие </a:t>
            </a:r>
            <a:r>
              <a:rPr lang="ru-RU" sz="1600" dirty="0">
                <a:solidFill>
                  <a:schemeClr val="bg1"/>
                </a:solidFill>
                <a:latin typeface="+mn-lt"/>
              </a:rPr>
              <a:t>учета особенностей гостевых ОС, </a:t>
            </a:r>
          </a:p>
          <a:p>
            <a:pPr>
              <a:buFontTx/>
              <a:buChar char="-"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меньшая</a:t>
            </a:r>
            <a:r>
              <a:rPr lang="ru-RU" sz="1600" dirty="0">
                <a:solidFill>
                  <a:schemeClr val="bg1"/>
                </a:solidFill>
                <a:latin typeface="+mn-lt"/>
              </a:rPr>
              <a:t>, чем нужно, гибкость в использовании аппаратных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средств</a:t>
            </a:r>
            <a:endParaRPr lang="en-US" sz="1600" dirty="0" smtClean="0">
              <a:solidFill>
                <a:schemeClr val="bg1"/>
              </a:solidFill>
              <a:latin typeface="+mn-lt"/>
            </a:endParaRPr>
          </a:p>
          <a:p>
            <a:pPr>
              <a:buFontTx/>
              <a:buChar char="-"/>
              <a:defRPr/>
            </a:pPr>
            <a:r>
              <a:rPr lang="en-US" sz="1600" dirty="0" smtClean="0">
                <a:solidFill>
                  <a:schemeClr val="bg1"/>
                </a:solidFill>
                <a:latin typeface="+mn-lt"/>
              </a:rPr>
              <a:t>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накладные расходы составляют 10-15%</a:t>
            </a:r>
          </a:p>
          <a:p>
            <a:pPr>
              <a:buFontTx/>
              <a:buChar char="-"/>
              <a:defRPr/>
            </a:pPr>
            <a:endParaRPr lang="ru-RU" sz="1600" dirty="0">
              <a:solidFill>
                <a:schemeClr val="bg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sz="2800" b="1" dirty="0" smtClean="0"/>
              <a:t>Монитор виртуальных машин исполняемый в среде хозяйской ОС</a:t>
            </a:r>
            <a:br>
              <a:rPr sz="2800" b="1" dirty="0" smtClean="0"/>
            </a:br>
            <a:r>
              <a:rPr sz="2800" b="1" dirty="0" smtClean="0"/>
              <a:t>(Гипервизор второго типа)</a:t>
            </a:r>
          </a:p>
        </p:txBody>
      </p:sp>
      <p:sp>
        <p:nvSpPr>
          <p:cNvPr id="48131" name="Содержимое 2"/>
          <p:cNvSpPr>
            <a:spLocks noGrp="1"/>
          </p:cNvSpPr>
          <p:nvPr>
            <p:ph idx="1"/>
          </p:nvPr>
        </p:nvSpPr>
        <p:spPr>
          <a:xfrm>
            <a:off x="3786188" y="1752600"/>
            <a:ext cx="5072062" cy="4267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Ø"/>
            </a:pPr>
            <a:r>
              <a:rPr sz="2000" dirty="0" err="1" smtClean="0"/>
              <a:t>Монитор</a:t>
            </a:r>
            <a:r>
              <a:rPr sz="2000" dirty="0" smtClean="0"/>
              <a:t> </a:t>
            </a:r>
            <a:r>
              <a:rPr sz="2000" dirty="0" err="1" smtClean="0"/>
              <a:t>виртуальных</a:t>
            </a:r>
            <a:r>
              <a:rPr sz="2000" dirty="0" smtClean="0"/>
              <a:t> </a:t>
            </a:r>
            <a:r>
              <a:rPr sz="2000" dirty="0" err="1" smtClean="0"/>
              <a:t>машин</a:t>
            </a:r>
            <a:r>
              <a:rPr sz="2000" dirty="0" smtClean="0"/>
              <a:t> </a:t>
            </a:r>
            <a:r>
              <a:rPr sz="2000" dirty="0" err="1" smtClean="0"/>
              <a:t>работает</a:t>
            </a:r>
            <a:r>
              <a:rPr sz="2000" dirty="0" smtClean="0"/>
              <a:t> в </a:t>
            </a:r>
            <a:r>
              <a:rPr sz="2000" dirty="0" err="1" smtClean="0"/>
              <a:t>рамках</a:t>
            </a:r>
            <a:r>
              <a:rPr sz="2000" dirty="0" smtClean="0"/>
              <a:t> </a:t>
            </a:r>
            <a:r>
              <a:rPr sz="2000" dirty="0" err="1" smtClean="0"/>
              <a:t>хозяйской</a:t>
            </a:r>
            <a:r>
              <a:rPr sz="2000" dirty="0" smtClean="0"/>
              <a:t> ОС.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sz="2000" dirty="0" smtClean="0"/>
              <a:t>В </a:t>
            </a:r>
            <a:r>
              <a:rPr sz="2000" dirty="0" err="1" smtClean="0"/>
              <a:t>процессе</a:t>
            </a:r>
            <a:r>
              <a:rPr sz="2000" dirty="0" smtClean="0"/>
              <a:t> </a:t>
            </a:r>
            <a:r>
              <a:rPr sz="2000" dirty="0" err="1" smtClean="0"/>
              <a:t>своей</a:t>
            </a:r>
            <a:r>
              <a:rPr sz="2000" dirty="0" smtClean="0"/>
              <a:t> </a:t>
            </a:r>
            <a:r>
              <a:rPr sz="2000" dirty="0" err="1" smtClean="0"/>
              <a:t>работы</a:t>
            </a:r>
            <a:r>
              <a:rPr sz="2000" dirty="0" smtClean="0"/>
              <a:t> </a:t>
            </a:r>
            <a:r>
              <a:rPr sz="2000" dirty="0" err="1" smtClean="0"/>
              <a:t>он</a:t>
            </a:r>
            <a:r>
              <a:rPr sz="2000" dirty="0" smtClean="0"/>
              <a:t> </a:t>
            </a:r>
            <a:r>
              <a:rPr sz="2000" dirty="0" err="1" smtClean="0"/>
              <a:t>модифицирует</a:t>
            </a:r>
            <a:r>
              <a:rPr sz="2000" dirty="0" smtClean="0"/>
              <a:t> </a:t>
            </a:r>
            <a:r>
              <a:rPr sz="2000" dirty="0" err="1" smtClean="0"/>
              <a:t>код</a:t>
            </a:r>
            <a:r>
              <a:rPr sz="2000" dirty="0" smtClean="0"/>
              <a:t> </a:t>
            </a:r>
            <a:r>
              <a:rPr sz="2000" dirty="0" err="1" smtClean="0"/>
              <a:t>гостевых</a:t>
            </a:r>
            <a:r>
              <a:rPr sz="2000" dirty="0" smtClean="0"/>
              <a:t> ОС с </a:t>
            </a:r>
            <a:r>
              <a:rPr sz="2000" dirty="0" err="1" smtClean="0"/>
              <a:t>целью</a:t>
            </a:r>
            <a:r>
              <a:rPr sz="2000" dirty="0" smtClean="0"/>
              <a:t> </a:t>
            </a:r>
            <a:r>
              <a:rPr sz="2000" dirty="0" err="1" smtClean="0"/>
              <a:t>обеспечения</a:t>
            </a:r>
            <a:r>
              <a:rPr sz="2000" dirty="0" smtClean="0"/>
              <a:t> </a:t>
            </a:r>
            <a:r>
              <a:rPr sz="2000" dirty="0" err="1" smtClean="0"/>
              <a:t>их</a:t>
            </a:r>
            <a:r>
              <a:rPr sz="2000" dirty="0" smtClean="0"/>
              <a:t> </a:t>
            </a:r>
            <a:r>
              <a:rPr sz="2000" dirty="0" err="1" smtClean="0"/>
              <a:t>виртуализации</a:t>
            </a:r>
            <a:r>
              <a:rPr sz="2000" dirty="0" smtClean="0"/>
              <a:t> </a:t>
            </a:r>
            <a:r>
              <a:rPr sz="2000" dirty="0" err="1" smtClean="0"/>
              <a:t>на</a:t>
            </a:r>
            <a:r>
              <a:rPr sz="2000" dirty="0" smtClean="0"/>
              <a:t> </a:t>
            </a:r>
            <a:r>
              <a:rPr sz="2000" dirty="0" err="1" smtClean="0"/>
              <a:t>уровне</a:t>
            </a:r>
            <a:r>
              <a:rPr sz="2000" dirty="0" smtClean="0"/>
              <a:t> </a:t>
            </a:r>
            <a:r>
              <a:rPr sz="2000" dirty="0" err="1" smtClean="0"/>
              <a:t>набора</a:t>
            </a:r>
            <a:r>
              <a:rPr sz="2000" dirty="0" smtClean="0"/>
              <a:t> </a:t>
            </a:r>
            <a:r>
              <a:rPr sz="2000" dirty="0" err="1" smtClean="0"/>
              <a:t>команд</a:t>
            </a:r>
            <a:r>
              <a:rPr sz="2000" dirty="0" smtClean="0"/>
              <a:t>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sz="2000" dirty="0" err="1" smtClean="0"/>
              <a:t>При</a:t>
            </a:r>
            <a:r>
              <a:rPr sz="2000" dirty="0" smtClean="0"/>
              <a:t> </a:t>
            </a:r>
            <a:r>
              <a:rPr sz="2000" dirty="0" err="1" smtClean="0"/>
              <a:t>этом</a:t>
            </a:r>
            <a:r>
              <a:rPr sz="2000" dirty="0" smtClean="0"/>
              <a:t> </a:t>
            </a:r>
            <a:r>
              <a:rPr sz="2000" dirty="0" err="1" smtClean="0"/>
              <a:t>код</a:t>
            </a:r>
            <a:r>
              <a:rPr sz="2000" dirty="0" smtClean="0"/>
              <a:t> </a:t>
            </a:r>
            <a:r>
              <a:rPr sz="2000" dirty="0" err="1" smtClean="0"/>
              <a:t>содержащий</a:t>
            </a:r>
            <a:r>
              <a:rPr sz="2000" dirty="0" smtClean="0"/>
              <a:t> </a:t>
            </a:r>
            <a:r>
              <a:rPr lang="en-US" sz="2000" dirty="0" smtClean="0"/>
              <a:t>“</a:t>
            </a:r>
            <a:r>
              <a:rPr sz="2000" dirty="0" err="1" smtClean="0"/>
              <a:t>чувствительные</a:t>
            </a:r>
            <a:r>
              <a:rPr lang="en-US" sz="2000" dirty="0" smtClean="0"/>
              <a:t>”</a:t>
            </a:r>
            <a:r>
              <a:rPr sz="2000" dirty="0" smtClean="0"/>
              <a:t> </a:t>
            </a:r>
            <a:r>
              <a:rPr sz="2000" dirty="0" err="1" smtClean="0"/>
              <a:t>команды</a:t>
            </a:r>
            <a:r>
              <a:rPr sz="2000" dirty="0" smtClean="0"/>
              <a:t> </a:t>
            </a:r>
            <a:r>
              <a:rPr sz="2000" dirty="0" err="1" smtClean="0"/>
              <a:t>переписывается</a:t>
            </a:r>
            <a:r>
              <a:rPr sz="2000" dirty="0" smtClean="0"/>
              <a:t> </a:t>
            </a:r>
            <a:r>
              <a:rPr sz="2000" dirty="0" err="1" smtClean="0"/>
              <a:t>на</a:t>
            </a:r>
            <a:r>
              <a:rPr sz="2000" dirty="0" smtClean="0"/>
              <a:t> </a:t>
            </a:r>
            <a:r>
              <a:rPr sz="2000" dirty="0" err="1" smtClean="0"/>
              <a:t>лету</a:t>
            </a:r>
            <a:r>
              <a:rPr sz="2000" dirty="0" smtClean="0"/>
              <a:t> (</a:t>
            </a:r>
            <a:r>
              <a:rPr lang="en-US" sz="2000" dirty="0" err="1" smtClean="0"/>
              <a:t>Vmware</a:t>
            </a:r>
            <a:r>
              <a:rPr lang="en-US" sz="2000" dirty="0" smtClean="0"/>
              <a:t> WorkStation)</a:t>
            </a:r>
            <a:r>
              <a:rPr sz="2000" dirty="0" smtClean="0"/>
              <a:t>.</a:t>
            </a:r>
          </a:p>
          <a:p>
            <a:pPr eaLnBrk="1" hangingPunct="1">
              <a:buFont typeface="Wingdings" pitchFamily="2" charset="2"/>
              <a:buChar char="Ø"/>
            </a:pPr>
            <a:r>
              <a:rPr sz="2000" b="1" dirty="0" err="1" smtClean="0"/>
              <a:t>Накладные</a:t>
            </a:r>
            <a:r>
              <a:rPr sz="2000" b="1" dirty="0" smtClean="0"/>
              <a:t> </a:t>
            </a:r>
            <a:r>
              <a:rPr sz="2000" b="1" dirty="0" err="1" smtClean="0"/>
              <a:t>расходы</a:t>
            </a:r>
            <a:r>
              <a:rPr sz="2000" b="1" dirty="0" smtClean="0"/>
              <a:t> </a:t>
            </a:r>
            <a:r>
              <a:rPr sz="2000" b="1" dirty="0" err="1" smtClean="0"/>
              <a:t>составляют</a:t>
            </a:r>
            <a:r>
              <a:rPr sz="2000" b="1" dirty="0" smtClean="0"/>
              <a:t> 10-15%</a:t>
            </a:r>
          </a:p>
          <a:p>
            <a:pPr eaLnBrk="1" hangingPunct="1">
              <a:buFont typeface="Wingdings" pitchFamily="2" charset="2"/>
              <a:buChar char="Ø"/>
            </a:pPr>
            <a:endParaRPr sz="2000" dirty="0" smtClean="0"/>
          </a:p>
          <a:p>
            <a:pPr eaLnBrk="1" hangingPunct="1">
              <a:buFont typeface="Wingdings" pitchFamily="2" charset="2"/>
              <a:buChar char="Ø"/>
            </a:pPr>
            <a:endParaRPr sz="1600" dirty="0" smtClean="0"/>
          </a:p>
          <a:p>
            <a:pPr eaLnBrk="1" hangingPunct="1">
              <a:buFont typeface="Wingdings" pitchFamily="2" charset="2"/>
              <a:buChar char="Ø"/>
            </a:pPr>
            <a:endParaRPr sz="1600" dirty="0" smtClean="0"/>
          </a:p>
        </p:txBody>
      </p:sp>
      <p:pic>
        <p:nvPicPr>
          <p:cNvPr id="481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3" y="1857375"/>
            <a:ext cx="3511550" cy="420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dirty="0" smtClean="0"/>
              <a:t>Способы виртуализации платформы </a:t>
            </a:r>
            <a:r>
              <a:rPr lang="en-US" dirty="0" smtClean="0"/>
              <a:t>Intel x86 </a:t>
            </a:r>
            <a:r>
              <a:rPr dirty="0" smtClean="0"/>
              <a:t>до 2005 г.</a:t>
            </a:r>
            <a:endParaRPr dirty="0"/>
          </a:p>
        </p:txBody>
      </p:sp>
      <p:sp>
        <p:nvSpPr>
          <p:cNvPr id="50179" name="Содержимое 2"/>
          <p:cNvSpPr>
            <a:spLocks noGrp="1"/>
          </p:cNvSpPr>
          <p:nvPr>
            <p:ph idx="1"/>
          </p:nvPr>
        </p:nvSpPr>
        <p:spPr>
          <a:xfrm>
            <a:off x="914400" y="1784350"/>
            <a:ext cx="7772400" cy="2430463"/>
          </a:xfrm>
        </p:spPr>
        <p:txBody>
          <a:bodyPr/>
          <a:lstStyle/>
          <a:p>
            <a:r>
              <a:rPr smtClean="0"/>
              <a:t>Двоичная трансляция гипервизором кода гостевых ОС </a:t>
            </a:r>
          </a:p>
          <a:p>
            <a:r>
              <a:rPr smtClean="0"/>
              <a:t>Использование кольца  1 механизма защиты памяти процессоров </a:t>
            </a:r>
            <a:r>
              <a:rPr lang="en-US" smtClean="0"/>
              <a:t>Intel x86.</a:t>
            </a:r>
            <a:r>
              <a:rPr smtClean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Яркая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Яркая">
    <a:dk1>
      <a:sysClr val="windowText" lastClr="000000"/>
    </a:dk1>
    <a:lt1>
      <a:sysClr val="window" lastClr="FFFFFF"/>
    </a:lt1>
    <a:dk2>
      <a:srgbClr val="666666"/>
    </a:dk2>
    <a:lt2>
      <a:srgbClr val="D2D2D2"/>
    </a:lt2>
    <a:accent1>
      <a:srgbClr val="FF388C"/>
    </a:accent1>
    <a:accent2>
      <a:srgbClr val="E40059"/>
    </a:accent2>
    <a:accent3>
      <a:srgbClr val="9C007F"/>
    </a:accent3>
    <a:accent4>
      <a:srgbClr val="68007F"/>
    </a:accent4>
    <a:accent5>
      <a:srgbClr val="005BD3"/>
    </a:accent5>
    <a:accent6>
      <a:srgbClr val="00349E"/>
    </a:accent6>
    <a:hlink>
      <a:srgbClr val="17BBFD"/>
    </a:hlink>
    <a:folHlink>
      <a:srgbClr val="FF79C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2393</Words>
  <Application>Microsoft Office PowerPoint</Application>
  <PresentationFormat>Экран (4:3)</PresentationFormat>
  <Paragraphs>233</Paragraphs>
  <Slides>40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1" baseType="lpstr">
      <vt:lpstr>IntroducingPowerPoint2007</vt:lpstr>
      <vt:lpstr>Технологии виртуализации   </vt:lpstr>
      <vt:lpstr>ВМ  как система</vt:lpstr>
      <vt:lpstr>Виртуализация операционных систем</vt:lpstr>
      <vt:lpstr>Виртуализация с помощью монитора виртуальных машин</vt:lpstr>
      <vt:lpstr>Гипревизоры  подержиающие ВМ типа система</vt:lpstr>
      <vt:lpstr>Монитор виртуальных машин исполняемый как отдельная ОС  (Гипервизор первого типа)</vt:lpstr>
      <vt:lpstr>Полная виртуализация (Native VM) (Гипервизор первого типа)</vt:lpstr>
      <vt:lpstr>Монитор виртуальных машин исполняемый в среде хозяйской ОС (Гипервизор второго типа)</vt:lpstr>
      <vt:lpstr>Способы виртуализации платформы Intel x86 до 2005 г.</vt:lpstr>
      <vt:lpstr>Двоичная трансляция кода гостевых ОС гипервизором  </vt:lpstr>
      <vt:lpstr>Модель защиты памяти архитектуры x86</vt:lpstr>
      <vt:lpstr>Проблема одновременной работы VMM  (гипервизор 1-го типа) и гостевой ОС в режиме ядра (кольцо 0)</vt:lpstr>
      <vt:lpstr>Использование кольца 1 защиты памяти</vt:lpstr>
      <vt:lpstr>Паравиртуализация</vt:lpstr>
      <vt:lpstr>Паравиртуализация</vt:lpstr>
      <vt:lpstr>Управление памятью при полной и пара-  виртуализации</vt:lpstr>
      <vt:lpstr>Достоинства и недостатки паравиртуализации</vt:lpstr>
      <vt:lpstr>Обзор основных платформ виртуализации</vt:lpstr>
      <vt:lpstr>VMware</vt:lpstr>
      <vt:lpstr>Продукты VMware</vt:lpstr>
      <vt:lpstr>Структура VMware vSphere </vt:lpstr>
      <vt:lpstr>Кластер высокой готовности VMware</vt:lpstr>
      <vt:lpstr>Xen</vt:lpstr>
      <vt:lpstr>Продукты Citrix</vt:lpstr>
      <vt:lpstr>Бесплатный Xen.</vt:lpstr>
      <vt:lpstr>Платформа виртуализации Microsoft</vt:lpstr>
      <vt:lpstr>Особенности архитектуры Hyper-v</vt:lpstr>
      <vt:lpstr>Монолитная архитектура гипервизора</vt:lpstr>
      <vt:lpstr>Особенности монолитного гипервизора</vt:lpstr>
      <vt:lpstr>Микроядерная архитектура гипервизора</vt:lpstr>
      <vt:lpstr>Особенности микроядерного гипервизора</vt:lpstr>
      <vt:lpstr>Архитектура Hyper-v</vt:lpstr>
      <vt:lpstr>Microsoft System Center Virtual Machine Manager</vt:lpstr>
      <vt:lpstr>Виртуализация на уровне операционной системы (контейнеризация)</vt:lpstr>
      <vt:lpstr>Виртуализация на уровне операционной системы (контейнеризация)</vt:lpstr>
      <vt:lpstr>Виртуализация на уровне ядра ОС (контейнеризация)</vt:lpstr>
      <vt:lpstr>Контейнерная виртуализация в Linux</vt:lpstr>
      <vt:lpstr>Достоинства и недостатки виртуализации на уровне ОС</vt:lpstr>
      <vt:lpstr>Виртуализация против контейнеризации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2017-11-25T08:16:36Z</dcterms:created>
  <dcterms:modified xsi:type="dcterms:W3CDTF">2022-02-09T17:20:21Z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1049</vt:i4>
  </property>
  <property fmtid="{D5CDD505-2E9C-101B-9397-08002B2CF9AE}" pid="3" name="_Version">
    <vt:lpwstr>12.0.4518</vt:lpwstr>
  </property>
</Properties>
</file>