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7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6" r:id="rId16"/>
    <p:sldId id="277" r:id="rId17"/>
    <p:sldId id="278" r:id="rId18"/>
    <p:sldId id="280" r:id="rId19"/>
    <p:sldId id="281" r:id="rId20"/>
    <p:sldId id="269" r:id="rId21"/>
    <p:sldId id="270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06" autoAdjust="0"/>
    <p:restoredTop sz="94660"/>
  </p:normalViewPr>
  <p:slideViewPr>
    <p:cSldViewPr>
      <p:cViewPr varScale="1">
        <p:scale>
          <a:sx n="81" d="100"/>
          <a:sy n="81" d="100"/>
        </p:scale>
        <p:origin x="142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141901E5-336E-4A29-B57D-B6BC0A9D106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3270DAD-56A1-4AA2-87C9-35956AE4F7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17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1E5-336E-4A29-B57D-B6BC0A9D106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0DAD-56A1-4AA2-87C9-35956AE4F7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2124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1E5-336E-4A29-B57D-B6BC0A9D106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0DAD-56A1-4AA2-87C9-35956AE4F7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34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1E5-336E-4A29-B57D-B6BC0A9D106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0DAD-56A1-4AA2-87C9-35956AE4F7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763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1E5-336E-4A29-B57D-B6BC0A9D106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0DAD-56A1-4AA2-87C9-35956AE4F7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7263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1E5-336E-4A29-B57D-B6BC0A9D106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0DAD-56A1-4AA2-87C9-35956AE4F7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616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1E5-336E-4A29-B57D-B6BC0A9D106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0DAD-56A1-4AA2-87C9-35956AE4F7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123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1E5-336E-4A29-B57D-B6BC0A9D106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0DAD-56A1-4AA2-87C9-35956AE4F7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868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1E5-336E-4A29-B57D-B6BC0A9D106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70DAD-56A1-4AA2-87C9-35956AE4F7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145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901E5-336E-4A29-B57D-B6BC0A9D106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3270DAD-56A1-4AA2-87C9-35956AE4F7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2198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141901E5-336E-4A29-B57D-B6BC0A9D106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3270DAD-56A1-4AA2-87C9-35956AE4F7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3374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141901E5-336E-4A29-B57D-B6BC0A9D106B}" type="datetimeFigureOut">
              <a:rPr lang="ru-RU" smtClean="0"/>
              <a:t>07.04.2023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83270DAD-56A1-4AA2-87C9-35956AE4F7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677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15039" y="1412776"/>
            <a:ext cx="5913921" cy="1258876"/>
          </a:xfrm>
        </p:spPr>
        <p:txBody>
          <a:bodyPr>
            <a:noAutofit/>
          </a:bodyPr>
          <a:lstStyle/>
          <a:p>
            <a:r>
              <a:rPr lang="en-US" sz="8000" dirty="0"/>
              <a:t>C</a:t>
            </a:r>
            <a:r>
              <a:rPr sz="8000" dirty="0"/>
              <a:t>MS </a:t>
            </a:r>
            <a:r>
              <a:rPr sz="8000" dirty="0" err="1"/>
              <a:t>Opencart</a:t>
            </a:r>
            <a:endParaRPr lang="ru-RU" sz="80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9F9E3FC-DBB0-8047-74EB-8B4990896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12976"/>
            <a:ext cx="914400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8AEE7B-9D2F-DD64-095C-3C3852EBB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601" y="-18656"/>
            <a:ext cx="9144000" cy="99332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35696" y="153670"/>
            <a:ext cx="6813839" cy="90003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внешнего вида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-108520" y="1862194"/>
            <a:ext cx="4601984" cy="2289436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Устанавливаются модули:</a:t>
            </a: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Каждому модулю задается место на странице;</a:t>
            </a:r>
          </a:p>
          <a:p>
            <a:pPr lvl="1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Указываются страницы на которых отображать данный модуль. </a:t>
            </a: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/>
          <a:srcRect l="1367" t="14177" r="75781" b="58384"/>
          <a:stretch>
            <a:fillRect/>
          </a:stretch>
        </p:blipFill>
        <p:spPr bwMode="auto">
          <a:xfrm>
            <a:off x="4493464" y="1052736"/>
            <a:ext cx="4601983" cy="4247944"/>
          </a:xfrm>
          <a:prstGeom prst="rect">
            <a:avLst/>
          </a:prstGeom>
          <a:ln>
            <a:solidFill>
              <a:schemeClr val="bg1"/>
            </a:solidFill>
          </a:ln>
          <a:effectLst/>
        </p:spPr>
      </p:pic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4"/>
          <a:srcRect l="3714" t="25056" r="3714" b="60746"/>
          <a:stretch>
            <a:fillRect/>
          </a:stretch>
        </p:blipFill>
        <p:spPr bwMode="auto">
          <a:xfrm>
            <a:off x="14768" y="5039155"/>
            <a:ext cx="9830573" cy="1547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EA534A-673D-203B-81F1-737E2E044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02772"/>
          </a:xfrm>
          <a:prstGeom prst="rect">
            <a:avLst/>
          </a:prstGeom>
        </p:spPr>
      </p:pic>
      <p:pic>
        <p:nvPicPr>
          <p:cNvPr id="4" name="Содержимое 3"/>
          <p:cNvPicPr>
            <a:picLocks noGrp="1"/>
          </p:cNvPicPr>
          <p:nvPr>
            <p:ph idx="1"/>
          </p:nvPr>
        </p:nvPicPr>
        <p:blipFill>
          <a:blip r:embed="rId3"/>
          <a:srcRect l="14499" t="9811" r="15784"/>
          <a:stretch>
            <a:fillRect/>
          </a:stretch>
        </p:blipFill>
        <p:spPr bwMode="auto">
          <a:xfrm>
            <a:off x="1367644" y="1412776"/>
            <a:ext cx="6408712" cy="5256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67744" y="0"/>
            <a:ext cx="4752528" cy="1202772"/>
          </a:xfrm>
          <a:noFill/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Готовый шаблон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A65990-A06C-0772-F575-2A9317E46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1523"/>
            <a:ext cx="9144000" cy="118470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7389" y="52130"/>
            <a:ext cx="2710929" cy="841235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Оплата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139952" y="1351790"/>
            <a:ext cx="5184576" cy="841235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Устанавливаются различные платежные системы</a:t>
            </a:r>
          </a:p>
        </p:txBody>
      </p:sp>
      <p:pic>
        <p:nvPicPr>
          <p:cNvPr id="4" name="Рисунок 3"/>
          <p:cNvPicPr/>
          <p:nvPr/>
        </p:nvPicPr>
        <p:blipFill>
          <a:blip r:embed="rId3"/>
          <a:srcRect l="1713" t="20377" r="84467" b="71235"/>
          <a:stretch>
            <a:fillRect/>
          </a:stretch>
        </p:blipFill>
        <p:spPr bwMode="auto">
          <a:xfrm>
            <a:off x="1259632" y="1143180"/>
            <a:ext cx="2710929" cy="122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Рисунок 4"/>
          <p:cNvPicPr/>
          <p:nvPr/>
        </p:nvPicPr>
        <p:blipFill>
          <a:blip r:embed="rId4"/>
          <a:srcRect l="1378" t="58209" r="53447" b="15522"/>
          <a:stretch>
            <a:fillRect/>
          </a:stretch>
        </p:blipFill>
        <p:spPr bwMode="auto">
          <a:xfrm>
            <a:off x="-272161" y="2548687"/>
            <a:ext cx="9396536" cy="4007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03648" y="15503"/>
            <a:ext cx="6743377" cy="1000641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Управление магазинами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55576" y="1066113"/>
            <a:ext cx="8103844" cy="560674"/>
          </a:xfrm>
        </p:spPr>
        <p:txBody>
          <a:bodyPr>
            <a:norm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управления несколькими магазинами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 l="3492" t="11610" r="1338" b="62074"/>
          <a:stretch>
            <a:fillRect/>
          </a:stretch>
        </p:blipFill>
        <p:spPr bwMode="auto">
          <a:xfrm>
            <a:off x="170671" y="1664465"/>
            <a:ext cx="8981407" cy="4127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1C89E4-9D71-3826-9BFA-7CD82AD82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034"/>
            <a:ext cx="9144000" cy="127502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5586" y="116632"/>
            <a:ext cx="6952828" cy="1100667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Управление магазинами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1557" y="2636912"/>
            <a:ext cx="3024336" cy="2016224"/>
          </a:xfrm>
        </p:spPr>
        <p:txBody>
          <a:bodyPr/>
          <a:lstStyle/>
          <a:p>
            <a:pPr marL="90488" indent="174625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Каждый магазин имеет свои настройки не зависимые от других магазинов.</a:t>
            </a:r>
          </a:p>
        </p:txBody>
      </p:sp>
      <p:pic>
        <p:nvPicPr>
          <p:cNvPr id="4" name="Рисунок 3"/>
          <p:cNvPicPr/>
          <p:nvPr/>
        </p:nvPicPr>
        <p:blipFill>
          <a:blip r:embed="rId3"/>
          <a:srcRect l="3583" t="22967" r="37373" b="23984"/>
          <a:stretch>
            <a:fillRect/>
          </a:stretch>
        </p:blipFill>
        <p:spPr bwMode="auto">
          <a:xfrm>
            <a:off x="3347864" y="1250988"/>
            <a:ext cx="5799604" cy="5346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AF36F-B3B6-1CDC-E992-A3A4C8D3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3BA4A7-AAD0-6365-66E4-D0B4AD791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5BE5EC-8ABB-AD2A-B679-1ACDBD4AF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8"/>
            <a:ext cx="9144000" cy="1275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1D20BB-9A3C-738E-49E2-8C5B0CC9A5DC}"/>
              </a:ext>
            </a:extLst>
          </p:cNvPr>
          <p:cNvSpPr txBox="1"/>
          <p:nvPr/>
        </p:nvSpPr>
        <p:spPr>
          <a:xfrm>
            <a:off x="1403648" y="221924"/>
            <a:ext cx="66784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Полезные функции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726622-47ED-32B3-E12C-5C37B1D1AEE7}"/>
              </a:ext>
            </a:extLst>
          </p:cNvPr>
          <p:cNvSpPr txBox="1"/>
          <p:nvPr/>
        </p:nvSpPr>
        <p:spPr>
          <a:xfrm>
            <a:off x="347663" y="2323053"/>
            <a:ext cx="844867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 время оформления магазина, отключите его, чтобы поисковики не могли пытаться индексировать его страницы, ведь они еще не готовы</a:t>
            </a:r>
            <a:r>
              <a:rPr lang="ru-RU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Отключается магазин следующим образом: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Входите в административную панель;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меню нужна вкладка </a:t>
            </a:r>
            <a:r>
              <a:rPr lang="ru-RU" sz="24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Система→Настройки</a:t>
            </a:r>
            <a:r>
              <a:rPr lang="ru-RU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Выделите магазин, назначенный магазином </a:t>
            </a:r>
            <a:r>
              <a:rPr lang="ru-RU" sz="24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По-умолчанию</a:t>
            </a:r>
            <a:r>
              <a:rPr lang="ru-RU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Нажать кнопку «Редактировать»;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В верхнем Меню выбрать Сервер;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Строка «Режим обслуживания» поставить «Да».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71C550-2073-E4E6-C61D-684B59836362}"/>
              </a:ext>
            </a:extLst>
          </p:cNvPr>
          <p:cNvSpPr txBox="1"/>
          <p:nvPr/>
        </p:nvSpPr>
        <p:spPr>
          <a:xfrm>
            <a:off x="-78581" y="1379093"/>
            <a:ext cx="76328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i="0" u="sng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Как отключить магазин  </a:t>
            </a:r>
            <a:r>
              <a:rPr lang="ru-RU" sz="3200" b="1" i="0" u="sng" dirty="0" err="1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OpenCart</a:t>
            </a:r>
            <a:endParaRPr lang="ru-RU" sz="3200" b="1" i="0" u="sng" dirty="0">
              <a:solidFill>
                <a:srgbClr val="222222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3518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AF36F-B3B6-1CDC-E992-A3A4C8D3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3BA4A7-AAD0-6365-66E4-D0B4AD791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5BE5EC-8ABB-AD2A-B679-1ACDBD4AF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8"/>
            <a:ext cx="9144000" cy="1275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1D20BB-9A3C-738E-49E2-8C5B0CC9A5DC}"/>
              </a:ext>
            </a:extLst>
          </p:cNvPr>
          <p:cNvSpPr txBox="1"/>
          <p:nvPr/>
        </p:nvSpPr>
        <p:spPr>
          <a:xfrm>
            <a:off x="1403648" y="221924"/>
            <a:ext cx="66784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Полезные функции</a:t>
            </a:r>
          </a:p>
        </p:txBody>
      </p:sp>
      <p:pic>
        <p:nvPicPr>
          <p:cNvPr id="1026" name="Picture 2" descr="Основы управления магазином OpenCart">
            <a:extLst>
              <a:ext uri="{FF2B5EF4-FFF2-40B4-BE49-F238E27FC236}">
                <a16:creationId xmlns:a16="http://schemas.microsoft.com/office/drawing/2014/main" id="{CEF274E4-5012-1D29-6779-D7D2CC432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464697"/>
            <a:ext cx="6072477" cy="329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949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AF36F-B3B6-1CDC-E992-A3A4C8D3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3BA4A7-AAD0-6365-66E4-D0B4AD791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5BE5EC-8ABB-AD2A-B679-1ACDBD4AF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8"/>
            <a:ext cx="9144000" cy="1275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1D20BB-9A3C-738E-49E2-8C5B0CC9A5DC}"/>
              </a:ext>
            </a:extLst>
          </p:cNvPr>
          <p:cNvSpPr txBox="1"/>
          <p:nvPr/>
        </p:nvSpPr>
        <p:spPr>
          <a:xfrm>
            <a:off x="1403648" y="221924"/>
            <a:ext cx="66784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Полезные функции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726622-47ED-32B3-E12C-5C37B1D1AEE7}"/>
              </a:ext>
            </a:extLst>
          </p:cNvPr>
          <p:cNvSpPr txBox="1"/>
          <p:nvPr/>
        </p:nvSpPr>
        <p:spPr>
          <a:xfrm>
            <a:off x="347663" y="2323053"/>
            <a:ext cx="84486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0" i="0" dirty="0">
                <a:solidFill>
                  <a:srgbClr val="404040"/>
                </a:solidFill>
                <a:effectLst/>
                <a:latin typeface="Tahoma" panose="020B0604030504040204" pitchFamily="34" charset="0"/>
              </a:rPr>
              <a:t> платформе </a:t>
            </a:r>
            <a:r>
              <a:rPr lang="ru-RU" sz="2400" b="0" i="0" dirty="0" err="1">
                <a:solidFill>
                  <a:srgbClr val="404040"/>
                </a:solidFill>
                <a:effectLst/>
                <a:latin typeface="Tahoma" panose="020B0604030504040204" pitchFamily="34" charset="0"/>
              </a:rPr>
              <a:t>OpenCart</a:t>
            </a:r>
            <a:r>
              <a:rPr lang="ru-RU" sz="2400" b="0" i="0" dirty="0">
                <a:solidFill>
                  <a:srgbClr val="404040"/>
                </a:solidFill>
                <a:effectLst/>
                <a:latin typeface="Tahoma" panose="020B0604030504040204" pitchFamily="34" charset="0"/>
              </a:rPr>
              <a:t> предусмотрено резервное копирование (бэкап) и восстановление сайта из административной части магазина.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Tahoma" panose="020B0604030504040204" pitchFamily="34" charset="0"/>
              </a:rPr>
              <a:t>Войдите в административную панель магазина;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Tahoma" panose="020B0604030504040204" pitchFamily="34" charset="0"/>
              </a:rPr>
              <a:t>В меню выберите раздел «Инструменты» и откройте вкладку «Бэкап/Восстановление»;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Tahoma" panose="020B0604030504040204" pitchFamily="34" charset="0"/>
              </a:rPr>
              <a:t>Выделите все файлы магазина;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Tahoma" panose="020B0604030504040204" pitchFamily="34" charset="0"/>
              </a:rPr>
              <a:t>Нажмите кнопку бэкап, вверху;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Tahoma" panose="020B0604030504040204" pitchFamily="34" charset="0"/>
              </a:rPr>
              <a:t>Файл резервной копии магазина </a:t>
            </a:r>
            <a:r>
              <a:rPr lang="ru-RU" sz="2400" b="0" i="0" dirty="0" err="1">
                <a:solidFill>
                  <a:srgbClr val="404040"/>
                </a:solidFill>
                <a:effectLst/>
                <a:latin typeface="Tahoma" panose="020B0604030504040204" pitchFamily="34" charset="0"/>
              </a:rPr>
              <a:t>скачается</a:t>
            </a:r>
            <a:r>
              <a:rPr lang="ru-RU" sz="2400" b="0" i="0" dirty="0">
                <a:solidFill>
                  <a:srgbClr val="404040"/>
                </a:solidFill>
                <a:effectLst/>
                <a:latin typeface="Tahoma" panose="020B0604030504040204" pitchFamily="34" charset="0"/>
              </a:rPr>
              <a:t> на ваш компьютер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67998-4246-183F-0E5C-5BE3B7D768C7}"/>
              </a:ext>
            </a:extLst>
          </p:cNvPr>
          <p:cNvSpPr txBox="1"/>
          <p:nvPr/>
        </p:nvSpPr>
        <p:spPr>
          <a:xfrm>
            <a:off x="347663" y="1232918"/>
            <a:ext cx="855069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i="0" u="sng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Как сделать резервную копию магазина</a:t>
            </a:r>
          </a:p>
          <a:p>
            <a:b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190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AF36F-B3B6-1CDC-E992-A3A4C8D3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3BA4A7-AAD0-6365-66E4-D0B4AD791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5BE5EC-8ABB-AD2A-B679-1ACDBD4AF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8"/>
            <a:ext cx="9144000" cy="1275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1D20BB-9A3C-738E-49E2-8C5B0CC9A5DC}"/>
              </a:ext>
            </a:extLst>
          </p:cNvPr>
          <p:cNvSpPr txBox="1"/>
          <p:nvPr/>
        </p:nvSpPr>
        <p:spPr>
          <a:xfrm>
            <a:off x="1403648" y="221924"/>
            <a:ext cx="66784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Полезные функции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818F646-EF50-4245-0C6A-BA5DD3335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7" y="1328632"/>
            <a:ext cx="5807066" cy="434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DD99BF-BF2E-0BA9-2914-F4E9769DE366}"/>
              </a:ext>
            </a:extLst>
          </p:cNvPr>
          <p:cNvSpPr txBox="1"/>
          <p:nvPr/>
        </p:nvSpPr>
        <p:spPr>
          <a:xfrm>
            <a:off x="492919" y="5895191"/>
            <a:ext cx="81438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404040"/>
                </a:solidFill>
                <a:effectLst/>
                <a:latin typeface="Tahoma" panose="020B0604030504040204" pitchFamily="34" charset="0"/>
              </a:rPr>
              <a:t>Важно понимать, что бэкап это копия базы данных магазина, в формате SQL. Резервную копию каталога магазина нужно сделать по FTP.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80038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AF36F-B3B6-1CDC-E992-A3A4C8D3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3BA4A7-AAD0-6365-66E4-D0B4AD791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85BE5EC-8ABB-AD2A-B679-1ACDBD4AF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8"/>
            <a:ext cx="9144000" cy="1275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1D20BB-9A3C-738E-49E2-8C5B0CC9A5DC}"/>
              </a:ext>
            </a:extLst>
          </p:cNvPr>
          <p:cNvSpPr txBox="1"/>
          <p:nvPr/>
        </p:nvSpPr>
        <p:spPr>
          <a:xfrm>
            <a:off x="1403648" y="221924"/>
            <a:ext cx="66784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Полезные функции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726622-47ED-32B3-E12C-5C37B1D1AEE7}"/>
              </a:ext>
            </a:extLst>
          </p:cNvPr>
          <p:cNvSpPr txBox="1"/>
          <p:nvPr/>
        </p:nvSpPr>
        <p:spPr>
          <a:xfrm>
            <a:off x="347663" y="2323053"/>
            <a:ext cx="844867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0" i="0" dirty="0">
                <a:solidFill>
                  <a:srgbClr val="404040"/>
                </a:solidFill>
                <a:effectLst/>
                <a:latin typeface="Tahoma" panose="020B0604030504040204" pitchFamily="34" charset="0"/>
              </a:rPr>
              <a:t>Из полученной резервной копии базы данных, а также из копии базы данных сделанной в </a:t>
            </a:r>
            <a:r>
              <a:rPr lang="ru-RU" sz="2400" b="0" i="0" dirty="0" err="1">
                <a:solidFill>
                  <a:srgbClr val="404040"/>
                </a:solidFill>
                <a:effectLst/>
                <a:latin typeface="Tahoma" panose="020B0604030504040204" pitchFamily="34" charset="0"/>
              </a:rPr>
              <a:t>phpmyadmin</a:t>
            </a:r>
            <a:r>
              <a:rPr lang="ru-RU" sz="2400" b="0" i="0" dirty="0">
                <a:solidFill>
                  <a:srgbClr val="404040"/>
                </a:solidFill>
                <a:effectLst/>
                <a:latin typeface="Tahoma" panose="020B0604030504040204" pitchFamily="34" charset="0"/>
              </a:rPr>
              <a:t>, вы можете восстановить все данные магазина.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Tahoma" panose="020B0604030504040204" pitchFamily="34" charset="0"/>
              </a:rPr>
              <a:t>Войдите в административную панель магазина;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Tahoma" panose="020B0604030504040204" pitchFamily="34" charset="0"/>
              </a:rPr>
              <a:t>Раскройте раздел «Инструменты» в меню, и нажмите вкладку «Бэкап/Восстановление»;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Tahoma" panose="020B0604030504040204" pitchFamily="34" charset="0"/>
              </a:rPr>
              <a:t>Выберите файл SQL резервной копии магазина и нажмите кнопку (вверху) восстановить.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404040"/>
                </a:solidFill>
                <a:effectLst/>
                <a:latin typeface="Tahoma" panose="020B0604030504040204" pitchFamily="34" charset="0"/>
              </a:rPr>
              <a:t> Все, магазин должен восстановиться, </a:t>
            </a:r>
            <a:r>
              <a:rPr lang="ru-RU" sz="2400" b="0" i="0" dirty="0">
                <a:solidFill>
                  <a:srgbClr val="FF6600"/>
                </a:solidFill>
                <a:effectLst/>
                <a:latin typeface="Tahoma" panose="020B0604030504040204" pitchFamily="34" charset="0"/>
              </a:rPr>
              <a:t>если не были «убиты» каталоги и/или файлы магазина</a:t>
            </a:r>
            <a:r>
              <a:rPr lang="ru-RU" sz="2400" b="0" i="0" dirty="0">
                <a:solidFill>
                  <a:srgbClr val="404040"/>
                </a:solidFill>
                <a:effectLst/>
                <a:latin typeface="Tahoma" panose="020B0604030504040204" pitchFamily="34" charset="0"/>
              </a:rPr>
              <a:t>. Их нужно восстановить из резервной копии каталога магазина.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D67998-4246-183F-0E5C-5BE3B7D768C7}"/>
              </a:ext>
            </a:extLst>
          </p:cNvPr>
          <p:cNvSpPr txBox="1"/>
          <p:nvPr/>
        </p:nvSpPr>
        <p:spPr>
          <a:xfrm>
            <a:off x="347663" y="1232918"/>
            <a:ext cx="855069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i="0" u="sng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Как восстановить сайт из резервной копии</a:t>
            </a:r>
          </a:p>
          <a:p>
            <a:br>
              <a:rPr lang="ru-RU" sz="3200" dirty="0"/>
            </a:br>
            <a:endParaRPr lang="ru-RU" sz="3200" b="1" i="0" u="sng" dirty="0"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br>
              <a:rPr lang="ru-RU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7324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1B8A6E-558B-8256-0355-4961C428A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278"/>
            <a:ext cx="9144000" cy="1561062"/>
          </a:xfrm>
          <a:prstGeom prst="rect">
            <a:avLst/>
          </a:prstGeom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384048">
              <a:buNone/>
            </a:pPr>
            <a:r>
              <a:rPr lang="ru-RU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OpenCart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 — </a:t>
            </a:r>
            <a:r>
              <a:rPr lang="ru-RU" sz="28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это платформа, предназначенная для создания собственного интернет-магазина. </a:t>
            </a:r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Платформа бесплатна и имеет открытый исходный код. С помощью </a:t>
            </a:r>
            <a:r>
              <a:rPr lang="ru-RU" sz="2800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OpenCart</a:t>
            </a:r>
            <a:r>
              <a:rPr lang="ru-RU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можно создать интернет-магазин любой сложности с помощью большого количества поддерживаемых сообществом дополнений.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indent="384048">
              <a:buNone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84048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Может быть установлен на любом веб-сервере с поддержкой PHP и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. Является свободным программным обеспечением.</a:t>
            </a:r>
          </a:p>
        </p:txBody>
      </p:sp>
      <p:pic>
        <p:nvPicPr>
          <p:cNvPr id="1026" name="Picture 2" descr="http://upload.wikimedia.org/wikipedia/commons/c/ca/Opencart.png"/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979712" y="-243408"/>
            <a:ext cx="5873338" cy="18695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8E9540A-629A-5EA0-B118-6445269FE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0" y="-28114"/>
            <a:ext cx="9144000" cy="127502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24964" y="116632"/>
            <a:ext cx="2160240" cy="1163546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Отчеты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043608" y="1447598"/>
            <a:ext cx="7665194" cy="499503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Реализован просмотр статистики в виде отчетов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/>
          <a:srcRect l="3454" t="17028" b="59752"/>
          <a:stretch>
            <a:fillRect/>
          </a:stretch>
        </p:blipFill>
        <p:spPr bwMode="auto">
          <a:xfrm>
            <a:off x="-31215" y="2437664"/>
            <a:ext cx="9272597" cy="2648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5B45DC6-A495-96EA-4F05-4B938C8B7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871" y="1243229"/>
            <a:ext cx="9144000" cy="127502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28232" y="1406523"/>
            <a:ext cx="3856484" cy="913243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Локализация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83568" y="2727914"/>
            <a:ext cx="5432946" cy="1795647"/>
          </a:xfrm>
        </p:spPr>
        <p:txBody>
          <a:bodyPr/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Возможность установки языков;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Поддержка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многоволютности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Настройка расчета налогов;</a:t>
            </a:r>
          </a:p>
          <a:p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/>
          <a:srcRect l="54395" t="14777" r="18322" b="68141"/>
          <a:stretch>
            <a:fillRect/>
          </a:stretch>
        </p:blipFill>
        <p:spPr bwMode="auto">
          <a:xfrm>
            <a:off x="4371936" y="4567158"/>
            <a:ext cx="2000264" cy="1422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Рисунок 5"/>
          <p:cNvPicPr/>
          <p:nvPr/>
        </p:nvPicPr>
        <p:blipFill>
          <a:blip r:embed="rId3"/>
          <a:srcRect l="15807" t="14777" r="60940" b="71572"/>
          <a:stretch>
            <a:fillRect/>
          </a:stretch>
        </p:blipFill>
        <p:spPr bwMode="auto">
          <a:xfrm>
            <a:off x="5873338" y="2636912"/>
            <a:ext cx="1700873" cy="1130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 descr="http://upload.wikimedia.org/wikipedia/commons/c/ca/Opencart.png">
            <a:extLst>
              <a:ext uri="{FF2B5EF4-FFF2-40B4-BE49-F238E27FC236}">
                <a16:creationId xmlns:a16="http://schemas.microsoft.com/office/drawing/2014/main" id="{7010B79D-AD2C-C541-E062-1CF87A31E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-265161"/>
            <a:ext cx="5873338" cy="186959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F74B270-F7BB-0944-F391-CAEB97AEEB69}"/>
              </a:ext>
            </a:extLst>
          </p:cNvPr>
          <p:cNvSpPr/>
          <p:nvPr/>
        </p:nvSpPr>
        <p:spPr>
          <a:xfrm>
            <a:off x="5940152" y="0"/>
            <a:ext cx="3203848" cy="76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Picture 2" descr="http://upload.wikimedia.org/wikipedia/commons/c/ca/Opencart.png">
            <a:extLst>
              <a:ext uri="{FF2B5EF4-FFF2-40B4-BE49-F238E27FC236}">
                <a16:creationId xmlns:a16="http://schemas.microsoft.com/office/drawing/2014/main" id="{EC6AB3C6-E073-303A-AC63-266B70FBC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283968" y="1484784"/>
            <a:ext cx="4392488" cy="1398209"/>
          </a:xfrm>
          <a:prstGeom prst="rect">
            <a:avLst/>
          </a:prstGeom>
          <a:noFill/>
        </p:spPr>
      </p:pic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265564"/>
            <a:ext cx="8784976" cy="6439929"/>
          </a:xfrm>
        </p:spPr>
        <p:txBody>
          <a:bodyPr>
            <a:normAutofit fontScale="92500"/>
          </a:bodyPr>
          <a:lstStyle/>
          <a:p>
            <a:pPr marL="90488" indent="263525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Лёгкая установка и настройка движка</a:t>
            </a:r>
          </a:p>
          <a:p>
            <a:pPr marL="90488" indent="263525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Большое количество модулей и дополнений (лёгкое и недорогое улучшение движка)</a:t>
            </a:r>
          </a:p>
          <a:p>
            <a:pPr marL="90488" indent="263525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Много материалов по доработке и изменению дизайна и доработке функционала</a:t>
            </a:r>
          </a:p>
          <a:p>
            <a:pPr marL="90488" indent="263525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Простой и понятный код</a:t>
            </a:r>
          </a:p>
          <a:p>
            <a:pPr marL="90488" indent="263525">
              <a:buFont typeface="Arial" panose="020B0604020202020204" pitchFamily="34" charset="0"/>
              <a:buChar char="•"/>
            </a:pP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Мультиязычность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мультивалютность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0488" indent="263525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Удобные отчёты (по продажам, просмотрам товаров и т.д.)</a:t>
            </a:r>
          </a:p>
          <a:p>
            <a:pPr marL="90488" indent="263525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Редактор дизайна и файлов перевода из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админки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(сам не использую, но кому то может быть полезно)</a:t>
            </a:r>
          </a:p>
          <a:p>
            <a:pPr marL="90488" indent="263525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Встроенный в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админку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магазин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дополненийСистема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исключительно магазинная, международная, с бесплатной открытой лицензией;</a:t>
            </a:r>
          </a:p>
          <a:p>
            <a:pPr marL="90488" indent="263525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По сравнению с конкурирующими движками,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Openсart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обладает более высокой производительностью, магазин с 20-30 тыс. товаров сможет работать даже на дешевом хостинге;</a:t>
            </a:r>
          </a:p>
          <a:p>
            <a:pPr marL="88900" indent="265113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Сейчас очень популярна в СНГ. "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Евроопт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" для запуска своего электронного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гиппера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"Техно плюс", так же выбрала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Opencart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67736" y="4152"/>
            <a:ext cx="2376264" cy="769227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Плюсы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C595C4E-E714-A518-1E70-456E0711B42E}"/>
              </a:ext>
            </a:extLst>
          </p:cNvPr>
          <p:cNvSpPr/>
          <p:nvPr/>
        </p:nvSpPr>
        <p:spPr>
          <a:xfrm>
            <a:off x="0" y="0"/>
            <a:ext cx="9144000" cy="764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764704"/>
            <a:ext cx="8856984" cy="5975966"/>
          </a:xfrm>
        </p:spPr>
        <p:txBody>
          <a:bodyPr>
            <a:normAutofit/>
          </a:bodyPr>
          <a:lstStyle/>
          <a:p>
            <a:pPr marL="90488" indent="263525">
              <a:buFont typeface="Arial" panose="020B0604020202020204" pitchFamily="34" charset="0"/>
              <a:buChar char="•"/>
            </a:pPr>
            <a:r>
              <a:rPr lang="ru-RU" kern="12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Неудобные, </a:t>
            </a:r>
            <a:r>
              <a:rPr lang="ru-RU" kern="1200" dirty="0" err="1">
                <a:solidFill>
                  <a:srgbClr val="262626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ненастраиваемые</a:t>
            </a:r>
            <a:r>
              <a:rPr lang="ru-RU" kern="12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корзина и регистрация (нельзя отключить не нужные поля без правки кода)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0488" indent="263525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Неудобный фильтр товаров (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малофункциональный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— бесполезный)</a:t>
            </a:r>
          </a:p>
          <a:p>
            <a:pPr marL="90488" indent="263525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Отсутствует карта сайта для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яндекса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(+ ссылки на карты сайта отсутствуют в robots.txt)</a:t>
            </a:r>
          </a:p>
          <a:p>
            <a:pPr marL="90488" indent="263525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Нет встроенного блога или каталога статей</a:t>
            </a:r>
          </a:p>
          <a:p>
            <a:pPr marL="90488" indent="263525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Нет живого поиска (при вбивании названия товара в окно поиска не выдаются подходящие под запрос варианты)</a:t>
            </a:r>
          </a:p>
          <a:p>
            <a:pPr marL="90488" indent="263525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Не очень реализованы опции товара (на витрине), при выборе опции товара цена на товар не меняется</a:t>
            </a:r>
          </a:p>
          <a:p>
            <a:pPr marL="90488" indent="263525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Неудобное заполнение характеристик товара</a:t>
            </a:r>
          </a:p>
          <a:p>
            <a:pPr marL="90488" indent="263525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Неудобное обновление движка (нет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автообновления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19872" y="0"/>
            <a:ext cx="2376264" cy="769227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Минусы</a:t>
            </a:r>
          </a:p>
        </p:txBody>
      </p:sp>
      <p:pic>
        <p:nvPicPr>
          <p:cNvPr id="6" name="Picture 2" descr="http://upload.wikimedia.org/wikipedia/commons/c/ca/Opencart.png">
            <a:extLst>
              <a:ext uri="{FF2B5EF4-FFF2-40B4-BE49-F238E27FC236}">
                <a16:creationId xmlns:a16="http://schemas.microsoft.com/office/drawing/2014/main" id="{0BCC2965-1513-8C0C-DDBF-C8D76CCAF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932040" y="5805264"/>
            <a:ext cx="4392488" cy="13982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21911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9A2CF0E-965B-A1AF-EB8E-61713A52F4A2}"/>
              </a:ext>
            </a:extLst>
          </p:cNvPr>
          <p:cNvSpPr/>
          <p:nvPr/>
        </p:nvSpPr>
        <p:spPr>
          <a:xfrm>
            <a:off x="0" y="0"/>
            <a:ext cx="9144000" cy="1268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7016" y="1484784"/>
            <a:ext cx="8856984" cy="3456384"/>
          </a:xfrm>
        </p:spPr>
        <p:txBody>
          <a:bodyPr>
            <a:normAutofit/>
          </a:bodyPr>
          <a:lstStyle/>
          <a:p>
            <a:pPr marL="90488" indent="450850">
              <a:lnSpc>
                <a:spcPct val="100000"/>
              </a:lnSpc>
              <a:buNone/>
            </a:pPr>
            <a:r>
              <a:rPr lang="ru-RU" kern="12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Неплохой (хотя и не очень активно развивающийся в последнее время) движок для интернет магазина.</a:t>
            </a:r>
          </a:p>
          <a:p>
            <a:pPr marL="90488" indent="450850">
              <a:lnSpc>
                <a:spcPct val="100000"/>
              </a:lnSpc>
              <a:buNone/>
            </a:pPr>
            <a:r>
              <a:rPr lang="ru-RU" kern="12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</a:t>
            </a:r>
            <a:r>
              <a:rPr lang="ru-RU" dirty="0" err="1">
                <a:solidFill>
                  <a:srgbClr val="26262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ru-RU" kern="1200" dirty="0" err="1">
                <a:solidFill>
                  <a:srgbClr val="262626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ms</a:t>
            </a:r>
            <a:r>
              <a:rPr lang="ru-RU" kern="12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может похвастаться простым понятным интерфейсом, несложной доработкой, большим количеством платных и бесплатных расширений (модули, дополнения, шаблоны) и продвинутым сообществом. </a:t>
            </a:r>
          </a:p>
          <a:p>
            <a:pPr marL="90488" indent="450850">
              <a:lnSpc>
                <a:spcPct val="100000"/>
              </a:lnSpc>
              <a:buNone/>
            </a:pPr>
            <a:r>
              <a:rPr lang="ru-RU" kern="12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Не плохой выбор в качестве платформы вашего интернет магазина.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79912" y="260648"/>
            <a:ext cx="2376264" cy="769227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E83E771-861F-8B10-37E1-9937305CA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09120"/>
            <a:ext cx="914400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567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59768-2CD8-2F21-60D3-E5A2E35F0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858333"/>
          </a:xfrm>
        </p:spPr>
        <p:txBody>
          <a:bodyPr/>
          <a:lstStyle/>
          <a:p>
            <a:r>
              <a:rPr lang="ru-RU" sz="6600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76440C-C499-64E3-783A-2C5D3D398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CB91B5-BD8C-0A63-8242-F44B2DA879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5422" y="4293096"/>
            <a:ext cx="4067944" cy="22882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06408D-BBDD-CFFD-06D4-0643F5D2A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5476" y="3068960"/>
            <a:ext cx="4215382" cy="29249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3AA68C5-3DDD-36B4-420C-7DEA3BA3E3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1860087"/>
            <a:ext cx="3600400" cy="19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272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4396141-8B9F-3B41-8E8F-BFE05F8D5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967211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2209" y="309013"/>
            <a:ext cx="8079581" cy="1658198"/>
          </a:xfrm>
        </p:spPr>
        <p:txBody>
          <a:bodyPr>
            <a:normAutofit/>
          </a:bodyPr>
          <a:lstStyle/>
          <a:p>
            <a:pPr algn="ctr"/>
            <a:r>
              <a:rPr lang="ru-RU" b="1" dirty="0">
                <a:solidFill>
                  <a:schemeClr val="bg1"/>
                </a:solidFill>
              </a:rPr>
              <a:t>Системные требования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A5E7C92-468F-6CD6-E6AD-905B361E4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FEAC76-2F93-CBE8-CAC2-1E2D0A9C9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60" y="2069095"/>
            <a:ext cx="8287734" cy="37661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6C6545-36C2-DB02-4564-0FA5F0872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846" y="-2624"/>
            <a:ext cx="9144000" cy="127502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84151" y="79506"/>
            <a:ext cx="2664296" cy="1110761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Установка</a:t>
            </a:r>
          </a:p>
        </p:txBody>
      </p:sp>
      <p:pic>
        <p:nvPicPr>
          <p:cNvPr id="2050" name="Picture 2" descr="Официальный сайт OpenCart - Загрузки">
            <a:extLst>
              <a:ext uri="{FF2B5EF4-FFF2-40B4-BE49-F238E27FC236}">
                <a16:creationId xmlns:a16="http://schemas.microsoft.com/office/drawing/2014/main" id="{0C0523FE-30C4-7DF8-CDC3-8C62BCCD9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7193134" cy="4521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16C6545-36C2-DB02-4564-0FA5F0872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846" y="-2624"/>
            <a:ext cx="9144000" cy="127502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84151" y="79506"/>
            <a:ext cx="2664296" cy="1110761"/>
          </a:xfrm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Установка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D55B4-A14E-4627-FA58-7D1CDD1D5877}"/>
              </a:ext>
            </a:extLst>
          </p:cNvPr>
          <p:cNvSpPr txBox="1"/>
          <p:nvPr/>
        </p:nvSpPr>
        <p:spPr>
          <a:xfrm>
            <a:off x="5148064" y="1415786"/>
            <a:ext cx="42484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kern="1200" dirty="0">
                <a:solidFill>
                  <a:srgbClr val="2C2C2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Шаг 1. Лицензия </a:t>
            </a:r>
            <a:r>
              <a:rPr lang="en-US" sz="2800" b="1" kern="1200" dirty="0">
                <a:solidFill>
                  <a:srgbClr val="2C2C2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GNU</a:t>
            </a:r>
            <a:endParaRPr lang="ru-RU" sz="28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opencart step1">
            <a:extLst>
              <a:ext uri="{FF2B5EF4-FFF2-40B4-BE49-F238E27FC236}">
                <a16:creationId xmlns:a16="http://schemas.microsoft.com/office/drawing/2014/main" id="{569FE7A0-09BE-D0C8-F4AA-2750E741A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" y="2204864"/>
            <a:ext cx="8620125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53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31640" y="-18123"/>
            <a:ext cx="7463457" cy="985251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Шаг 2. Предварительная установка</a:t>
            </a:r>
          </a:p>
        </p:txBody>
      </p:sp>
      <p:pic>
        <p:nvPicPr>
          <p:cNvPr id="6146" name="Picture 2" descr="opencart step2">
            <a:extLst>
              <a:ext uri="{FF2B5EF4-FFF2-40B4-BE49-F238E27FC236}">
                <a16:creationId xmlns:a16="http://schemas.microsoft.com/office/drawing/2014/main" id="{C160F5E7-584F-C73D-F9EB-CCFB7BCB4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834004"/>
            <a:ext cx="5151040" cy="6017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9938" y="32537"/>
            <a:ext cx="6803860" cy="762675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Шаг 3. Конфигурирование</a:t>
            </a:r>
          </a:p>
        </p:txBody>
      </p:sp>
      <p:pic>
        <p:nvPicPr>
          <p:cNvPr id="7170" name="Picture 2" descr="opencart step3">
            <a:extLst>
              <a:ext uri="{FF2B5EF4-FFF2-40B4-BE49-F238E27FC236}">
                <a16:creationId xmlns:a16="http://schemas.microsoft.com/office/drawing/2014/main" id="{A6D46E71-E299-2326-4802-78D1803C1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38" y="772973"/>
            <a:ext cx="885825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08887"/>
            <a:ext cx="7072362" cy="752346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Шаг 4. Завершение установки</a:t>
            </a:r>
          </a:p>
        </p:txBody>
      </p:sp>
      <p:pic>
        <p:nvPicPr>
          <p:cNvPr id="8196" name="Picture 4" descr="opencart step4">
            <a:extLst>
              <a:ext uri="{FF2B5EF4-FFF2-40B4-BE49-F238E27FC236}">
                <a16:creationId xmlns:a16="http://schemas.microsoft.com/office/drawing/2014/main" id="{D26B432A-1F5E-DEA3-FFFC-C26A13D33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1040722"/>
            <a:ext cx="5548672" cy="560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BC7F6AF-1924-29A9-D383-C55022993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9144000" cy="114134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8323" y="147071"/>
            <a:ext cx="6527353" cy="985251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Панель администрирования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915816" y="1141349"/>
            <a:ext cx="3312368" cy="415443"/>
          </a:xfrm>
        </p:spPr>
        <p:txBody>
          <a:bodyPr>
            <a:normAutofit fontScale="925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Статистика о продажах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/>
          <a:srcRect l="918" t="13282" r="2640" b="41558"/>
          <a:stretch>
            <a:fillRect/>
          </a:stretch>
        </p:blipFill>
        <p:spPr bwMode="auto">
          <a:xfrm>
            <a:off x="-108520" y="1556792"/>
            <a:ext cx="9252520" cy="431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256</TotalTime>
  <Words>699</Words>
  <Application>Microsoft Office PowerPoint</Application>
  <PresentationFormat>Экран (4:3)</PresentationFormat>
  <Paragraphs>85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Roboto</vt:lpstr>
      <vt:lpstr>Tahoma</vt:lpstr>
      <vt:lpstr>Метрополия</vt:lpstr>
      <vt:lpstr>CMS Opencart</vt:lpstr>
      <vt:lpstr>Презентация PowerPoint</vt:lpstr>
      <vt:lpstr>Системные требования</vt:lpstr>
      <vt:lpstr>Установка</vt:lpstr>
      <vt:lpstr>Установка</vt:lpstr>
      <vt:lpstr>Шаг 2. Предварительная установка</vt:lpstr>
      <vt:lpstr>Шаг 3. Конфигурирование</vt:lpstr>
      <vt:lpstr>Шаг 4. Завершение установки</vt:lpstr>
      <vt:lpstr>Панель администрирования</vt:lpstr>
      <vt:lpstr>Настройка внешнего вида</vt:lpstr>
      <vt:lpstr>Готовый шаблон</vt:lpstr>
      <vt:lpstr>Оплата</vt:lpstr>
      <vt:lpstr>Управление магазинами</vt:lpstr>
      <vt:lpstr>Управление магазинами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Отчеты</vt:lpstr>
      <vt:lpstr>Локализация</vt:lpstr>
      <vt:lpstr>Плюсы</vt:lpstr>
      <vt:lpstr>Минусы</vt:lpstr>
      <vt:lpstr>Вывод</vt:lpstr>
      <vt:lpstr>Спасибо за внимание!</vt:lpstr>
    </vt:vector>
  </TitlesOfParts>
  <Company>UralSOFT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Я</dc:creator>
  <cp:lastModifiedBy>Арсений Палазник</cp:lastModifiedBy>
  <cp:revision>21</cp:revision>
  <dcterms:created xsi:type="dcterms:W3CDTF">2013-12-09T00:53:45Z</dcterms:created>
  <dcterms:modified xsi:type="dcterms:W3CDTF">2023-04-07T10:17:40Z</dcterms:modified>
</cp:coreProperties>
</file>