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0"/>
  </p:notesMasterIdLst>
  <p:sldIdLst>
    <p:sldId id="435" r:id="rId2"/>
    <p:sldId id="403" r:id="rId3"/>
    <p:sldId id="404" r:id="rId4"/>
    <p:sldId id="436" r:id="rId5"/>
    <p:sldId id="409" r:id="rId6"/>
    <p:sldId id="408" r:id="rId7"/>
    <p:sldId id="410" r:id="rId8"/>
    <p:sldId id="413" r:id="rId9"/>
    <p:sldId id="415" r:id="rId10"/>
    <p:sldId id="416" r:id="rId11"/>
    <p:sldId id="417" r:id="rId12"/>
    <p:sldId id="418" r:id="rId13"/>
    <p:sldId id="419" r:id="rId14"/>
    <p:sldId id="437" r:id="rId15"/>
    <p:sldId id="438" r:id="rId16"/>
    <p:sldId id="439" r:id="rId17"/>
    <p:sldId id="440" r:id="rId18"/>
    <p:sldId id="441" r:id="rId19"/>
    <p:sldId id="442" r:id="rId20"/>
    <p:sldId id="443" r:id="rId21"/>
    <p:sldId id="444" r:id="rId22"/>
    <p:sldId id="420" r:id="rId23"/>
    <p:sldId id="421" r:id="rId24"/>
    <p:sldId id="423" r:id="rId25"/>
    <p:sldId id="424" r:id="rId26"/>
    <p:sldId id="426" r:id="rId27"/>
    <p:sldId id="427" r:id="rId28"/>
    <p:sldId id="428" r:id="rId29"/>
    <p:sldId id="429" r:id="rId30"/>
    <p:sldId id="430" r:id="rId31"/>
    <p:sldId id="445" r:id="rId32"/>
    <p:sldId id="446" r:id="rId33"/>
    <p:sldId id="447" r:id="rId34"/>
    <p:sldId id="448" r:id="rId35"/>
    <p:sldId id="449" r:id="rId36"/>
    <p:sldId id="431" r:id="rId37"/>
    <p:sldId id="432" r:id="rId38"/>
    <p:sldId id="450" r:id="rId39"/>
  </p:sldIdLst>
  <p:sldSz cx="16256000" cy="9144000"/>
  <p:notesSz cx="9144000" cy="6858000"/>
  <p:defaultTextStyle>
    <a:defPPr>
      <a:defRPr lang="en-US"/>
    </a:defPPr>
    <a:lvl1pPr marL="0" algn="l" defTabSz="1045210" rtl="0" eaLnBrk="1" latinLnBrk="0" hangingPunct="1">
      <a:defRPr sz="2100" kern="1200">
        <a:solidFill>
          <a:schemeClr val="tx1"/>
        </a:solidFill>
        <a:latin typeface="+mn-lt"/>
        <a:ea typeface="+mn-ea"/>
        <a:cs typeface="+mn-cs"/>
      </a:defRPr>
    </a:lvl1pPr>
    <a:lvl2pPr marL="522605" algn="l" defTabSz="1045210" rtl="0" eaLnBrk="1" latinLnBrk="0" hangingPunct="1">
      <a:defRPr sz="2100" kern="1200">
        <a:solidFill>
          <a:schemeClr val="tx1"/>
        </a:solidFill>
        <a:latin typeface="+mn-lt"/>
        <a:ea typeface="+mn-ea"/>
        <a:cs typeface="+mn-cs"/>
      </a:defRPr>
    </a:lvl2pPr>
    <a:lvl3pPr marL="1045210" algn="l" defTabSz="1045210" rtl="0" eaLnBrk="1" latinLnBrk="0" hangingPunct="1">
      <a:defRPr sz="2100" kern="1200">
        <a:solidFill>
          <a:schemeClr val="tx1"/>
        </a:solidFill>
        <a:latin typeface="+mn-lt"/>
        <a:ea typeface="+mn-ea"/>
        <a:cs typeface="+mn-cs"/>
      </a:defRPr>
    </a:lvl3pPr>
    <a:lvl4pPr marL="1567180" algn="l" defTabSz="1045210" rtl="0" eaLnBrk="1" latinLnBrk="0" hangingPunct="1">
      <a:defRPr sz="2100" kern="1200">
        <a:solidFill>
          <a:schemeClr val="tx1"/>
        </a:solidFill>
        <a:latin typeface="+mn-lt"/>
        <a:ea typeface="+mn-ea"/>
        <a:cs typeface="+mn-cs"/>
      </a:defRPr>
    </a:lvl4pPr>
    <a:lvl5pPr marL="2089785" algn="l" defTabSz="1045210" rtl="0" eaLnBrk="1" latinLnBrk="0" hangingPunct="1">
      <a:defRPr sz="2100" kern="1200">
        <a:solidFill>
          <a:schemeClr val="tx1"/>
        </a:solidFill>
        <a:latin typeface="+mn-lt"/>
        <a:ea typeface="+mn-ea"/>
        <a:cs typeface="+mn-cs"/>
      </a:defRPr>
    </a:lvl5pPr>
    <a:lvl6pPr marL="2612390" algn="l" defTabSz="1045210" rtl="0" eaLnBrk="1" latinLnBrk="0" hangingPunct="1">
      <a:defRPr sz="2100" kern="1200">
        <a:solidFill>
          <a:schemeClr val="tx1"/>
        </a:solidFill>
        <a:latin typeface="+mn-lt"/>
        <a:ea typeface="+mn-ea"/>
        <a:cs typeface="+mn-cs"/>
      </a:defRPr>
    </a:lvl6pPr>
    <a:lvl7pPr marL="3134995" algn="l" defTabSz="1045210" rtl="0" eaLnBrk="1" latinLnBrk="0" hangingPunct="1">
      <a:defRPr sz="2100" kern="1200">
        <a:solidFill>
          <a:schemeClr val="tx1"/>
        </a:solidFill>
        <a:latin typeface="+mn-lt"/>
        <a:ea typeface="+mn-ea"/>
        <a:cs typeface="+mn-cs"/>
      </a:defRPr>
    </a:lvl7pPr>
    <a:lvl8pPr marL="3657600" algn="l" defTabSz="1045210" rtl="0" eaLnBrk="1" latinLnBrk="0" hangingPunct="1">
      <a:defRPr sz="2100" kern="1200">
        <a:solidFill>
          <a:schemeClr val="tx1"/>
        </a:solidFill>
        <a:latin typeface="+mn-lt"/>
        <a:ea typeface="+mn-ea"/>
        <a:cs typeface="+mn-cs"/>
      </a:defRPr>
    </a:lvl8pPr>
    <a:lvl9pPr marL="4180205" algn="l" defTabSz="1045210"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WIVAA Scope" id="{EED29D93-A3B0-49D6-A621-B8452B9F3AFE}">
          <p14:sldIdLst>
            <p14:sldId id="435"/>
            <p14:sldId id="403"/>
            <p14:sldId id="404"/>
            <p14:sldId id="436"/>
            <p14:sldId id="409"/>
            <p14:sldId id="408"/>
            <p14:sldId id="410"/>
            <p14:sldId id="413"/>
            <p14:sldId id="415"/>
            <p14:sldId id="416"/>
            <p14:sldId id="417"/>
            <p14:sldId id="418"/>
            <p14:sldId id="419"/>
            <p14:sldId id="437"/>
            <p14:sldId id="438"/>
            <p14:sldId id="439"/>
            <p14:sldId id="440"/>
            <p14:sldId id="441"/>
            <p14:sldId id="442"/>
            <p14:sldId id="443"/>
            <p14:sldId id="444"/>
            <p14:sldId id="420"/>
            <p14:sldId id="421"/>
            <p14:sldId id="423"/>
            <p14:sldId id="424"/>
            <p14:sldId id="426"/>
            <p14:sldId id="427"/>
            <p14:sldId id="428"/>
            <p14:sldId id="429"/>
            <p14:sldId id="430"/>
            <p14:sldId id="445"/>
            <p14:sldId id="446"/>
            <p14:sldId id="447"/>
            <p14:sldId id="448"/>
            <p14:sldId id="449"/>
            <p14:sldId id="431"/>
            <p14:sldId id="432"/>
            <p14:sldId id="450"/>
          </p14:sldIdLst>
        </p14:section>
      </p14:sectionLst>
    </p:ex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p:cViewPr varScale="1">
        <p:scale>
          <a:sx n="54" d="100"/>
          <a:sy n="54" d="100"/>
        </p:scale>
        <p:origin x="696" y="90"/>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t>11/6/2022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1045210" rtl="0" eaLnBrk="1" latinLnBrk="0" hangingPunct="1">
      <a:defRPr sz="1400" kern="1200">
        <a:solidFill>
          <a:schemeClr val="tx1"/>
        </a:solidFill>
        <a:latin typeface="+mn-lt"/>
        <a:ea typeface="+mn-ea"/>
        <a:cs typeface="+mn-cs"/>
      </a:defRPr>
    </a:lvl1pPr>
    <a:lvl2pPr marL="522605" algn="l" defTabSz="1045210" rtl="0" eaLnBrk="1" latinLnBrk="0" hangingPunct="1">
      <a:defRPr sz="1400" kern="1200">
        <a:solidFill>
          <a:schemeClr val="tx1"/>
        </a:solidFill>
        <a:latin typeface="+mn-lt"/>
        <a:ea typeface="+mn-ea"/>
        <a:cs typeface="+mn-cs"/>
      </a:defRPr>
    </a:lvl2pPr>
    <a:lvl3pPr marL="1045210" algn="l" defTabSz="1045210" rtl="0" eaLnBrk="1" latinLnBrk="0" hangingPunct="1">
      <a:defRPr sz="1400" kern="1200">
        <a:solidFill>
          <a:schemeClr val="tx1"/>
        </a:solidFill>
        <a:latin typeface="+mn-lt"/>
        <a:ea typeface="+mn-ea"/>
        <a:cs typeface="+mn-cs"/>
      </a:defRPr>
    </a:lvl3pPr>
    <a:lvl4pPr marL="1567180" algn="l" defTabSz="1045210" rtl="0" eaLnBrk="1" latinLnBrk="0" hangingPunct="1">
      <a:defRPr sz="1400" kern="1200">
        <a:solidFill>
          <a:schemeClr val="tx1"/>
        </a:solidFill>
        <a:latin typeface="+mn-lt"/>
        <a:ea typeface="+mn-ea"/>
        <a:cs typeface="+mn-cs"/>
      </a:defRPr>
    </a:lvl4pPr>
    <a:lvl5pPr marL="2089785" algn="l" defTabSz="1045210" rtl="0" eaLnBrk="1" latinLnBrk="0" hangingPunct="1">
      <a:defRPr sz="1400" kern="1200">
        <a:solidFill>
          <a:schemeClr val="tx1"/>
        </a:solidFill>
        <a:latin typeface="+mn-lt"/>
        <a:ea typeface="+mn-ea"/>
        <a:cs typeface="+mn-cs"/>
      </a:defRPr>
    </a:lvl5pPr>
    <a:lvl6pPr marL="2612390" algn="l" defTabSz="1045210" rtl="0" eaLnBrk="1" latinLnBrk="0" hangingPunct="1">
      <a:defRPr sz="1400" kern="1200">
        <a:solidFill>
          <a:schemeClr val="tx1"/>
        </a:solidFill>
        <a:latin typeface="+mn-lt"/>
        <a:ea typeface="+mn-ea"/>
        <a:cs typeface="+mn-cs"/>
      </a:defRPr>
    </a:lvl6pPr>
    <a:lvl7pPr marL="3134995" algn="l" defTabSz="1045210" rtl="0" eaLnBrk="1" latinLnBrk="0" hangingPunct="1">
      <a:defRPr sz="1400" kern="1200">
        <a:solidFill>
          <a:schemeClr val="tx1"/>
        </a:solidFill>
        <a:latin typeface="+mn-lt"/>
        <a:ea typeface="+mn-ea"/>
        <a:cs typeface="+mn-cs"/>
      </a:defRPr>
    </a:lvl7pPr>
    <a:lvl8pPr marL="3657600" algn="l" defTabSz="1045210" rtl="0" eaLnBrk="1" latinLnBrk="0" hangingPunct="1">
      <a:defRPr sz="1400" kern="1200">
        <a:solidFill>
          <a:schemeClr val="tx1"/>
        </a:solidFill>
        <a:latin typeface="+mn-lt"/>
        <a:ea typeface="+mn-ea"/>
        <a:cs typeface="+mn-cs"/>
      </a:defRPr>
    </a:lvl8pPr>
    <a:lvl9pPr marL="4180205" algn="l" defTabSz="104521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605" indent="0" algn="ctr">
              <a:buNone/>
              <a:defRPr>
                <a:solidFill>
                  <a:schemeClr val="tx1">
                    <a:tint val="75000"/>
                  </a:schemeClr>
                </a:solidFill>
              </a:defRPr>
            </a:lvl2pPr>
            <a:lvl3pPr marL="1045210" indent="0" algn="ctr">
              <a:buNone/>
              <a:defRPr>
                <a:solidFill>
                  <a:schemeClr val="tx1">
                    <a:tint val="75000"/>
                  </a:schemeClr>
                </a:solidFill>
              </a:defRPr>
            </a:lvl3pPr>
            <a:lvl4pPr marL="1567180" indent="0" algn="ctr">
              <a:buNone/>
              <a:defRPr>
                <a:solidFill>
                  <a:schemeClr val="tx1">
                    <a:tint val="75000"/>
                  </a:schemeClr>
                </a:solidFill>
              </a:defRPr>
            </a:lvl4pPr>
            <a:lvl5pPr marL="2089785" indent="0" algn="ctr">
              <a:buNone/>
              <a:defRPr>
                <a:solidFill>
                  <a:schemeClr val="tx1">
                    <a:tint val="75000"/>
                  </a:schemeClr>
                </a:solidFill>
              </a:defRPr>
            </a:lvl5pPr>
            <a:lvl6pPr marL="2612390" indent="0" algn="ctr">
              <a:buNone/>
              <a:defRPr>
                <a:solidFill>
                  <a:schemeClr val="tx1">
                    <a:tint val="75000"/>
                  </a:schemeClr>
                </a:solidFill>
              </a:defRPr>
            </a:lvl6pPr>
            <a:lvl7pPr marL="3134995" indent="0" algn="ctr">
              <a:buNone/>
              <a:defRPr>
                <a:solidFill>
                  <a:schemeClr val="tx1">
                    <a:tint val="75000"/>
                  </a:schemeClr>
                </a:solidFill>
              </a:defRPr>
            </a:lvl7pPr>
            <a:lvl8pPr marL="3657600" indent="0" algn="ctr">
              <a:buNone/>
              <a:defRPr>
                <a:solidFill>
                  <a:schemeClr val="tx1">
                    <a:tint val="75000"/>
                  </a:schemeClr>
                </a:solidFill>
              </a:defRPr>
            </a:lvl8pPr>
            <a:lvl9pPr marL="41802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bg1"/>
                </a:solidFill>
              </a:defRPr>
            </a:lvl1pPr>
          </a:lstStyle>
          <a:p>
            <a:fld id="{A8EF9831-35B4-4843-9AA9-F06FC1EDDB89}" type="slidenum">
              <a:rPr lang="en-US" smtClean="0">
                <a:solidFill>
                  <a:prstClr val="white"/>
                </a:solidFill>
              </a:rPr>
              <a:t>‹#›</a:t>
            </a:fld>
            <a:endParaRPr lang="en-US" dirty="0">
              <a:solidFill>
                <a:prstClr val="white"/>
              </a:solidFill>
            </a:endParaRPr>
          </a:p>
        </p:txBody>
      </p:sp>
      <p:pic>
        <p:nvPicPr>
          <p:cNvPr id="4" name="Picture 3"/>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605" indent="0">
              <a:buNone/>
              <a:defRPr sz="2100">
                <a:solidFill>
                  <a:schemeClr val="tx1">
                    <a:tint val="75000"/>
                  </a:schemeClr>
                </a:solidFill>
              </a:defRPr>
            </a:lvl2pPr>
            <a:lvl3pPr marL="1045210" indent="0">
              <a:buNone/>
              <a:defRPr sz="1800">
                <a:solidFill>
                  <a:schemeClr val="tx1">
                    <a:tint val="75000"/>
                  </a:schemeClr>
                </a:solidFill>
              </a:defRPr>
            </a:lvl3pPr>
            <a:lvl4pPr marL="1567180" indent="0">
              <a:buNone/>
              <a:defRPr sz="1600">
                <a:solidFill>
                  <a:schemeClr val="tx1">
                    <a:tint val="75000"/>
                  </a:schemeClr>
                </a:solidFill>
              </a:defRPr>
            </a:lvl4pPr>
            <a:lvl5pPr marL="2089785" indent="0">
              <a:buNone/>
              <a:defRPr sz="1600">
                <a:solidFill>
                  <a:schemeClr val="tx1">
                    <a:tint val="75000"/>
                  </a:schemeClr>
                </a:solidFill>
              </a:defRPr>
            </a:lvl5pPr>
            <a:lvl6pPr marL="2612390" indent="0">
              <a:buNone/>
              <a:defRPr sz="1600">
                <a:solidFill>
                  <a:schemeClr val="tx1">
                    <a:tint val="75000"/>
                  </a:schemeClr>
                </a:solidFill>
              </a:defRPr>
            </a:lvl6pPr>
            <a:lvl7pPr marL="3134995" indent="0">
              <a:buNone/>
              <a:defRPr sz="1600">
                <a:solidFill>
                  <a:schemeClr val="tx1">
                    <a:tint val="75000"/>
                  </a:schemeClr>
                </a:solidFill>
              </a:defRPr>
            </a:lvl7pPr>
            <a:lvl8pPr marL="3657600" indent="0">
              <a:buNone/>
              <a:defRPr sz="1600">
                <a:solidFill>
                  <a:schemeClr val="tx1">
                    <a:tint val="75000"/>
                  </a:schemeClr>
                </a:solidFill>
              </a:defRPr>
            </a:lvl8pPr>
            <a:lvl9pPr marL="41802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605" indent="0">
              <a:buNone/>
              <a:defRPr sz="2300" b="1"/>
            </a:lvl2pPr>
            <a:lvl3pPr marL="1045210" indent="0">
              <a:buNone/>
              <a:defRPr sz="2100" b="1"/>
            </a:lvl3pPr>
            <a:lvl4pPr marL="1567180" indent="0">
              <a:buNone/>
              <a:defRPr sz="1800" b="1"/>
            </a:lvl4pPr>
            <a:lvl5pPr marL="2089785" indent="0">
              <a:buNone/>
              <a:defRPr sz="1800" b="1"/>
            </a:lvl5pPr>
            <a:lvl6pPr marL="2612390" indent="0">
              <a:buNone/>
              <a:defRPr sz="1800" b="1"/>
            </a:lvl6pPr>
            <a:lvl7pPr marL="3134995" indent="0">
              <a:buNone/>
              <a:defRPr sz="1800" b="1"/>
            </a:lvl7pPr>
            <a:lvl8pPr marL="3657600" indent="0">
              <a:buNone/>
              <a:defRPr sz="1800" b="1"/>
            </a:lvl8pPr>
            <a:lvl9pPr marL="41802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605" indent="0">
              <a:buNone/>
              <a:defRPr sz="2300" b="1"/>
            </a:lvl2pPr>
            <a:lvl3pPr marL="1045210" indent="0">
              <a:buNone/>
              <a:defRPr sz="2100" b="1"/>
            </a:lvl3pPr>
            <a:lvl4pPr marL="1567180" indent="0">
              <a:buNone/>
              <a:defRPr sz="1800" b="1"/>
            </a:lvl4pPr>
            <a:lvl5pPr marL="2089785" indent="0">
              <a:buNone/>
              <a:defRPr sz="1800" b="1"/>
            </a:lvl5pPr>
            <a:lvl6pPr marL="2612390" indent="0">
              <a:buNone/>
              <a:defRPr sz="1800" b="1"/>
            </a:lvl6pPr>
            <a:lvl7pPr marL="3134995" indent="0">
              <a:buNone/>
              <a:defRPr sz="1800" b="1"/>
            </a:lvl7pPr>
            <a:lvl8pPr marL="3657600" indent="0">
              <a:buNone/>
              <a:defRPr sz="1800" b="1"/>
            </a:lvl8pPr>
            <a:lvl9pPr marL="41802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605" indent="0">
              <a:buNone/>
              <a:defRPr sz="1400"/>
            </a:lvl2pPr>
            <a:lvl3pPr marL="1045210" indent="0">
              <a:buNone/>
              <a:defRPr sz="1100"/>
            </a:lvl3pPr>
            <a:lvl4pPr marL="1567180" indent="0">
              <a:buNone/>
              <a:defRPr sz="1000"/>
            </a:lvl4pPr>
            <a:lvl5pPr marL="2089785" indent="0">
              <a:buNone/>
              <a:defRPr sz="1000"/>
            </a:lvl5pPr>
            <a:lvl6pPr marL="2612390" indent="0">
              <a:buNone/>
              <a:defRPr sz="1000"/>
            </a:lvl6pPr>
            <a:lvl7pPr marL="3134995" indent="0">
              <a:buNone/>
              <a:defRPr sz="1000"/>
            </a:lvl7pPr>
            <a:lvl8pPr marL="3657600" indent="0">
              <a:buNone/>
              <a:defRPr sz="1000"/>
            </a:lvl8pPr>
            <a:lvl9pPr marL="41802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605" indent="0">
              <a:buNone/>
              <a:defRPr sz="3200"/>
            </a:lvl2pPr>
            <a:lvl3pPr marL="1045210" indent="0">
              <a:buNone/>
              <a:defRPr sz="2700"/>
            </a:lvl3pPr>
            <a:lvl4pPr marL="1567180" indent="0">
              <a:buNone/>
              <a:defRPr sz="2300"/>
            </a:lvl4pPr>
            <a:lvl5pPr marL="2089785" indent="0">
              <a:buNone/>
              <a:defRPr sz="2300"/>
            </a:lvl5pPr>
            <a:lvl6pPr marL="2612390" indent="0">
              <a:buNone/>
              <a:defRPr sz="2300"/>
            </a:lvl6pPr>
            <a:lvl7pPr marL="3134995" indent="0">
              <a:buNone/>
              <a:defRPr sz="2300"/>
            </a:lvl7pPr>
            <a:lvl8pPr marL="3657600" indent="0">
              <a:buNone/>
              <a:defRPr sz="2300"/>
            </a:lvl8pPr>
            <a:lvl9pPr marL="41802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605" indent="0">
              <a:buNone/>
              <a:defRPr sz="1400"/>
            </a:lvl2pPr>
            <a:lvl3pPr marL="1045210" indent="0">
              <a:buNone/>
              <a:defRPr sz="1100"/>
            </a:lvl3pPr>
            <a:lvl4pPr marL="1567180" indent="0">
              <a:buNone/>
              <a:defRPr sz="1000"/>
            </a:lvl4pPr>
            <a:lvl5pPr marL="2089785" indent="0">
              <a:buNone/>
              <a:defRPr sz="1000"/>
            </a:lvl5pPr>
            <a:lvl6pPr marL="2612390" indent="0">
              <a:buNone/>
              <a:defRPr sz="1000"/>
            </a:lvl6pPr>
            <a:lvl7pPr marL="3134995" indent="0">
              <a:buNone/>
              <a:defRPr sz="1000"/>
            </a:lvl7pPr>
            <a:lvl8pPr marL="3657600" indent="0">
              <a:buNone/>
              <a:defRPr sz="1000"/>
            </a:lvl8pPr>
            <a:lvl9pPr marL="41802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045210" rtl="0" eaLnBrk="1" latinLnBrk="0" hangingPunct="1">
        <a:spcBef>
          <a:spcPct val="0"/>
        </a:spcBef>
        <a:buNone/>
        <a:defRPr sz="5000" kern="1200">
          <a:solidFill>
            <a:schemeClr val="tx1"/>
          </a:solidFill>
          <a:latin typeface="+mj-lt"/>
          <a:ea typeface="+mj-ea"/>
          <a:cs typeface="+mj-cs"/>
        </a:defRPr>
      </a:lvl1pPr>
    </p:titleStyle>
    <p:bodyStyle>
      <a:lvl1pPr marL="391795" indent="-391795" algn="l" defTabSz="104521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8995" indent="-326390" algn="l" defTabSz="10452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6195" indent="-260985" algn="l" defTabSz="10452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8800"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51405"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73375"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95980"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8585"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41190"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en-US"/>
      </a:defPPr>
      <a:lvl1pPr marL="0" algn="l" defTabSz="1045210" rtl="0" eaLnBrk="1" latinLnBrk="0" hangingPunct="1">
        <a:defRPr sz="2100" kern="1200">
          <a:solidFill>
            <a:schemeClr val="tx1"/>
          </a:solidFill>
          <a:latin typeface="+mn-lt"/>
          <a:ea typeface="+mn-ea"/>
          <a:cs typeface="+mn-cs"/>
        </a:defRPr>
      </a:lvl1pPr>
      <a:lvl2pPr marL="522605" algn="l" defTabSz="1045210" rtl="0" eaLnBrk="1" latinLnBrk="0" hangingPunct="1">
        <a:defRPr sz="2100" kern="1200">
          <a:solidFill>
            <a:schemeClr val="tx1"/>
          </a:solidFill>
          <a:latin typeface="+mn-lt"/>
          <a:ea typeface="+mn-ea"/>
          <a:cs typeface="+mn-cs"/>
        </a:defRPr>
      </a:lvl2pPr>
      <a:lvl3pPr marL="1045210" algn="l" defTabSz="1045210" rtl="0" eaLnBrk="1" latinLnBrk="0" hangingPunct="1">
        <a:defRPr sz="2100" kern="1200">
          <a:solidFill>
            <a:schemeClr val="tx1"/>
          </a:solidFill>
          <a:latin typeface="+mn-lt"/>
          <a:ea typeface="+mn-ea"/>
          <a:cs typeface="+mn-cs"/>
        </a:defRPr>
      </a:lvl3pPr>
      <a:lvl4pPr marL="1567180" algn="l" defTabSz="1045210" rtl="0" eaLnBrk="1" latinLnBrk="0" hangingPunct="1">
        <a:defRPr sz="2100" kern="1200">
          <a:solidFill>
            <a:schemeClr val="tx1"/>
          </a:solidFill>
          <a:latin typeface="+mn-lt"/>
          <a:ea typeface="+mn-ea"/>
          <a:cs typeface="+mn-cs"/>
        </a:defRPr>
      </a:lvl4pPr>
      <a:lvl5pPr marL="2089785" algn="l" defTabSz="1045210" rtl="0" eaLnBrk="1" latinLnBrk="0" hangingPunct="1">
        <a:defRPr sz="2100" kern="1200">
          <a:solidFill>
            <a:schemeClr val="tx1"/>
          </a:solidFill>
          <a:latin typeface="+mn-lt"/>
          <a:ea typeface="+mn-ea"/>
          <a:cs typeface="+mn-cs"/>
        </a:defRPr>
      </a:lvl5pPr>
      <a:lvl6pPr marL="2612390" algn="l" defTabSz="1045210" rtl="0" eaLnBrk="1" latinLnBrk="0" hangingPunct="1">
        <a:defRPr sz="2100" kern="1200">
          <a:solidFill>
            <a:schemeClr val="tx1"/>
          </a:solidFill>
          <a:latin typeface="+mn-lt"/>
          <a:ea typeface="+mn-ea"/>
          <a:cs typeface="+mn-cs"/>
        </a:defRPr>
      </a:lvl6pPr>
      <a:lvl7pPr marL="3134995" algn="l" defTabSz="1045210" rtl="0" eaLnBrk="1" latinLnBrk="0" hangingPunct="1">
        <a:defRPr sz="2100" kern="1200">
          <a:solidFill>
            <a:schemeClr val="tx1"/>
          </a:solidFill>
          <a:latin typeface="+mn-lt"/>
          <a:ea typeface="+mn-ea"/>
          <a:cs typeface="+mn-cs"/>
        </a:defRPr>
      </a:lvl7pPr>
      <a:lvl8pPr marL="3657600" algn="l" defTabSz="1045210" rtl="0" eaLnBrk="1" latinLnBrk="0" hangingPunct="1">
        <a:defRPr sz="2100" kern="1200">
          <a:solidFill>
            <a:schemeClr val="tx1"/>
          </a:solidFill>
          <a:latin typeface="+mn-lt"/>
          <a:ea typeface="+mn-ea"/>
          <a:cs typeface="+mn-cs"/>
        </a:defRPr>
      </a:lvl8pPr>
      <a:lvl9pPr marL="4180205" algn="l" defTabSz="104521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s://www.tutorialspoint.com/artificial_intelligence/artificial_intelligence_natural_language_procssing.htm" TargetMode="External"/><Relationship Id="rId3" Type="http://schemas.openxmlformats.org/officeDocument/2006/relationships/hyperlink" Target="https://www.analyticsvidhya.com/blog/2021/10/complete-guide-to-build-your-ai-chatbot-with-nlp-in-python/" TargetMode="External"/><Relationship Id="rId7" Type="http://schemas.openxmlformats.org/officeDocument/2006/relationships/hyperlink" Target="https://geekflare.com/create-chatbot/" TargetMode="External"/><Relationship Id="rId2" Type="http://schemas.openxmlformats.org/officeDocument/2006/relationships/hyperlink" Target="https://ui8.net/the-madbrains/products/madbrainsui--chatbot--ai-startup-agencyux" TargetMode="External"/><Relationship Id="rId1" Type="http://schemas.openxmlformats.org/officeDocument/2006/relationships/slideLayout" Target="../slideLayouts/slideLayout1.xml"/><Relationship Id="rId6" Type="http://schemas.openxmlformats.org/officeDocument/2006/relationships/hyperlink" Target="https://www.ameyo.com/blog/key-advantages-and-use-cases-of-healthcare-chatbot/" TargetMode="External"/><Relationship Id="rId5" Type="http://schemas.openxmlformats.org/officeDocument/2006/relationships/hyperlink" Target="https://youtu.be/1XHp8WrZzoc" TargetMode="External"/><Relationship Id="rId4" Type="http://schemas.openxmlformats.org/officeDocument/2006/relationships/hyperlink" Target="https://vilmate.com/blog/how-to-develop-a-chatbo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sp>
        <p:nvSpPr>
          <p:cNvPr id="2" name="Slide Number Placeholder 1"/>
          <p:cNvSpPr>
            <a:spLocks noGrp="1"/>
          </p:cNvSpPr>
          <p:nvPr>
            <p:ph type="sldNum" sz="quarter" idx="12"/>
          </p:nvPr>
        </p:nvSpPr>
        <p:spPr/>
        <p:txBody>
          <a:bodyPr/>
          <a:lstStyle/>
          <a:p>
            <a:fld id="{A8EF9831-35B4-4843-9AA9-F06FC1EDDB89}" type="slidenum">
              <a:rPr lang="en-US" smtClean="0">
                <a:solidFill>
                  <a:prstClr val="white"/>
                </a:solidFill>
              </a:rPr>
              <a:t>1</a:t>
            </a:fld>
            <a:endParaRPr lang="en-US" dirty="0">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Advantages/Benefits of Proposed System</a:t>
            </a:r>
            <a:br>
              <a:rPr lang="en-US" b="1" dirty="0"/>
            </a:br>
            <a:br>
              <a:rPr lang="en-US" sz="7500" b="1" dirty="0"/>
            </a:br>
            <a:endParaRPr lang="en-US" sz="3200" b="1" dirty="0"/>
          </a:p>
        </p:txBody>
      </p:sp>
      <p:sp>
        <p:nvSpPr>
          <p:cNvPr id="3" name="Content Placeholder 2"/>
          <p:cNvSpPr txBox="1"/>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a:p>
            <a:pPr marL="457200" indent="-457200" algn="just">
              <a:buFont typeface="Wingdings" panose="05000000000000000000" pitchFamily="2" charset="2"/>
              <a:buChar char="§"/>
            </a:pPr>
            <a:r>
              <a:rPr lang="en-US" sz="2800" dirty="0">
                <a:solidFill>
                  <a:prstClr val="black"/>
                </a:solidFill>
                <a:latin typeface="Calibri"/>
              </a:rPr>
              <a:t>App will save time and money of the user.</a:t>
            </a:r>
          </a:p>
          <a:p>
            <a:pPr marL="457200" indent="-457200" algn="just">
              <a:buFont typeface="Wingdings" panose="05000000000000000000" pitchFamily="2" charset="2"/>
              <a:buChar char="§"/>
            </a:pPr>
            <a:r>
              <a:rPr lang="en-US" sz="2800" dirty="0">
                <a:solidFill>
                  <a:prstClr val="black"/>
                </a:solidFill>
                <a:latin typeface="Calibri"/>
              </a:rPr>
              <a:t>Improves users’ satisfaction.</a:t>
            </a:r>
          </a:p>
          <a:p>
            <a:pPr marL="457200" indent="-457200" algn="just">
              <a:buFont typeface="Wingdings" panose="05000000000000000000" pitchFamily="2" charset="2"/>
              <a:buChar char="§"/>
            </a:pPr>
            <a:r>
              <a:rPr lang="en-US" sz="2800" dirty="0">
                <a:solidFill>
                  <a:prstClr val="black"/>
                </a:solidFill>
                <a:latin typeface="Calibri"/>
              </a:rPr>
              <a:t>Answer questions from the user.</a:t>
            </a:r>
          </a:p>
          <a:p>
            <a:pPr marL="457200" indent="-457200" algn="just">
              <a:buFont typeface="Wingdings" panose="05000000000000000000" pitchFamily="2" charset="2"/>
              <a:buChar char="§"/>
            </a:pPr>
            <a:r>
              <a:rPr lang="en-US" sz="2800" dirty="0">
                <a:solidFill>
                  <a:prstClr val="black"/>
                </a:solidFill>
                <a:latin typeface="Calibri"/>
              </a:rPr>
              <a:t>Will Makes the suggestions available to the person  even without leaving his/her place.</a:t>
            </a:r>
          </a:p>
          <a:p>
            <a:pPr marL="457200" indent="-457200" algn="just">
              <a:buFont typeface="Wingdings" panose="05000000000000000000" pitchFamily="2" charset="2"/>
              <a:buChar char="§"/>
            </a:pPr>
            <a:r>
              <a:rPr lang="en-US" sz="2800" dirty="0">
                <a:solidFill>
                  <a:prstClr val="black"/>
                </a:solidFill>
                <a:latin typeface="Calibri"/>
              </a:rPr>
              <a:t>System will be available 24/7 to the user.</a:t>
            </a:r>
          </a:p>
          <a:p>
            <a:pPr marL="457200" indent="-457200" algn="just">
              <a:buFont typeface="Wingdings" panose="05000000000000000000" pitchFamily="2" charset="2"/>
              <a:buChar char="§"/>
            </a:pPr>
            <a:r>
              <a:rPr lang="en-US" sz="2800" dirty="0">
                <a:solidFill>
                  <a:prstClr val="black"/>
                </a:solidFill>
                <a:latin typeface="Calibri"/>
              </a:rPr>
              <a:t>System lessons the security risk by limiting the user’s sensitive information. Only required information is gathered from the user. Keeps the data confidential.</a:t>
            </a:r>
          </a:p>
          <a:p>
            <a:pPr marL="457200" indent="-457200" algn="just">
              <a:buFont typeface="Wingdings" panose="05000000000000000000" pitchFamily="2" charset="2"/>
              <a:buChar char="§"/>
            </a:pPr>
            <a:r>
              <a:rPr lang="en-US" sz="2800" dirty="0">
                <a:solidFill>
                  <a:prstClr val="black"/>
                </a:solidFill>
                <a:latin typeface="Calibri"/>
              </a:rPr>
              <a:t>System may save 50% of the expenses of the users by shifting the activities to online rather than physical</a:t>
            </a:r>
          </a:p>
          <a:p>
            <a:pPr marL="457200" indent="-457200" algn="just">
              <a:buFont typeface="Wingdings" panose="05000000000000000000" pitchFamily="2" charset="2"/>
              <a:buChar char="§"/>
            </a:pPr>
            <a:endParaRPr lang="en-US" sz="2800" dirty="0">
              <a:solidFill>
                <a:prstClr val="black"/>
              </a:solidFill>
              <a:latin typeface="Calibri"/>
            </a:endParaRPr>
          </a:p>
          <a:p>
            <a:pPr marL="457200" indent="-457200" algn="just">
              <a:buFont typeface="Wingdings" panose="05000000000000000000" pitchFamily="2" charset="2"/>
              <a:buChar char="§"/>
            </a:pPr>
            <a:endParaRPr lang="en-US" sz="2800" dirty="0">
              <a:solidFill>
                <a:prstClr val="black"/>
              </a:solidFill>
              <a:latin typeface="Calibri"/>
            </a:endParaRPr>
          </a:p>
          <a:p>
            <a:pPr marL="457200" indent="-457200" algn="just">
              <a:buFont typeface="Wingdings" panose="05000000000000000000" pitchFamily="2" charset="2"/>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10</a:t>
            </a:fld>
            <a:endParaRPr lang="en-US" dirty="0">
              <a:solidFill>
                <a:prstClr val="white"/>
              </a:solidFill>
              <a:latin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91795" indent="-391795" algn="just">
              <a:buFont typeface="Arial" panose="020B0604020202020204" pitchFamily="34" charset="0"/>
              <a:buChar char="•"/>
            </a:pPr>
            <a:endParaRPr lang="en-US" sz="2800" b="1" dirty="0">
              <a:solidFill>
                <a:srgbClr val="FF0000"/>
              </a:solidFill>
            </a:endParaRPr>
          </a:p>
          <a:p>
            <a:pPr marL="391795" lvl="0" indent="-391795" algn="just" defTabSz="1045210">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credibility of a business and the quality of its customer service are two essential aspects of a successful business model. To keep up with the ever-changing world, numerous well-known businesses are now employing chatbots powered by artificial intelligence. The goal of this chatbot system is to lower the work burden on the humans and provide a useful way to the consumers in their daily based task. Also, a check and balance on their health. Everyone needs a personal assistance, so this AI based chatbot is the best system for assessing a user without the interaction of other humans. User work will be easier and efficient. </a:t>
            </a:r>
          </a:p>
          <a:p>
            <a:pPr marL="391795" lvl="0" indent="-391795" algn="just" defTabSz="1045210">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chat bot will listen  all the problems, analyze and recognize user problems and will do  counselling by giving  and suitable suggestions.</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11</a:t>
            </a:fld>
            <a:endParaRPr lang="en-US" dirty="0">
              <a:solidFill>
                <a:prstClr val="white"/>
              </a:solidFill>
              <a:latin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1: Profile management</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2: Daily base communication</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3: Registered people management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4: Bot training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5: Health care</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6: Generals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7:Sentiment Analysis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8:Chatbot analytics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9:Personal assistance</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10:Help and support</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12</a:t>
            </a:fld>
            <a:endParaRPr lang="en-US" dirty="0">
              <a:solidFill>
                <a:prstClr val="white"/>
              </a:solidFill>
              <a:latin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Module-1: </a:t>
            </a:r>
            <a:r>
              <a:rPr lang="en-US" sz="4800" b="1" dirty="0">
                <a:solidFill>
                  <a:schemeClr val="tx1">
                    <a:lumMod val="95000"/>
                    <a:lumOff val="5000"/>
                  </a:schemeClr>
                </a:solidFill>
                <a:latin typeface="Times New Roman" panose="02020603050405020304" pitchFamily="18" charset="0"/>
                <a:cs typeface="Times New Roman" panose="02020603050405020304" pitchFamily="18" charset="0"/>
              </a:rPr>
              <a:t>Profile management</a:t>
            </a:r>
            <a:br>
              <a:rPr lang="en-US" sz="4800" b="1"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355600" y="11430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a:p>
            <a:pPr algn="just"/>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Sign Up:</a:t>
            </a:r>
          </a:p>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This will enable the new users/patients to sign up for a new account on the application</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t>
            </a:r>
          </a:p>
          <a:p>
            <a:pPr algn="just"/>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Sign In:</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This use case will allow the users/patients to sign-in or log-in for already registered account</a:t>
            </a:r>
          </a:p>
          <a:p>
            <a:pPr algn="just"/>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Change Avatar:</a:t>
            </a:r>
          </a:p>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This use case allows the new users/patients to change the avatar the user selected during sign-up on the app. </a:t>
            </a:r>
          </a:p>
          <a:p>
            <a:pPr algn="just"/>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Change Password:</a:t>
            </a:r>
          </a:p>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This use case allows the new users/patients to change password of the   account.</a:t>
            </a:r>
          </a:p>
          <a:p>
            <a:pPr algn="just"/>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13</a:t>
            </a:fld>
            <a:endParaRPr lang="en-US" dirty="0">
              <a:solidFill>
                <a:prstClr val="white"/>
              </a:solidFill>
              <a:latin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C7BC-A903-7462-3440-8940A7F54277}"/>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Module-2: </a:t>
            </a:r>
            <a:r>
              <a:rPr lang="en-US" sz="5400" b="1" u="sng" dirty="0">
                <a:solidFill>
                  <a:schemeClr val="tx1">
                    <a:lumMod val="95000"/>
                    <a:lumOff val="5000"/>
                  </a:schemeClr>
                </a:solidFill>
                <a:latin typeface="Times New Roman" panose="02020603050405020304" pitchFamily="18" charset="0"/>
                <a:cs typeface="Times New Roman" panose="02020603050405020304" pitchFamily="18" charset="0"/>
              </a:rPr>
              <a:t>Daily base communication</a:t>
            </a:r>
            <a:endParaRPr lang="en-US" dirty="0"/>
          </a:p>
        </p:txBody>
      </p:sp>
      <p:sp>
        <p:nvSpPr>
          <p:cNvPr id="3" name="Content Placeholder 2">
            <a:extLst>
              <a:ext uri="{FF2B5EF4-FFF2-40B4-BE49-F238E27FC236}">
                <a16:creationId xmlns:a16="http://schemas.microsoft.com/office/drawing/2014/main" id="{C883E0CD-DD7A-B57F-300E-E49127296030}"/>
              </a:ext>
            </a:extLst>
          </p:cNvPr>
          <p:cNvSpPr>
            <a:spLocks noGrp="1"/>
          </p:cNvSpPr>
          <p:nvPr>
            <p:ph idx="1"/>
          </p:nvPr>
        </p:nvSpPr>
        <p:spPr>
          <a:xfrm>
            <a:off x="660400" y="1890184"/>
            <a:ext cx="14630400" cy="6034618"/>
          </a:xfrm>
        </p:spPr>
        <p:txBody>
          <a:bodyPr/>
          <a:lstStyle/>
          <a:p>
            <a:r>
              <a:rPr lang="en-US" sz="2800" b="1" dirty="0"/>
              <a:t>Navigate to Chat Box</a:t>
            </a:r>
          </a:p>
          <a:p>
            <a:pPr marL="0" indent="0">
              <a:buNone/>
            </a:pPr>
            <a:r>
              <a:rPr lang="en-US" sz="2800" dirty="0"/>
              <a:t>Through this action user can navigate to the chat box and can chat with the bot.</a:t>
            </a:r>
          </a:p>
          <a:p>
            <a:r>
              <a:rPr lang="en-US" sz="2800" dirty="0"/>
              <a:t> </a:t>
            </a:r>
            <a:r>
              <a:rPr lang="en-US" sz="2800" b="1" dirty="0"/>
              <a:t>Display daily auto generated messages.</a:t>
            </a:r>
          </a:p>
          <a:p>
            <a:pPr marL="0" indent="0">
              <a:buNone/>
            </a:pPr>
            <a:r>
              <a:rPr lang="en-US" sz="2800" dirty="0"/>
              <a:t>    Through this action bot will generate a new message in chat box after every 24 hours to interact  with the user and the system will display that message on screen</a:t>
            </a:r>
          </a:p>
          <a:p>
            <a:r>
              <a:rPr lang="en-US" sz="2800" dirty="0"/>
              <a:t> </a:t>
            </a:r>
            <a:r>
              <a:rPr lang="en-US" sz="2800" b="1" dirty="0"/>
              <a:t>Chat Replies </a:t>
            </a:r>
          </a:p>
          <a:p>
            <a:pPr marL="0" indent="0">
              <a:buNone/>
            </a:pPr>
            <a:r>
              <a:rPr lang="en-US" sz="2800" dirty="0"/>
              <a:t>Through this action bot will reply to user’s messages after going through some machine learning techniques and then retrieving some data from data base (if related data is available) the system will display the resultant</a:t>
            </a:r>
          </a:p>
          <a:p>
            <a:r>
              <a:rPr lang="en-US" sz="2800" b="1" dirty="0"/>
              <a:t>Refresh Chat Box </a:t>
            </a:r>
          </a:p>
          <a:p>
            <a:pPr marL="0" indent="0">
              <a:buNone/>
            </a:pPr>
            <a:r>
              <a:rPr lang="en-US" sz="2800" dirty="0"/>
              <a:t>Through this action bot can refresh the chat box.</a:t>
            </a:r>
          </a:p>
          <a:p>
            <a:endParaRPr lang="en-US" sz="2800" dirty="0"/>
          </a:p>
        </p:txBody>
      </p:sp>
      <p:sp>
        <p:nvSpPr>
          <p:cNvPr id="4" name="Slide Number Placeholder 3">
            <a:extLst>
              <a:ext uri="{FF2B5EF4-FFF2-40B4-BE49-F238E27FC236}">
                <a16:creationId xmlns:a16="http://schemas.microsoft.com/office/drawing/2014/main" id="{2FF0721B-9821-4958-1935-23241127CB4A}"/>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14</a:t>
            </a:fld>
            <a:endParaRPr lang="en-US" dirty="0">
              <a:solidFill>
                <a:prstClr val="black">
                  <a:tint val="75000"/>
                </a:prstClr>
              </a:solidFill>
            </a:endParaRPr>
          </a:p>
        </p:txBody>
      </p:sp>
    </p:spTree>
    <p:extLst>
      <p:ext uri="{BB962C8B-B14F-4D97-AF65-F5344CB8AC3E}">
        <p14:creationId xmlns:p14="http://schemas.microsoft.com/office/powerpoint/2010/main" val="309491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94C0-3861-F45F-A40B-94E0CC5701E5}"/>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Module-3:Registered People Management:</a:t>
            </a:r>
            <a:endParaRPr lang="en-US" dirty="0"/>
          </a:p>
        </p:txBody>
      </p:sp>
      <p:sp>
        <p:nvSpPr>
          <p:cNvPr id="3" name="Content Placeholder 2">
            <a:extLst>
              <a:ext uri="{FF2B5EF4-FFF2-40B4-BE49-F238E27FC236}">
                <a16:creationId xmlns:a16="http://schemas.microsoft.com/office/drawing/2014/main" id="{D7C77098-C6C0-2372-9A1F-7812F9D1961F}"/>
              </a:ext>
            </a:extLst>
          </p:cNvPr>
          <p:cNvSpPr>
            <a:spLocks noGrp="1"/>
          </p:cNvSpPr>
          <p:nvPr>
            <p:ph idx="1"/>
          </p:nvPr>
        </p:nvSpPr>
        <p:spPr/>
        <p:txBody>
          <a:bodyPr/>
          <a:lstStyle/>
          <a:p>
            <a:pPr marL="0" marR="0" algn="just">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Email id</a:t>
            </a:r>
          </a:p>
          <a:p>
            <a:pPr marL="0" marR="0" indent="0" algn="just">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email id is kept and managed here.</a:t>
            </a:r>
          </a:p>
          <a:p>
            <a:pPr marL="0" marR="0" algn="just">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Customers Data</a:t>
            </a:r>
          </a:p>
          <a:p>
            <a:pPr marL="236855" marR="0" indent="0" algn="just">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Customer private and personal data is kept and managed here.</a:t>
            </a:r>
          </a:p>
          <a:p>
            <a:pPr marL="628650" marR="0" algn="just">
              <a:lnSpc>
                <a:spcPct val="107000"/>
              </a:lnSpc>
              <a:spcBef>
                <a:spcPts val="0"/>
              </a:spcBef>
              <a:spcAft>
                <a:spcPts val="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Customers conversations</a:t>
            </a:r>
          </a:p>
          <a:p>
            <a:pPr marL="236855" marR="0" indent="0" algn="just">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conversations among the bot and the customer are kept and managed in this module.</a:t>
            </a:r>
          </a:p>
          <a:p>
            <a:pPr marL="628650" marR="0" algn="just">
              <a:lnSpc>
                <a:spcPct val="107000"/>
              </a:lnSpc>
              <a:spcBef>
                <a:spcPts val="0"/>
              </a:spcBef>
              <a:spcAft>
                <a:spcPts val="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Customers password </a:t>
            </a:r>
          </a:p>
          <a:p>
            <a:pPr marL="236855" marR="0" indent="0" algn="just">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Customers password details are in this module.</a:t>
            </a:r>
          </a:p>
          <a:p>
            <a:pPr marL="628650" marR="0" algn="just">
              <a:lnSpc>
                <a:spcPct val="107000"/>
              </a:lnSpc>
              <a:spcBef>
                <a:spcPts val="0"/>
              </a:spcBef>
              <a:spcAft>
                <a:spcPts val="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Customer problems</a:t>
            </a:r>
          </a:p>
          <a:p>
            <a:pPr marL="65405" marR="0" indent="0" algn="just">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All customer problems are added in this module.</a:t>
            </a:r>
          </a:p>
          <a:p>
            <a:endParaRPr lang="en-US" dirty="0"/>
          </a:p>
        </p:txBody>
      </p:sp>
      <p:sp>
        <p:nvSpPr>
          <p:cNvPr id="4" name="Slide Number Placeholder 3">
            <a:extLst>
              <a:ext uri="{FF2B5EF4-FFF2-40B4-BE49-F238E27FC236}">
                <a16:creationId xmlns:a16="http://schemas.microsoft.com/office/drawing/2014/main" id="{304336E1-DE17-6C3E-4581-7EEDAD37D191}"/>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15</a:t>
            </a:fld>
            <a:endParaRPr lang="en-US" dirty="0">
              <a:solidFill>
                <a:prstClr val="black">
                  <a:tint val="75000"/>
                </a:prstClr>
              </a:solidFill>
            </a:endParaRPr>
          </a:p>
        </p:txBody>
      </p:sp>
    </p:spTree>
    <p:extLst>
      <p:ext uri="{BB962C8B-B14F-4D97-AF65-F5344CB8AC3E}">
        <p14:creationId xmlns:p14="http://schemas.microsoft.com/office/powerpoint/2010/main" val="1735653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0F65-64AC-73E6-0BF7-B34DBED72A69}"/>
              </a:ext>
            </a:extLst>
          </p:cNvPr>
          <p:cNvSpPr>
            <a:spLocks noGrp="1"/>
          </p:cNvSpPr>
          <p:nvPr>
            <p:ph type="title"/>
          </p:nvPr>
        </p:nvSpPr>
        <p:spPr/>
        <p:txBody>
          <a:bodyPr/>
          <a:lstStyle/>
          <a:p>
            <a:r>
              <a:rPr lang="en-US" sz="4800" b="1" u="sng" dirty="0">
                <a:latin typeface="Times New Roman" panose="02020603050405020304" pitchFamily="18" charset="0"/>
                <a:cs typeface="Times New Roman" panose="02020603050405020304" pitchFamily="18" charset="0"/>
              </a:rPr>
              <a:t>Module-4:Bot training</a:t>
            </a:r>
            <a:endParaRPr lang="en-US" dirty="0"/>
          </a:p>
        </p:txBody>
      </p:sp>
      <p:sp>
        <p:nvSpPr>
          <p:cNvPr id="3" name="Content Placeholder 2">
            <a:extLst>
              <a:ext uri="{FF2B5EF4-FFF2-40B4-BE49-F238E27FC236}">
                <a16:creationId xmlns:a16="http://schemas.microsoft.com/office/drawing/2014/main" id="{D6DF48D8-4D41-18C3-96FB-2B51647D3F8C}"/>
              </a:ext>
            </a:extLst>
          </p:cNvPr>
          <p:cNvSpPr>
            <a:spLocks noGrp="1"/>
          </p:cNvSpPr>
          <p:nvPr>
            <p:ph idx="1"/>
          </p:nvPr>
        </p:nvSpPr>
        <p:spPr>
          <a:xfrm>
            <a:off x="812800" y="2133602"/>
            <a:ext cx="14630400" cy="6400800"/>
          </a:xfrm>
        </p:spPr>
        <p:txBody>
          <a:bodyPr/>
          <a:lstStyle/>
          <a:p>
            <a:r>
              <a:rPr lang="en-US" sz="2800" b="1" dirty="0"/>
              <a:t>Pre-processed info</a:t>
            </a:r>
          </a:p>
          <a:p>
            <a:pPr marL="0" indent="0">
              <a:buNone/>
            </a:pPr>
            <a:r>
              <a:rPr lang="en-US" sz="2800" dirty="0"/>
              <a:t>In this data related to the daily routine and daily health problems and their recommended solution. Bot will train to the data provided.</a:t>
            </a:r>
          </a:p>
          <a:p>
            <a:r>
              <a:rPr lang="en-US" sz="2800" b="1" dirty="0"/>
              <a:t>Validating of users Messages </a:t>
            </a:r>
          </a:p>
          <a:p>
            <a:pPr marL="0" indent="0">
              <a:buNone/>
            </a:pPr>
            <a:r>
              <a:rPr lang="en-US" sz="2800" dirty="0"/>
              <a:t>When a user sends a message, the message's validity is checked before any ML techniques are applied. If the message contains all special characters, more special characters, or a message that is too short, the system will reject it.</a:t>
            </a:r>
          </a:p>
          <a:p>
            <a:r>
              <a:rPr lang="en-US" sz="2800" b="1" dirty="0"/>
              <a:t>Message Replies</a:t>
            </a:r>
          </a:p>
          <a:p>
            <a:pPr marL="0" indent="0">
              <a:buNone/>
            </a:pPr>
            <a:r>
              <a:rPr lang="en-US" sz="2800" dirty="0"/>
              <a:t>after the process bot will receive the message and  bot will try to find a  reply for the particular message.</a:t>
            </a:r>
          </a:p>
          <a:p>
            <a:r>
              <a:rPr lang="en-US" sz="2800" b="1" dirty="0"/>
              <a:t>Data storage</a:t>
            </a:r>
          </a:p>
          <a:p>
            <a:pPr marL="0" indent="0">
              <a:buNone/>
            </a:pPr>
            <a:r>
              <a:rPr lang="en-US" sz="2800" dirty="0"/>
              <a:t>The messages and other data must be organized Ly stored in a data base following all operations on the sample messages and incoming user messages, which will be done in this section.</a:t>
            </a:r>
          </a:p>
          <a:p>
            <a:endParaRPr lang="en-US" sz="2800" dirty="0"/>
          </a:p>
        </p:txBody>
      </p:sp>
      <p:sp>
        <p:nvSpPr>
          <p:cNvPr id="4" name="Slide Number Placeholder 3">
            <a:extLst>
              <a:ext uri="{FF2B5EF4-FFF2-40B4-BE49-F238E27FC236}">
                <a16:creationId xmlns:a16="http://schemas.microsoft.com/office/drawing/2014/main" id="{D21A9F0A-2867-D224-AF81-AFC92771124D}"/>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16</a:t>
            </a:fld>
            <a:endParaRPr lang="en-US" dirty="0">
              <a:solidFill>
                <a:prstClr val="black">
                  <a:tint val="75000"/>
                </a:prstClr>
              </a:solidFill>
            </a:endParaRPr>
          </a:p>
        </p:txBody>
      </p:sp>
    </p:spTree>
    <p:extLst>
      <p:ext uri="{BB962C8B-B14F-4D97-AF65-F5344CB8AC3E}">
        <p14:creationId xmlns:p14="http://schemas.microsoft.com/office/powerpoint/2010/main" val="1308667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AB2A-0966-3554-51D1-E087DAF0E3C3}"/>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Module-5:Health care</a:t>
            </a:r>
            <a:endParaRPr lang="en-US" dirty="0"/>
          </a:p>
        </p:txBody>
      </p:sp>
      <p:sp>
        <p:nvSpPr>
          <p:cNvPr id="3" name="Content Placeholder 2">
            <a:extLst>
              <a:ext uri="{FF2B5EF4-FFF2-40B4-BE49-F238E27FC236}">
                <a16:creationId xmlns:a16="http://schemas.microsoft.com/office/drawing/2014/main" id="{5453F5AF-312B-4300-C693-D9C43E96DC79}"/>
              </a:ext>
            </a:extLst>
          </p:cNvPr>
          <p:cNvSpPr>
            <a:spLocks noGrp="1"/>
          </p:cNvSpPr>
          <p:nvPr>
            <p:ph idx="1"/>
          </p:nvPr>
        </p:nvSpPr>
        <p:spPr>
          <a:xfrm>
            <a:off x="791882" y="1890184"/>
            <a:ext cx="14630400" cy="6887634"/>
          </a:xfrm>
        </p:spPr>
        <p:txBody>
          <a:bodyPr/>
          <a:lstStyle/>
          <a:p>
            <a:pPr marL="0" indent="0">
              <a:buNone/>
            </a:pPr>
            <a:r>
              <a:rPr lang="en-US" sz="2800" b="1" dirty="0"/>
              <a:t>Daily health form</a:t>
            </a:r>
          </a:p>
          <a:p>
            <a:pPr marL="0" indent="0">
              <a:buNone/>
            </a:pPr>
            <a:r>
              <a:rPr lang="en-US" sz="2800" dirty="0"/>
              <a:t>The user will be able to complete a form with some basic questions about health by taking this action. After completing the form, the user will be given recommendations for self-recovery exercises.</a:t>
            </a:r>
          </a:p>
          <a:p>
            <a:pPr marL="0" indent="0">
              <a:buNone/>
            </a:pPr>
            <a:r>
              <a:rPr lang="en-US" sz="2800" b="1" dirty="0"/>
              <a:t>Analysis Form</a:t>
            </a:r>
          </a:p>
          <a:p>
            <a:pPr marL="0" indent="0">
              <a:buNone/>
            </a:pPr>
            <a:r>
              <a:rPr lang="en-US" sz="2800" dirty="0"/>
              <a:t>By performing this action, the system will examine the form in accordance with the algorithm, draw conclusions from the form, and then recommend exercises to the user based on the condition.</a:t>
            </a:r>
          </a:p>
          <a:p>
            <a:pPr marL="0" indent="0">
              <a:buNone/>
            </a:pPr>
            <a:r>
              <a:rPr lang="en-US" sz="2800" dirty="0"/>
              <a:t> </a:t>
            </a:r>
            <a:r>
              <a:rPr lang="en-US" sz="2800" b="1" dirty="0"/>
              <a:t>Exercises</a:t>
            </a:r>
          </a:p>
          <a:p>
            <a:pPr marL="0" indent="0">
              <a:buNone/>
            </a:pPr>
            <a:r>
              <a:rPr lang="en-US" sz="2800" dirty="0"/>
              <a:t>By taking this action, the system will look over the form and tell the user which exercises are best for them.</a:t>
            </a:r>
          </a:p>
          <a:p>
            <a:pPr marL="0" indent="0">
              <a:buNone/>
            </a:pPr>
            <a:r>
              <a:rPr lang="en-US" sz="2800" b="1" dirty="0"/>
              <a:t>Every possible solution or exercise</a:t>
            </a:r>
          </a:p>
          <a:p>
            <a:pPr marL="0" indent="0">
              <a:buNone/>
            </a:pPr>
            <a:r>
              <a:rPr lang="en-US" sz="2800" dirty="0"/>
              <a:t>The user can use this action to view all the exercises and solutions, then user move on to any solution.</a:t>
            </a:r>
          </a:p>
          <a:p>
            <a:pPr marL="0" indent="0">
              <a:buNone/>
            </a:pPr>
            <a:r>
              <a:rPr lang="en-US" sz="2800" b="1" dirty="0"/>
              <a:t>Relaxation stuff</a:t>
            </a:r>
          </a:p>
          <a:p>
            <a:r>
              <a:rPr lang="en-US" sz="2800" dirty="0"/>
              <a:t>The user can be able to listen the music or quranic verses for relaxation.</a:t>
            </a:r>
          </a:p>
          <a:p>
            <a:endParaRPr lang="en-US" sz="2000" dirty="0"/>
          </a:p>
        </p:txBody>
      </p:sp>
      <p:sp>
        <p:nvSpPr>
          <p:cNvPr id="4" name="Slide Number Placeholder 3">
            <a:extLst>
              <a:ext uri="{FF2B5EF4-FFF2-40B4-BE49-F238E27FC236}">
                <a16:creationId xmlns:a16="http://schemas.microsoft.com/office/drawing/2014/main" id="{A8490E6C-7160-DEDE-C161-F48D23B2308D}"/>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17</a:t>
            </a:fld>
            <a:endParaRPr lang="en-US" dirty="0">
              <a:solidFill>
                <a:prstClr val="black">
                  <a:tint val="75000"/>
                </a:prstClr>
              </a:solidFill>
            </a:endParaRPr>
          </a:p>
        </p:txBody>
      </p:sp>
    </p:spTree>
    <p:extLst>
      <p:ext uri="{BB962C8B-B14F-4D97-AF65-F5344CB8AC3E}">
        <p14:creationId xmlns:p14="http://schemas.microsoft.com/office/powerpoint/2010/main" val="9025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6EF-D1AD-D5BA-9A35-45FDC05E7C90}"/>
              </a:ext>
            </a:extLst>
          </p:cNvPr>
          <p:cNvSpPr>
            <a:spLocks noGrp="1"/>
          </p:cNvSpPr>
          <p:nvPr>
            <p:ph type="title"/>
          </p:nvPr>
        </p:nvSpPr>
        <p:spPr/>
        <p:txBody>
          <a:bodyPr/>
          <a:lstStyle/>
          <a:p>
            <a:r>
              <a:rPr lang="en-US" sz="4800" b="1" u="sng" dirty="0">
                <a:latin typeface="Times New Roman" panose="02020603050405020304" pitchFamily="18" charset="0"/>
                <a:cs typeface="Times New Roman" panose="02020603050405020304" pitchFamily="18" charset="0"/>
              </a:rPr>
              <a:t>Module-6:Generals</a:t>
            </a:r>
            <a:endParaRPr lang="en-US" dirty="0"/>
          </a:p>
        </p:txBody>
      </p:sp>
      <p:sp>
        <p:nvSpPr>
          <p:cNvPr id="3" name="Content Placeholder 2">
            <a:extLst>
              <a:ext uri="{FF2B5EF4-FFF2-40B4-BE49-F238E27FC236}">
                <a16:creationId xmlns:a16="http://schemas.microsoft.com/office/drawing/2014/main" id="{8024E401-A682-8C3A-0466-16D832E319CA}"/>
              </a:ext>
            </a:extLst>
          </p:cNvPr>
          <p:cNvSpPr>
            <a:spLocks noGrp="1"/>
          </p:cNvSpPr>
          <p:nvPr>
            <p:ph idx="1"/>
          </p:nvPr>
        </p:nvSpPr>
        <p:spPr/>
        <p:txBody>
          <a:bodyPr/>
          <a:lstStyle/>
          <a:p>
            <a:r>
              <a:rPr lang="en-US" sz="2800" b="1" dirty="0"/>
              <a:t>Feeling Alone need to talk</a:t>
            </a:r>
          </a:p>
          <a:p>
            <a:pPr marL="0" indent="0">
              <a:buNone/>
            </a:pPr>
            <a:r>
              <a:rPr lang="en-US" sz="2800" dirty="0"/>
              <a:t>User will have a company when feeling alone</a:t>
            </a:r>
          </a:p>
          <a:p>
            <a:r>
              <a:rPr lang="en-US" sz="2800" b="1" dirty="0"/>
              <a:t>Personal diary</a:t>
            </a:r>
          </a:p>
          <a:p>
            <a:pPr marL="0" indent="0">
              <a:buNone/>
            </a:pPr>
            <a:r>
              <a:rPr lang="en-US" sz="2800" dirty="0"/>
              <a:t>In this user will be able to maintain his personal diary. Can add things he likes.</a:t>
            </a:r>
          </a:p>
          <a:p>
            <a:r>
              <a:rPr lang="en-US" sz="2800" b="1" dirty="0"/>
              <a:t>Motivational support</a:t>
            </a:r>
          </a:p>
          <a:p>
            <a:pPr marL="0" indent="0">
              <a:buNone/>
            </a:pPr>
            <a:r>
              <a:rPr lang="en-US" sz="2800" dirty="0"/>
              <a:t>Issues other than health will be entertained.</a:t>
            </a:r>
          </a:p>
          <a:p>
            <a:r>
              <a:rPr lang="en-US" sz="2800" b="1" dirty="0"/>
              <a:t>Education help</a:t>
            </a:r>
          </a:p>
          <a:p>
            <a:pPr marL="0" indent="0">
              <a:buNone/>
            </a:pPr>
            <a:r>
              <a:rPr lang="en-US" sz="2800" dirty="0"/>
              <a:t>User can share the queries regarding studies and get help.</a:t>
            </a:r>
          </a:p>
          <a:p>
            <a:endParaRPr lang="en-US" dirty="0"/>
          </a:p>
          <a:p>
            <a:endParaRPr lang="en-US" dirty="0"/>
          </a:p>
        </p:txBody>
      </p:sp>
      <p:sp>
        <p:nvSpPr>
          <p:cNvPr id="4" name="Slide Number Placeholder 3">
            <a:extLst>
              <a:ext uri="{FF2B5EF4-FFF2-40B4-BE49-F238E27FC236}">
                <a16:creationId xmlns:a16="http://schemas.microsoft.com/office/drawing/2014/main" id="{3F2D5E2C-DDF9-6F02-A7A3-47675B833228}"/>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18</a:t>
            </a:fld>
            <a:endParaRPr lang="en-US" dirty="0">
              <a:solidFill>
                <a:prstClr val="black">
                  <a:tint val="75000"/>
                </a:prstClr>
              </a:solidFill>
            </a:endParaRPr>
          </a:p>
        </p:txBody>
      </p:sp>
    </p:spTree>
    <p:extLst>
      <p:ext uri="{BB962C8B-B14F-4D97-AF65-F5344CB8AC3E}">
        <p14:creationId xmlns:p14="http://schemas.microsoft.com/office/powerpoint/2010/main" val="2794646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3707-D1B8-D235-9D2A-CB2B93E0B162}"/>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Module-7:Personal assistance</a:t>
            </a:r>
            <a:endParaRPr lang="en-US" dirty="0"/>
          </a:p>
        </p:txBody>
      </p:sp>
      <p:sp>
        <p:nvSpPr>
          <p:cNvPr id="3" name="Content Placeholder 2">
            <a:extLst>
              <a:ext uri="{FF2B5EF4-FFF2-40B4-BE49-F238E27FC236}">
                <a16:creationId xmlns:a16="http://schemas.microsoft.com/office/drawing/2014/main" id="{42D963B8-3332-27BF-F57E-58E1DB9CF04C}"/>
              </a:ext>
            </a:extLst>
          </p:cNvPr>
          <p:cNvSpPr>
            <a:spLocks noGrp="1"/>
          </p:cNvSpPr>
          <p:nvPr>
            <p:ph idx="1"/>
          </p:nvPr>
        </p:nvSpPr>
        <p:spPr/>
        <p:txBody>
          <a:bodyPr/>
          <a:lstStyle/>
          <a:p>
            <a:r>
              <a:rPr lang="en-US" sz="2800" dirty="0"/>
              <a:t>	</a:t>
            </a:r>
            <a:r>
              <a:rPr lang="en-US" sz="2800" b="1" dirty="0"/>
              <a:t>Daily schedule</a:t>
            </a:r>
          </a:p>
          <a:p>
            <a:pPr marL="0" indent="0">
              <a:buNone/>
            </a:pPr>
            <a:r>
              <a:rPr lang="en-US" sz="2800" dirty="0"/>
              <a:t>           user can Set a daily schedule </a:t>
            </a:r>
          </a:p>
          <a:p>
            <a:r>
              <a:rPr lang="en-US" sz="2800" dirty="0"/>
              <a:t>	</a:t>
            </a:r>
            <a:r>
              <a:rPr lang="en-US" sz="2800" b="1" dirty="0"/>
              <a:t>Remainders</a:t>
            </a:r>
          </a:p>
          <a:p>
            <a:pPr marL="0" indent="0">
              <a:buNone/>
            </a:pPr>
            <a:r>
              <a:rPr lang="en-US" sz="2800" dirty="0"/>
              <a:t>          user can Set remainders </a:t>
            </a:r>
          </a:p>
          <a:p>
            <a:r>
              <a:rPr lang="en-US" sz="2800" b="1" dirty="0"/>
              <a:t>	Routine planner</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D6710E7-345A-2800-5DF1-B03DED5354AC}"/>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19</a:t>
            </a:fld>
            <a:endParaRPr lang="en-US" dirty="0">
              <a:solidFill>
                <a:prstClr val="black">
                  <a:tint val="75000"/>
                </a:prstClr>
              </a:solidFill>
            </a:endParaRPr>
          </a:p>
        </p:txBody>
      </p:sp>
    </p:spTree>
    <p:extLst>
      <p:ext uri="{BB962C8B-B14F-4D97-AF65-F5344CB8AC3E}">
        <p14:creationId xmlns:p14="http://schemas.microsoft.com/office/powerpoint/2010/main" val="360030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Project Title</a:t>
            </a:r>
            <a:br>
              <a:rPr lang="en-US" sz="3400" b="1" dirty="0">
                <a:latin typeface="Times New Roman" panose="02020603050405020304" pitchFamily="18" charset="0"/>
                <a:cs typeface="Times New Roman" panose="02020603050405020304" pitchFamily="18" charset="0"/>
              </a:rPr>
            </a:br>
            <a:r>
              <a:rPr lang="en-US" sz="34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Valid Title, reflecting scope and objectives</a:t>
            </a:r>
            <a:r>
              <a:rPr lang="en-US" sz="3400" b="1" dirty="0">
                <a:latin typeface="Times New Roman" panose="02020603050405020304" pitchFamily="18" charset="0"/>
                <a:cs typeface="Times New Roman" panose="02020603050405020304" pitchFamily="18" charset="0"/>
              </a:rPr>
              <a:t>)</a:t>
            </a:r>
            <a:br>
              <a:rPr lang="en-US" sz="3400" b="1" dirty="0">
                <a:latin typeface="Times New Roman" panose="02020603050405020304" pitchFamily="18" charset="0"/>
                <a:cs typeface="Times New Roman" panose="02020603050405020304" pitchFamily="18" charset="0"/>
              </a:rPr>
            </a:br>
            <a:br>
              <a:rPr lang="en-US" sz="8000" b="1" dirty="0"/>
            </a:br>
            <a:br>
              <a:rPr lang="en-US" sz="7500" b="1" dirty="0"/>
            </a:br>
            <a:endParaRPr lang="en-US" sz="3200" b="1" dirty="0"/>
          </a:p>
        </p:txBody>
      </p:sp>
      <p:sp>
        <p:nvSpPr>
          <p:cNvPr id="3" name="Content Placeholder 2"/>
          <p:cNvSpPr txBox="1"/>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Student 1 Name</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Arslan amin   Sp21-bct-005</a:t>
            </a: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Student 2 Name</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Haleema Saadia  Sp21-bct-007</a:t>
            </a:r>
          </a:p>
          <a:p>
            <a:pPr marL="457200" indent="-457200" algn="l">
              <a:buFont typeface="Arial" panose="020B0604020202020204" pitchFamily="34" charset="0"/>
              <a:buChar char="•"/>
            </a:pPr>
            <a:endParaRPr lang="en-US" sz="12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panose="020F0502020204030204"/>
            </a:endParaRPr>
          </a:p>
        </p:txBody>
      </p:sp>
      <p:sp>
        <p:nvSpPr>
          <p:cNvPr id="4" name="Rectangle 3"/>
          <p:cNvSpPr/>
          <p:nvPr/>
        </p:nvSpPr>
        <p:spPr>
          <a:xfrm>
            <a:off x="9579086" y="2563284"/>
            <a:ext cx="6245113" cy="426050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US" sz="3000" dirty="0">
                <a:solidFill>
                  <a:prstClr val="black"/>
                </a:solidFill>
                <a:latin typeface="Times New Roman" panose="02020603050405020304" pitchFamily="18" charset="0"/>
                <a:cs typeface="Times New Roman" panose="02020603050405020304" pitchFamily="18" charset="0"/>
              </a:rPr>
              <a:t>Mr. TEHSEEN  RAZA ABBASI</a:t>
            </a:r>
          </a:p>
          <a:p>
            <a:endParaRPr lang="en-US" sz="3000" b="1"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6</a:t>
            </a:r>
            <a:r>
              <a:rPr lang="en-US" sz="3000" baseline="30000" dirty="0">
                <a:solidFill>
                  <a:prstClr val="black"/>
                </a:solidFill>
                <a:latin typeface="Times New Roman" panose="02020603050405020304" pitchFamily="18" charset="0"/>
                <a:cs typeface="Times New Roman" panose="02020603050405020304" pitchFamily="18" charset="0"/>
              </a:rPr>
              <a:t>th</a:t>
            </a:r>
            <a:r>
              <a:rPr lang="en-US" sz="3000" dirty="0">
                <a:solidFill>
                  <a:prstClr val="black"/>
                </a:solidFill>
                <a:latin typeface="Times New Roman" panose="02020603050405020304" pitchFamily="18" charset="0"/>
                <a:cs typeface="Times New Roman" panose="02020603050405020304" pitchFamily="18" charset="0"/>
              </a:rPr>
              <a:t>-November-2021</a:t>
            </a:r>
          </a:p>
          <a:p>
            <a:r>
              <a:rPr lang="en-US" sz="30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2</a:t>
            </a:fld>
            <a:endParaRPr lang="en-US" dirty="0">
              <a:solidFill>
                <a:prstClr val="white"/>
              </a:solidFill>
              <a:latin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B295-1B62-0B85-A365-CCE63EE694B2}"/>
              </a:ext>
            </a:extLst>
          </p:cNvPr>
          <p:cNvSpPr>
            <a:spLocks noGrp="1"/>
          </p:cNvSpPr>
          <p:nvPr>
            <p:ph type="title"/>
          </p:nvPr>
        </p:nvSpPr>
        <p:spPr/>
        <p:txBody>
          <a:bodyPr/>
          <a:lstStyle/>
          <a:p>
            <a:r>
              <a:rPr lang="en-US" sz="4800" b="1" u="sng" dirty="0">
                <a:latin typeface="Times New Roman" panose="02020603050405020304" pitchFamily="18" charset="0"/>
                <a:cs typeface="Times New Roman" panose="02020603050405020304" pitchFamily="18" charset="0"/>
              </a:rPr>
              <a:t>Module-8:Sentiment analysis</a:t>
            </a:r>
            <a:endParaRPr lang="en-US" dirty="0"/>
          </a:p>
        </p:txBody>
      </p:sp>
      <p:sp>
        <p:nvSpPr>
          <p:cNvPr id="3" name="Content Placeholder 2">
            <a:extLst>
              <a:ext uri="{FF2B5EF4-FFF2-40B4-BE49-F238E27FC236}">
                <a16:creationId xmlns:a16="http://schemas.microsoft.com/office/drawing/2014/main" id="{43DA37F9-F008-A580-151C-5B1B6A276285}"/>
              </a:ext>
            </a:extLst>
          </p:cNvPr>
          <p:cNvSpPr>
            <a:spLocks noGrp="1"/>
          </p:cNvSpPr>
          <p:nvPr>
            <p:ph idx="1"/>
          </p:nvPr>
        </p:nvSpPr>
        <p:spPr>
          <a:xfrm>
            <a:off x="127000" y="2133602"/>
            <a:ext cx="15316200" cy="6644214"/>
          </a:xfrm>
        </p:spPr>
        <p:txBody>
          <a:bodyPr/>
          <a:lstStyle/>
          <a:p>
            <a:r>
              <a:rPr lang="en-US" sz="2800" b="1" dirty="0"/>
              <a:t>User input </a:t>
            </a:r>
          </a:p>
          <a:p>
            <a:pPr marL="0" indent="0">
              <a:buNone/>
            </a:pPr>
            <a:r>
              <a:rPr lang="en-US" sz="2800" dirty="0"/>
              <a:t>User talk </a:t>
            </a:r>
          </a:p>
          <a:p>
            <a:r>
              <a:rPr lang="en-US" sz="2800" b="1" dirty="0"/>
              <a:t>Recognizing the sentiment</a:t>
            </a:r>
          </a:p>
          <a:p>
            <a:pPr marL="0" indent="0">
              <a:buNone/>
            </a:pPr>
            <a:r>
              <a:rPr lang="en-US" sz="2800" dirty="0"/>
              <a:t>How the user is feeling</a:t>
            </a:r>
          </a:p>
          <a:p>
            <a:r>
              <a:rPr lang="en-US" sz="2800" b="1" dirty="0"/>
              <a:t>NLP</a:t>
            </a:r>
          </a:p>
          <a:p>
            <a:pPr marL="0" indent="0">
              <a:buNone/>
            </a:pPr>
            <a:r>
              <a:rPr lang="en-US" sz="2800" dirty="0"/>
              <a:t>This bot will be able to comprehend user messages, extract keywords from messages, and              possibly generate messages that can be read by humans. Spell checking and other aspects will also    be examined.</a:t>
            </a:r>
          </a:p>
          <a:p>
            <a:endParaRPr lang="en-US" sz="2800" dirty="0"/>
          </a:p>
          <a:p>
            <a:r>
              <a:rPr lang="en-US" sz="2800" b="1" dirty="0"/>
              <a:t>Intensity of emotion</a:t>
            </a:r>
          </a:p>
          <a:p>
            <a:pPr marL="0" indent="0">
              <a:buNone/>
            </a:pPr>
            <a:r>
              <a:rPr lang="en-US" sz="2800" dirty="0"/>
              <a:t>Judging the intensity of the emotion by the user’s response</a:t>
            </a:r>
          </a:p>
          <a:p>
            <a:r>
              <a:rPr lang="en-US" sz="2800" b="1" dirty="0"/>
              <a:t>Detecting range of emotion</a:t>
            </a:r>
          </a:p>
          <a:p>
            <a:r>
              <a:rPr lang="en-US" sz="2800" b="1" dirty="0"/>
              <a:t>Relevant reply</a:t>
            </a:r>
          </a:p>
          <a:p>
            <a:endParaRPr lang="en-US" sz="2800" dirty="0"/>
          </a:p>
        </p:txBody>
      </p:sp>
      <p:sp>
        <p:nvSpPr>
          <p:cNvPr id="4" name="Slide Number Placeholder 3">
            <a:extLst>
              <a:ext uri="{FF2B5EF4-FFF2-40B4-BE49-F238E27FC236}">
                <a16:creationId xmlns:a16="http://schemas.microsoft.com/office/drawing/2014/main" id="{C3758ECC-0C1F-591A-315C-8E4605CA7DAA}"/>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20</a:t>
            </a:fld>
            <a:endParaRPr lang="en-US" dirty="0">
              <a:solidFill>
                <a:prstClr val="black">
                  <a:tint val="75000"/>
                </a:prstClr>
              </a:solidFill>
            </a:endParaRPr>
          </a:p>
        </p:txBody>
      </p:sp>
    </p:spTree>
    <p:extLst>
      <p:ext uri="{BB962C8B-B14F-4D97-AF65-F5344CB8AC3E}">
        <p14:creationId xmlns:p14="http://schemas.microsoft.com/office/powerpoint/2010/main" val="355477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6853-10D6-FD17-65EE-B1B23C2F47FA}"/>
              </a:ext>
            </a:extLst>
          </p:cNvPr>
          <p:cNvSpPr>
            <a:spLocks noGrp="1"/>
          </p:cNvSpPr>
          <p:nvPr>
            <p:ph type="title"/>
          </p:nvPr>
        </p:nvSpPr>
        <p:spPr/>
        <p:txBody>
          <a:bodyPr/>
          <a:lstStyle/>
          <a:p>
            <a:r>
              <a:rPr lang="en-US" sz="4800" b="1" u="sng" dirty="0">
                <a:latin typeface="Times New Roman" panose="02020603050405020304" pitchFamily="18" charset="0"/>
                <a:cs typeface="Times New Roman" panose="02020603050405020304" pitchFamily="18" charset="0"/>
              </a:rPr>
              <a:t>Module-9:Help and Support</a:t>
            </a:r>
            <a:endParaRPr lang="en-US" dirty="0"/>
          </a:p>
        </p:txBody>
      </p:sp>
      <p:sp>
        <p:nvSpPr>
          <p:cNvPr id="3" name="Content Placeholder 2">
            <a:extLst>
              <a:ext uri="{FF2B5EF4-FFF2-40B4-BE49-F238E27FC236}">
                <a16:creationId xmlns:a16="http://schemas.microsoft.com/office/drawing/2014/main" id="{A6963CDC-6DC6-2589-E9E2-E012D59919D7}"/>
              </a:ext>
            </a:extLst>
          </p:cNvPr>
          <p:cNvSpPr>
            <a:spLocks noGrp="1"/>
          </p:cNvSpPr>
          <p:nvPr>
            <p:ph idx="1"/>
          </p:nvPr>
        </p:nvSpPr>
        <p:spPr/>
        <p:txBody>
          <a:bodyPr/>
          <a:lstStyle/>
          <a:p>
            <a:r>
              <a:rPr lang="en-US" sz="2800" b="1" dirty="0"/>
              <a:t>Guide for user</a:t>
            </a:r>
          </a:p>
          <a:p>
            <a:pPr marL="0" indent="0">
              <a:buNone/>
            </a:pPr>
            <a:r>
              <a:rPr lang="en-US" sz="2800" dirty="0"/>
              <a:t>  Allows user to view the guideline to use the system.</a:t>
            </a:r>
          </a:p>
          <a:p>
            <a:r>
              <a:rPr lang="en-US" sz="2800" b="1" dirty="0"/>
              <a:t>Tutorials</a:t>
            </a:r>
          </a:p>
          <a:p>
            <a:pPr marL="0" indent="0">
              <a:buNone/>
            </a:pPr>
            <a:r>
              <a:rPr lang="en-US" sz="2800" dirty="0"/>
              <a:t>  Having video tutorials </a:t>
            </a:r>
          </a:p>
          <a:p>
            <a:r>
              <a:rPr lang="en-US" sz="2800" b="1" dirty="0"/>
              <a:t>report issues</a:t>
            </a:r>
          </a:p>
          <a:p>
            <a:pPr marL="0" indent="0">
              <a:buNone/>
            </a:pPr>
            <a:r>
              <a:rPr lang="en-US" sz="2800" dirty="0"/>
              <a:t> allows user to report any issue regarding anything and submit</a:t>
            </a:r>
          </a:p>
          <a:p>
            <a:r>
              <a:rPr lang="en-US" sz="2800" b="1" dirty="0"/>
              <a:t>send feedback</a:t>
            </a:r>
          </a:p>
          <a:p>
            <a:pPr marL="0" indent="0">
              <a:buNone/>
            </a:pPr>
            <a:r>
              <a:rPr lang="en-US" sz="2800" dirty="0"/>
              <a:t> allows user to send feedback regarding the application</a:t>
            </a:r>
          </a:p>
          <a:p>
            <a:endParaRPr lang="en-US" dirty="0"/>
          </a:p>
          <a:p>
            <a:endParaRPr lang="en-US" dirty="0"/>
          </a:p>
        </p:txBody>
      </p:sp>
      <p:sp>
        <p:nvSpPr>
          <p:cNvPr id="4" name="Slide Number Placeholder 3">
            <a:extLst>
              <a:ext uri="{FF2B5EF4-FFF2-40B4-BE49-F238E27FC236}">
                <a16:creationId xmlns:a16="http://schemas.microsoft.com/office/drawing/2014/main" id="{CF4E2799-D7DE-D983-07E1-725E83AC83B5}"/>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21</a:t>
            </a:fld>
            <a:endParaRPr lang="en-US" dirty="0">
              <a:solidFill>
                <a:prstClr val="black">
                  <a:tint val="75000"/>
                </a:prstClr>
              </a:solidFill>
            </a:endParaRPr>
          </a:p>
        </p:txBody>
      </p:sp>
    </p:spTree>
    <p:extLst>
      <p:ext uri="{BB962C8B-B14F-4D97-AF65-F5344CB8AC3E}">
        <p14:creationId xmlns:p14="http://schemas.microsoft.com/office/powerpoint/2010/main" val="418338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System Limitations/Constraints</a:t>
            </a:r>
            <a:br>
              <a:rPr lang="en-US" b="1" dirty="0"/>
            </a:br>
            <a:br>
              <a:rPr lang="en-US" b="1" dirty="0"/>
            </a:br>
            <a:br>
              <a:rPr lang="en-US" sz="7500" b="1" dirty="0"/>
            </a:br>
            <a:endParaRPr lang="en-US" sz="3200" b="1" dirty="0"/>
          </a:p>
        </p:txBody>
      </p:sp>
      <p:sp>
        <p:nvSpPr>
          <p:cNvPr id="3" name="Content Placeholder 2"/>
          <p:cNvSpPr txBox="1"/>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91795" indent="-391795"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IN case of serious health issues or injuries this System will not be able to entertain the user. However, the user will have to go physically for the treatment.</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chatbot system will be task specific hence poses question based on determined options in    health sector.</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user should have a reliable internet connection to access.</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app only uses and understands English language</a:t>
            </a:r>
          </a:p>
          <a:p>
            <a:pPr algn="just"/>
            <a:endParaRPr lang="en-US" dirty="0"/>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22</a:t>
            </a:fld>
            <a:endParaRPr lang="en-US" dirty="0">
              <a:solidFill>
                <a:prstClr val="white"/>
              </a:solidFill>
              <a:latin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br>
              <a:rPr lang="en-US" b="1" u="sng" dirty="0"/>
            </a:br>
            <a:br>
              <a:rPr lang="en-US" b="1" dirty="0"/>
            </a:br>
            <a:br>
              <a:rPr lang="en-US" b="1" dirty="0"/>
            </a:br>
            <a:br>
              <a:rPr lang="en-US" sz="7500" b="1" dirty="0"/>
            </a:br>
            <a:endParaRPr lang="en-US" sz="3200" b="1" dirty="0"/>
          </a:p>
        </p:txBody>
      </p:sp>
      <p:sp>
        <p:nvSpPr>
          <p:cNvPr id="3" name="Content Placeholder 2"/>
          <p:cNvSpPr txBox="1"/>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91795" indent="-391795"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Process Methodology</a:t>
            </a:r>
          </a:p>
          <a:p>
            <a:pPr lvl="1"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Incremental Process Model will be used in the software process methodology. As the requirements are known and there is very low chance that they will be changed so incremental process model is more suitable for this project. The incremental process model has requirements, design, implementation, testing and coding. </a:t>
            </a:r>
          </a:p>
          <a:p>
            <a:pPr marL="391795" indent="-391795"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a:p>
            <a:pPr lvl="1"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Because some features of the app are dependent on others, some modules are interconnected, and various functionalities share data with one another, we will employ an object-oriented methodology. Additionally, the app will be used by a lot of people looking for counseling, so OOP is the best approach for our project. Also, we will be using such programming languages which or object oriented so oop is the best choice</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23</a:t>
            </a:fld>
            <a:endParaRPr lang="en-US" dirty="0">
              <a:solidFill>
                <a:prstClr val="white"/>
              </a:solidFill>
              <a:latin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br>
              <a:rPr lang="en-US" b="1" u="sng" dirty="0"/>
            </a:br>
            <a:br>
              <a:rPr lang="en-US" sz="7500" b="1" dirty="0"/>
            </a:br>
            <a:endParaRPr lang="en-US" sz="3200" b="1" dirty="0"/>
          </a:p>
        </p:txBody>
      </p:sp>
      <p:sp>
        <p:nvSpPr>
          <p:cNvPr id="3" name="Content Placeholder 2"/>
          <p:cNvSpPr txBox="1"/>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21310" lvl="1" indent="-321310" algn="just"/>
            <a:r>
              <a:rPr lang="en-US" dirty="0"/>
              <a:t>    </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24</a:t>
            </a:fld>
            <a:endParaRPr lang="en-US" dirty="0">
              <a:solidFill>
                <a:prstClr val="white"/>
              </a:solidFill>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1847109099"/>
              </p:ext>
            </p:extLst>
          </p:nvPr>
        </p:nvGraphicFramePr>
        <p:xfrm>
          <a:off x="736600" y="2540269"/>
          <a:ext cx="12767732" cy="5278141"/>
        </p:xfrm>
        <a:graphic>
          <a:graphicData uri="http://schemas.openxmlformats.org/drawingml/2006/table">
            <a:tbl>
              <a:tblPr firstRow="1" firstCol="1" bandRow="1">
                <a:tableStyleId>{5C22544A-7EE6-4342-B048-85BDC9FD1C3A}</a:tableStyleId>
              </a:tblPr>
              <a:tblGrid>
                <a:gridCol w="3937363">
                  <a:extLst>
                    <a:ext uri="{9D8B030D-6E8A-4147-A177-3AD203B41FA5}">
                      <a16:colId xmlns:a16="http://schemas.microsoft.com/office/drawing/2014/main" val="20000"/>
                    </a:ext>
                  </a:extLst>
                </a:gridCol>
                <a:gridCol w="1640010">
                  <a:extLst>
                    <a:ext uri="{9D8B030D-6E8A-4147-A177-3AD203B41FA5}">
                      <a16:colId xmlns:a16="http://schemas.microsoft.com/office/drawing/2014/main" val="20001"/>
                    </a:ext>
                  </a:extLst>
                </a:gridCol>
                <a:gridCol w="2509444">
                  <a:extLst>
                    <a:ext uri="{9D8B030D-6E8A-4147-A177-3AD203B41FA5}">
                      <a16:colId xmlns:a16="http://schemas.microsoft.com/office/drawing/2014/main" val="20002"/>
                    </a:ext>
                  </a:extLst>
                </a:gridCol>
                <a:gridCol w="4680915">
                  <a:extLst>
                    <a:ext uri="{9D8B030D-6E8A-4147-A177-3AD203B41FA5}">
                      <a16:colId xmlns:a16="http://schemas.microsoft.com/office/drawing/2014/main" val="20003"/>
                    </a:ext>
                  </a:extLst>
                </a:gridCol>
              </a:tblGrid>
              <a:tr h="1659482">
                <a:tc rowSpan="11">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Tools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And</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Technologies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Tools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0000"/>
                  </a:ext>
                </a:extLst>
              </a:tr>
              <a:tr h="334742">
                <a:tc vMerge="1">
                  <a:txBody>
                    <a:bodyPr/>
                    <a:lstStyle/>
                    <a:p>
                      <a:endParaRPr lang="en-US"/>
                    </a:p>
                  </a:txBody>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1.MobileMonkey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1.1.5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34742">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2.TARS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34742">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3.BOTSIFY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34742">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4.BOTKIT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4.15.0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34742">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5.Wit.ai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4.1.2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34742">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6.Replika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10.2.0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34742">
                <a:tc vMerge="1">
                  <a:txBody>
                    <a:bodyPr/>
                    <a:lstStyle/>
                    <a:p>
                      <a:endParaRPr lang="en-US"/>
                    </a:p>
                  </a:txBody>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7.Chatfuel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1.0.4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0007"/>
                  </a:ext>
                </a:extLst>
              </a:tr>
              <a:tr h="334742">
                <a:tc vMerge="1">
                  <a:txBody>
                    <a:bodyPr/>
                    <a:lstStyle/>
                    <a:p>
                      <a:endParaRPr lang="en-US"/>
                    </a:p>
                  </a:txBody>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1.AI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Programming language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34742">
                <a:tc vMerge="1">
                  <a:txBody>
                    <a:bodyPr/>
                    <a:lstStyle/>
                    <a:p>
                      <a:endParaRPr lang="en-US"/>
                    </a:p>
                  </a:txBody>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2.NLP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4.3.0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Programming language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34742">
                <a:tc vMerge="1">
                  <a:txBody>
                    <a:bodyPr/>
                    <a:lstStyle/>
                    <a:p>
                      <a:endParaRPr lang="en-US"/>
                    </a:p>
                  </a:txBody>
                  <a:tcPr/>
                </a:tc>
                <a:tc>
                  <a:txBody>
                    <a:bodyPr/>
                    <a:lstStyle/>
                    <a:p>
                      <a:pPr marL="68580" marR="0" algn="ctr">
                        <a:lnSpc>
                          <a:spcPct val="100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001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Project Stakeholders and Roles</a:t>
            </a:r>
            <a:br>
              <a:rPr lang="en-US" b="1" dirty="0"/>
            </a:br>
            <a:br>
              <a:rPr lang="en-US" b="1" u="sng" dirty="0"/>
            </a:br>
            <a:br>
              <a:rPr lang="en-US" b="1" dirty="0"/>
            </a:br>
            <a:br>
              <a:rPr lang="en-US" b="1" dirty="0"/>
            </a:br>
            <a:br>
              <a:rPr lang="en-US" sz="7500" b="1" dirty="0"/>
            </a:br>
            <a:endParaRPr lang="en-US" sz="3200" b="1" dirty="0"/>
          </a:p>
        </p:txBody>
      </p:sp>
      <p:sp>
        <p:nvSpPr>
          <p:cNvPr id="3" name="Content Placeholder 2"/>
          <p:cNvSpPr txBox="1"/>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25</a:t>
            </a:fld>
            <a:endParaRPr lang="en-US" dirty="0">
              <a:solidFill>
                <a:prstClr val="white"/>
              </a:solidFill>
              <a:latin typeface="Calibri" panose="020F0502020204030204"/>
            </a:endParaRPr>
          </a:p>
        </p:txBody>
      </p:sp>
      <p:graphicFrame>
        <p:nvGraphicFramePr>
          <p:cNvPr id="6" name="Table 5"/>
          <p:cNvGraphicFramePr>
            <a:graphicFrameLocks noGrp="1"/>
          </p:cNvGraphicFramePr>
          <p:nvPr>
            <p:extLst>
              <p:ext uri="{D42A27DB-BD31-4B8C-83A1-F6EECF244321}">
                <p14:modId xmlns:p14="http://schemas.microsoft.com/office/powerpoint/2010/main" val="418602113"/>
              </p:ext>
            </p:extLst>
          </p:nvPr>
        </p:nvGraphicFramePr>
        <p:xfrm>
          <a:off x="355600" y="3564698"/>
          <a:ext cx="15324666" cy="4299400"/>
        </p:xfrm>
        <a:graphic>
          <a:graphicData uri="http://schemas.openxmlformats.org/drawingml/2006/table">
            <a:tbl>
              <a:tblPr>
                <a:tableStyleId>{5C22544A-7EE6-4342-B048-85BDC9FD1C3A}</a:tableStyleId>
              </a:tblPr>
              <a:tblGrid>
                <a:gridCol w="3104733">
                  <a:extLst>
                    <a:ext uri="{9D8B030D-6E8A-4147-A177-3AD203B41FA5}">
                      <a16:colId xmlns:a16="http://schemas.microsoft.com/office/drawing/2014/main" val="20000"/>
                    </a:ext>
                  </a:extLst>
                </a:gridCol>
                <a:gridCol w="12219933">
                  <a:extLst>
                    <a:ext uri="{9D8B030D-6E8A-4147-A177-3AD203B41FA5}">
                      <a16:colId xmlns:a16="http://schemas.microsoft.com/office/drawing/2014/main" val="20001"/>
                    </a:ext>
                  </a:extLst>
                </a:gridCol>
              </a:tblGrid>
              <a:tr h="1456369">
                <a:tc>
                  <a:txBody>
                    <a:bodyPr/>
                    <a:lstStyle/>
                    <a:p>
                      <a:pPr marL="0" marR="0" algn="ctr">
                        <a:lnSpc>
                          <a:spcPct val="150000"/>
                        </a:lnSpc>
                        <a:spcBef>
                          <a:spcPts val="0"/>
                        </a:spcBef>
                        <a:spcAft>
                          <a:spcPts val="0"/>
                        </a:spcAft>
                        <a:tabLst>
                          <a:tab pos="57150" algn="l"/>
                        </a:tabLst>
                      </a:pPr>
                      <a:r>
                        <a:rPr lang="en-US" sz="2800" dirty="0">
                          <a:solidFill>
                            <a:schemeClr val="bg1"/>
                          </a:solidFill>
                          <a:effectLst/>
                          <a:latin typeface="Times New Roman" panose="02020603050405020304" pitchFamily="18" charset="0"/>
                          <a:cs typeface="Times New Roman" panose="02020603050405020304" pitchFamily="18" charset="0"/>
                        </a:rPr>
                        <a:t> </a:t>
                      </a:r>
                    </a:p>
                    <a:p>
                      <a:pPr marL="0" marR="0" algn="ctr">
                        <a:lnSpc>
                          <a:spcPct val="150000"/>
                        </a:lnSpc>
                        <a:spcBef>
                          <a:spcPts val="0"/>
                        </a:spcBef>
                        <a:spcAft>
                          <a:spcPts val="0"/>
                        </a:spcAft>
                        <a:tabLst>
                          <a:tab pos="57150" algn="l"/>
                        </a:tabLst>
                      </a:pPr>
                      <a:r>
                        <a:rPr lang="en-US" sz="2800" dirty="0">
                          <a:solidFill>
                            <a:schemeClr val="bg1"/>
                          </a:solidFill>
                          <a:effectLst/>
                          <a:latin typeface="Times New Roman" panose="02020603050405020304" pitchFamily="18" charset="0"/>
                          <a:cs typeface="Times New Roman" panose="02020603050405020304" pitchFamily="18" charset="0"/>
                        </a:rPr>
                        <a:t>Project Sponsor</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just">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Mr. Tehseen Riaz Abbasi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Comsats University Islamabad, Islamabad campus</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Comsats University Islamabad is the project's executive sponsor, and it is responsible for the project's success by providing resources and support.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51333">
                <a:tc>
                  <a:txBody>
                    <a:bodyPr/>
                    <a:lstStyle/>
                    <a:p>
                      <a:pPr marL="0" marR="0" algn="ctr">
                        <a:lnSpc>
                          <a:spcPct val="150000"/>
                        </a:lnSpc>
                        <a:spcBef>
                          <a:spcPts val="800"/>
                        </a:spcBef>
                        <a:spcAft>
                          <a:spcPts val="600"/>
                        </a:spcAft>
                        <a:tabLst>
                          <a:tab pos="57150" algn="l"/>
                          <a:tab pos="1771650" algn="r"/>
                        </a:tabLst>
                      </a:pPr>
                      <a:endParaRPr lang="en-US" sz="2800" dirty="0">
                        <a:solidFill>
                          <a:schemeClr val="bg1"/>
                        </a:solidFill>
                        <a:effectLst/>
                        <a:latin typeface="Times New Roman" panose="02020603050405020304" pitchFamily="18" charset="0"/>
                        <a:cs typeface="Times New Roman" panose="02020603050405020304" pitchFamily="18" charset="0"/>
                      </a:endParaRPr>
                    </a:p>
                    <a:p>
                      <a:pPr marL="0" marR="0" algn="ctr">
                        <a:lnSpc>
                          <a:spcPct val="150000"/>
                        </a:lnSpc>
                        <a:spcBef>
                          <a:spcPts val="800"/>
                        </a:spcBef>
                        <a:spcAft>
                          <a:spcPts val="600"/>
                        </a:spcAft>
                        <a:tabLst>
                          <a:tab pos="57150" algn="l"/>
                          <a:tab pos="1771650" algn="r"/>
                        </a:tabLst>
                      </a:pPr>
                      <a:r>
                        <a:rPr lang="en-US" sz="2800" dirty="0">
                          <a:solidFill>
                            <a:schemeClr val="bg1"/>
                          </a:solidFill>
                          <a:effectLst/>
                          <a:latin typeface="Times New Roman" panose="02020603050405020304" pitchFamily="18" charset="0"/>
                          <a:cs typeface="Times New Roman" panose="02020603050405020304" pitchFamily="18" charset="0"/>
                        </a:rPr>
                        <a:t>Stakeholder</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just">
                        <a:lnSpc>
                          <a:spcPct val="107000"/>
                        </a:lnSpc>
                        <a:spcBef>
                          <a:spcPts val="600"/>
                        </a:spcBef>
                        <a:spcAft>
                          <a:spcPts val="600"/>
                        </a:spcAft>
                        <a:tabLst>
                          <a:tab pos="57150" algn="l"/>
                          <a:tab pos="1771650" algn="r"/>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project supervisor is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Mr.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Tehseen Riaz Abbasi</a:t>
                      </a:r>
                      <a:r>
                        <a:rPr lang="en-US" sz="2400" dirty="0">
                          <a:effectLst/>
                          <a:latin typeface="Calibri" panose="020F0502020204030204" pitchFamily="34" charset="0"/>
                          <a:ea typeface="Calibri" panose="020F0502020204030204" pitchFamily="34" charset="0"/>
                          <a:cs typeface="Times New Roman" panose="02020603050405020304" pitchFamily="18" charset="0"/>
                        </a:rPr>
                        <a:t>. He will observe and see our project coordination from start to end. Uses project management approaches and tools to guarantee that projects meet their objectives in terms of scope, schedule, and money. </a:t>
                      </a:r>
                    </a:p>
                    <a:p>
                      <a:pPr marL="342900" marR="0" lvl="0" indent="-342900" algn="just">
                        <a:lnSpc>
                          <a:spcPct val="107000"/>
                        </a:lnSpc>
                        <a:spcBef>
                          <a:spcPts val="600"/>
                        </a:spcBef>
                        <a:spcAft>
                          <a:spcPts val="600"/>
                        </a:spcAft>
                        <a:buFont typeface="Arial" panose="020B0604020202020204" pitchFamily="34" charset="0"/>
                        <a:buChar char="●"/>
                        <a:tabLst>
                          <a:tab pos="57150" algn="l"/>
                          <a:tab pos="1771650" algn="r"/>
                        </a:tabLst>
                      </a:pPr>
                      <a:r>
                        <a:rPr lang="en-US" sz="2400" dirty="0">
                          <a:solidFill>
                            <a:srgbClr val="000000"/>
                          </a:solidFill>
                          <a:effectLst/>
                          <a:latin typeface="Noto Sans Symbols"/>
                          <a:ea typeface="Noto Sans Symbols"/>
                          <a:cs typeface="Noto Sans Symbols"/>
                        </a:rPr>
                        <a:t>The project's team members are </a:t>
                      </a:r>
                      <a:r>
                        <a:rPr lang="en-US" sz="2400" b="1" dirty="0">
                          <a:solidFill>
                            <a:srgbClr val="000000"/>
                          </a:solidFill>
                          <a:effectLst/>
                          <a:latin typeface="Noto Sans Symbols"/>
                          <a:ea typeface="Noto Sans Symbols"/>
                          <a:cs typeface="Noto Sans Symbols"/>
                        </a:rPr>
                        <a:t>Arslan Amin</a:t>
                      </a:r>
                      <a:r>
                        <a:rPr lang="en-US" sz="2400" dirty="0">
                          <a:solidFill>
                            <a:srgbClr val="000000"/>
                          </a:solidFill>
                          <a:effectLst/>
                          <a:latin typeface="Noto Sans Symbols"/>
                          <a:ea typeface="Noto Sans Symbols"/>
                          <a:cs typeface="Noto Sans Symbols"/>
                        </a:rPr>
                        <a:t> and </a:t>
                      </a:r>
                      <a:r>
                        <a:rPr lang="en-US" sz="2400" b="1" dirty="0">
                          <a:solidFill>
                            <a:srgbClr val="000000"/>
                          </a:solidFill>
                          <a:effectLst/>
                          <a:latin typeface="Noto Sans Symbols"/>
                          <a:ea typeface="Noto Sans Symbols"/>
                          <a:cs typeface="Noto Sans Symbols"/>
                        </a:rPr>
                        <a:t>Haleema Saadia</a:t>
                      </a:r>
                      <a:r>
                        <a:rPr lang="en-US" sz="2400" dirty="0">
                          <a:solidFill>
                            <a:srgbClr val="000000"/>
                          </a:solidFill>
                          <a:effectLst/>
                          <a:latin typeface="Noto Sans Symbols"/>
                          <a:ea typeface="Noto Sans Symbols"/>
                          <a:cs typeface="Noto Sans Symbols"/>
                        </a:rPr>
                        <a:t>. They oversee carrying out specific project tasks in order to meet the project's</a:t>
                      </a:r>
                      <a:endParaRPr lang="en-US" sz="2400" dirty="0">
                        <a:effectLst/>
                        <a:latin typeface="Noto Sans Symbols"/>
                        <a:ea typeface="Noto Sans Symbols"/>
                        <a:cs typeface="Noto Sans Symbol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Team Members Individual Tasks/Work Division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26</a:t>
            </a:fld>
            <a:endParaRPr lang="en-US" dirty="0">
              <a:solidFill>
                <a:prstClr val="white"/>
              </a:solidFill>
              <a:latin typeface="Calibri" panose="020F0502020204030204"/>
            </a:endParaRPr>
          </a:p>
        </p:txBody>
      </p:sp>
      <p:graphicFrame>
        <p:nvGraphicFramePr>
          <p:cNvPr id="7" name="Content Placeholder 9"/>
          <p:cNvGraphicFramePr/>
          <p:nvPr>
            <p:extLst>
              <p:ext uri="{D42A27DB-BD31-4B8C-83A1-F6EECF244321}">
                <p14:modId xmlns:p14="http://schemas.microsoft.com/office/powerpoint/2010/main" val="2157340841"/>
              </p:ext>
            </p:extLst>
          </p:nvPr>
        </p:nvGraphicFramePr>
        <p:xfrm>
          <a:off x="700079" y="2590800"/>
          <a:ext cx="14855841" cy="3533711"/>
        </p:xfrm>
        <a:graphic>
          <a:graphicData uri="http://schemas.openxmlformats.org/drawingml/2006/table">
            <a:tbl>
              <a:tblPr firstRow="1" firstCol="1" bandRow="1">
                <a:tableStyleId>{5C22544A-7EE6-4342-B048-85BDC9FD1C3A}</a:tableStyleId>
              </a:tblPr>
              <a:tblGrid>
                <a:gridCol w="3354265">
                  <a:extLst>
                    <a:ext uri="{9D8B030D-6E8A-4147-A177-3AD203B41FA5}">
                      <a16:colId xmlns:a16="http://schemas.microsoft.com/office/drawing/2014/main" val="20000"/>
                    </a:ext>
                  </a:extLst>
                </a:gridCol>
                <a:gridCol w="4607056">
                  <a:extLst>
                    <a:ext uri="{9D8B030D-6E8A-4147-A177-3AD203B41FA5}">
                      <a16:colId xmlns:a16="http://schemas.microsoft.com/office/drawing/2014/main" val="20001"/>
                    </a:ext>
                  </a:extLst>
                </a:gridCol>
                <a:gridCol w="6894520">
                  <a:extLst>
                    <a:ext uri="{9D8B030D-6E8A-4147-A177-3AD203B41FA5}">
                      <a16:colId xmlns:a16="http://schemas.microsoft.com/office/drawing/2014/main" val="20002"/>
                    </a:ext>
                  </a:extLst>
                </a:gridCol>
              </a:tblGrid>
              <a:tr h="1163383">
                <a:tc>
                  <a:txBody>
                    <a:bodyPr/>
                    <a:lstStyle/>
                    <a:p>
                      <a:pPr marL="0" marR="0" algn="ctr">
                        <a:spcBef>
                          <a:spcPts val="0"/>
                        </a:spcBef>
                        <a:spcAft>
                          <a:spcPts val="0"/>
                        </a:spcAft>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Student Name</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tc>
                <a:tc>
                  <a:txBody>
                    <a:bodyPr/>
                    <a:lstStyle/>
                    <a:p>
                      <a:pPr marL="0" marR="0" algn="ctr">
                        <a:spcBef>
                          <a:spcPts val="0"/>
                        </a:spcBef>
                        <a:spcAft>
                          <a:spcPts val="0"/>
                        </a:spcAft>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Student Registration Number</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tc>
                <a:tc>
                  <a:txBody>
                    <a:bodyPr/>
                    <a:lstStyle/>
                    <a:p>
                      <a:pPr marL="0" marR="0" algn="ctr">
                        <a:spcBef>
                          <a:spcPts val="0"/>
                        </a:spcBef>
                        <a:spcAft>
                          <a:spcPts val="0"/>
                        </a:spcAft>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Responsibility/ Modules</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tc>
                <a:extLst>
                  <a:ext uri="{0D108BD9-81ED-4DB2-BD59-A6C34878D82A}">
                    <a16:rowId xmlns:a16="http://schemas.microsoft.com/office/drawing/2014/main" val="10000"/>
                  </a:ext>
                </a:extLst>
              </a:tr>
              <a:tr h="846547">
                <a:tc>
                  <a:txBody>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1Name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200000"/>
                        </a:lnSpc>
                        <a:spcBef>
                          <a:spcPts val="0"/>
                        </a:spcBef>
                        <a:spcAft>
                          <a:spcPts val="0"/>
                        </a:spcAft>
                        <a:tabLst>
                          <a:tab pos="2743200" algn="ctr"/>
                          <a:tab pos="5486400" algn="r"/>
                          <a:tab pos="457200" algn="l"/>
                          <a:tab pos="2743200" algn="ctr"/>
                          <a:tab pos="5486400" algn="r"/>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Arslan amin Sp21-bct-005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Abstract ,problem statement ,solution, Advantages ,Scope, Gantt chart, Data gathering</a:t>
                      </a:r>
                    </a:p>
                    <a:p>
                      <a:pPr marL="0" marR="0" algn="l">
                        <a:lnSpc>
                          <a:spcPct val="150000"/>
                        </a:lnSpc>
                        <a:spcBef>
                          <a:spcPts val="0"/>
                        </a:spcBef>
                        <a:spcAft>
                          <a:spcPts val="0"/>
                        </a:spcAft>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Modules from 4 to 10 </a:t>
                      </a:r>
                    </a:p>
                  </a:txBody>
                  <a:tcPr marL="68580" marR="68580" marT="0" marB="0"/>
                </a:tc>
                <a:extLst>
                  <a:ext uri="{0D108BD9-81ED-4DB2-BD59-A6C34878D82A}">
                    <a16:rowId xmlns:a16="http://schemas.microsoft.com/office/drawing/2014/main" val="10001"/>
                  </a:ext>
                </a:extLst>
              </a:tr>
              <a:tr h="191996">
                <a:tc>
                  <a:txBody>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2 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Haleema Saadia  Sp21-Bct-007 </a:t>
                      </a:r>
                    </a:p>
                  </a:txBody>
                  <a:tcPr marL="68580" marR="68580"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Tools and technologies, Mockups, references, Conclusion Concepts, System Limitations</a:t>
                      </a:r>
                    </a:p>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Modules from 1 to 3</a:t>
                      </a: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Gathering Approach</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We generated questionnaires for gathering the data. Also, we observed different people and tried to understand their issues.  Questionnaires consist of the experience of people suffering from different problems. The goal was to get an idea of the kinds of questions that users might ask and the kinds of health or general problems cases that might come up. The requirements were developed in accordance with all the usual observations and concepts. In addition, we examined comparable apps to improve the user experience of our app and locate treatments and solutions.</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27</a:t>
            </a:fld>
            <a:endParaRPr lang="en-US" dirty="0">
              <a:solidFill>
                <a:prstClr val="white"/>
              </a:solidFill>
              <a:latin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Machine Learning</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majority of machine learning is used for machine training in the second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module.This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will assist in training the bots to respond appropriately to the question based on the user from the database's datasets.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Concepts of Artificial intelligence</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Supervised learning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Un supervised learning</a:t>
            </a:r>
          </a:p>
          <a:p>
            <a:pPr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Concept NL</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Natural language processing </a:t>
            </a:r>
          </a:p>
          <a:p>
            <a:pPr algn="l"/>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Sentiment analysis</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28</a:t>
            </a:fld>
            <a:endParaRPr lang="en-US" dirty="0">
              <a:solidFill>
                <a:prstClr val="white"/>
              </a:solidFill>
              <a:latin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29</a:t>
            </a:fld>
            <a:endParaRPr lang="en-US" dirty="0">
              <a:solidFill>
                <a:prstClr val="white"/>
              </a:solidFill>
              <a:latin typeface="Calibri" panose="020F0502020204030204"/>
            </a:endParaRPr>
          </a:p>
        </p:txBody>
      </p:sp>
      <p:pic>
        <p:nvPicPr>
          <p:cNvPr id="7" name="Picture 6">
            <a:extLst>
              <a:ext uri="{FF2B5EF4-FFF2-40B4-BE49-F238E27FC236}">
                <a16:creationId xmlns:a16="http://schemas.microsoft.com/office/drawing/2014/main" id="{3B5C12AD-C725-F9AF-D340-2374E87E3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06" y="2049346"/>
            <a:ext cx="14909800" cy="67898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522605" indent="-387985"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Web Application</a:t>
            </a:r>
          </a:p>
          <a:p>
            <a:pPr marL="522605" indent="-387985"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22605" indent="-387985"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K-</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Artificial Intelligence and machine learning </a:t>
            </a:r>
          </a:p>
          <a:p>
            <a:pPr marL="457200" indent="-457200" algn="l">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000" dirty="0">
              <a:solidFill>
                <a:prstClr val="black"/>
              </a:solidFill>
              <a:latin typeface="Calibri" panose="020F0502020204030204"/>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3</a:t>
            </a:fld>
            <a:endParaRPr lang="en-US" dirty="0">
              <a:solidFill>
                <a:prstClr val="white"/>
              </a:solidFill>
              <a:latin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30</a:t>
            </a:fld>
            <a:endParaRPr lang="en-US" dirty="0">
              <a:solidFill>
                <a:prstClr val="white"/>
              </a:solidFill>
              <a:latin typeface="Calibri" panose="020F0502020204030204"/>
            </a:endParaRPr>
          </a:p>
        </p:txBody>
      </p:sp>
      <p:pic>
        <p:nvPicPr>
          <p:cNvPr id="4" name="Picture 3">
            <a:extLst>
              <a:ext uri="{FF2B5EF4-FFF2-40B4-BE49-F238E27FC236}">
                <a16:creationId xmlns:a16="http://schemas.microsoft.com/office/drawing/2014/main" id="{F6C8A882-A759-DB5F-3B09-28FFFDE134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1905000"/>
            <a:ext cx="4972050" cy="66325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1575-444F-E3DA-498B-C8916EE0A81B}"/>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Mockups</a:t>
            </a:r>
            <a:endParaRPr lang="en-US" dirty="0"/>
          </a:p>
        </p:txBody>
      </p:sp>
      <p:sp>
        <p:nvSpPr>
          <p:cNvPr id="4" name="Slide Number Placeholder 3">
            <a:extLst>
              <a:ext uri="{FF2B5EF4-FFF2-40B4-BE49-F238E27FC236}">
                <a16:creationId xmlns:a16="http://schemas.microsoft.com/office/drawing/2014/main" id="{62668A37-296A-89B4-9355-5B4003B9AAA1}"/>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31</a:t>
            </a:fld>
            <a:endParaRPr lang="en-US" dirty="0">
              <a:solidFill>
                <a:prstClr val="black">
                  <a:tint val="75000"/>
                </a:prstClr>
              </a:solidFill>
            </a:endParaRPr>
          </a:p>
        </p:txBody>
      </p:sp>
      <p:pic>
        <p:nvPicPr>
          <p:cNvPr id="5" name="Content Placeholder 4">
            <a:extLst>
              <a:ext uri="{FF2B5EF4-FFF2-40B4-BE49-F238E27FC236}">
                <a16:creationId xmlns:a16="http://schemas.microsoft.com/office/drawing/2014/main" id="{4D07B95B-D346-4085-30A5-F0C64113E1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94200" y="2133600"/>
            <a:ext cx="7010400" cy="6400802"/>
          </a:xfrm>
          <a:prstGeom prst="rect">
            <a:avLst/>
          </a:prstGeom>
          <a:noFill/>
          <a:ln>
            <a:noFill/>
          </a:ln>
        </p:spPr>
      </p:pic>
    </p:spTree>
    <p:extLst>
      <p:ext uri="{BB962C8B-B14F-4D97-AF65-F5344CB8AC3E}">
        <p14:creationId xmlns:p14="http://schemas.microsoft.com/office/powerpoint/2010/main" val="3876664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E73E-4764-9BA8-62D6-2F7C4D19F34E}"/>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Mockups</a:t>
            </a:r>
            <a:endParaRPr lang="en-US" dirty="0"/>
          </a:p>
        </p:txBody>
      </p:sp>
      <p:sp>
        <p:nvSpPr>
          <p:cNvPr id="4" name="Slide Number Placeholder 3">
            <a:extLst>
              <a:ext uri="{FF2B5EF4-FFF2-40B4-BE49-F238E27FC236}">
                <a16:creationId xmlns:a16="http://schemas.microsoft.com/office/drawing/2014/main" id="{D09CB92B-1DB4-F5EC-26FC-194E0D7C2A00}"/>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32</a:t>
            </a:fld>
            <a:endParaRPr lang="en-US" dirty="0">
              <a:solidFill>
                <a:prstClr val="black">
                  <a:tint val="75000"/>
                </a:prstClr>
              </a:solidFill>
            </a:endParaRPr>
          </a:p>
        </p:txBody>
      </p:sp>
      <p:pic>
        <p:nvPicPr>
          <p:cNvPr id="5" name="Content Placeholder 4">
            <a:extLst>
              <a:ext uri="{FF2B5EF4-FFF2-40B4-BE49-F238E27FC236}">
                <a16:creationId xmlns:a16="http://schemas.microsoft.com/office/drawing/2014/main" id="{B1631B6F-2343-842A-1111-42BBDCE65F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6750" y="1890184"/>
            <a:ext cx="4762500" cy="6644218"/>
          </a:xfrm>
          <a:prstGeom prst="rect">
            <a:avLst/>
          </a:prstGeom>
          <a:noFill/>
          <a:ln>
            <a:noFill/>
          </a:ln>
        </p:spPr>
      </p:pic>
    </p:spTree>
    <p:extLst>
      <p:ext uri="{BB962C8B-B14F-4D97-AF65-F5344CB8AC3E}">
        <p14:creationId xmlns:p14="http://schemas.microsoft.com/office/powerpoint/2010/main" val="365937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1FB4-DF2F-5C25-DF2D-DA798020964F}"/>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Mockups</a:t>
            </a:r>
            <a:endParaRPr lang="en-US" dirty="0"/>
          </a:p>
        </p:txBody>
      </p:sp>
      <p:sp>
        <p:nvSpPr>
          <p:cNvPr id="4" name="Slide Number Placeholder 3">
            <a:extLst>
              <a:ext uri="{FF2B5EF4-FFF2-40B4-BE49-F238E27FC236}">
                <a16:creationId xmlns:a16="http://schemas.microsoft.com/office/drawing/2014/main" id="{18FC8B56-CB2E-FEC0-03B0-29F9F543BE9F}"/>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33</a:t>
            </a:fld>
            <a:endParaRPr lang="en-US" dirty="0">
              <a:solidFill>
                <a:prstClr val="black">
                  <a:tint val="75000"/>
                </a:prstClr>
              </a:solidFill>
            </a:endParaRPr>
          </a:p>
        </p:txBody>
      </p:sp>
      <p:pic>
        <p:nvPicPr>
          <p:cNvPr id="5" name="Content Placeholder 4">
            <a:extLst>
              <a:ext uri="{FF2B5EF4-FFF2-40B4-BE49-F238E27FC236}">
                <a16:creationId xmlns:a16="http://schemas.microsoft.com/office/drawing/2014/main" id="{798F0CEF-64FA-F34D-098D-60D420ABA2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7047" y="2133601"/>
            <a:ext cx="5124153" cy="6172200"/>
          </a:xfrm>
          <a:prstGeom prst="rect">
            <a:avLst/>
          </a:prstGeom>
          <a:noFill/>
          <a:ln>
            <a:noFill/>
          </a:ln>
        </p:spPr>
      </p:pic>
    </p:spTree>
    <p:extLst>
      <p:ext uri="{BB962C8B-B14F-4D97-AF65-F5344CB8AC3E}">
        <p14:creationId xmlns:p14="http://schemas.microsoft.com/office/powerpoint/2010/main" val="3592249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C678-BB32-9086-931F-C1FBF93F4394}"/>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Mockups</a:t>
            </a:r>
            <a:endParaRPr lang="en-US" dirty="0"/>
          </a:p>
        </p:txBody>
      </p:sp>
      <p:sp>
        <p:nvSpPr>
          <p:cNvPr id="4" name="Slide Number Placeholder 3">
            <a:extLst>
              <a:ext uri="{FF2B5EF4-FFF2-40B4-BE49-F238E27FC236}">
                <a16:creationId xmlns:a16="http://schemas.microsoft.com/office/drawing/2014/main" id="{5C27CBAD-88EF-9548-68D4-C28D663915EF}"/>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34</a:t>
            </a:fld>
            <a:endParaRPr lang="en-US" dirty="0">
              <a:solidFill>
                <a:prstClr val="black">
                  <a:tint val="75000"/>
                </a:prstClr>
              </a:solidFill>
            </a:endParaRPr>
          </a:p>
        </p:txBody>
      </p:sp>
      <p:pic>
        <p:nvPicPr>
          <p:cNvPr id="5" name="Content Placeholder 4">
            <a:extLst>
              <a:ext uri="{FF2B5EF4-FFF2-40B4-BE49-F238E27FC236}">
                <a16:creationId xmlns:a16="http://schemas.microsoft.com/office/drawing/2014/main" id="{9CBA78B8-B511-3F93-78D5-1B2B3FD7A8C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7047" y="2057401"/>
            <a:ext cx="4761905" cy="6172200"/>
          </a:xfrm>
          <a:prstGeom prst="rect">
            <a:avLst/>
          </a:prstGeom>
          <a:noFill/>
          <a:ln>
            <a:noFill/>
          </a:ln>
        </p:spPr>
      </p:pic>
    </p:spTree>
    <p:extLst>
      <p:ext uri="{BB962C8B-B14F-4D97-AF65-F5344CB8AC3E}">
        <p14:creationId xmlns:p14="http://schemas.microsoft.com/office/powerpoint/2010/main" val="1710579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803C-348E-57DE-FA2F-15F07129E70D}"/>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Mockups</a:t>
            </a:r>
            <a:endParaRPr lang="en-US" dirty="0"/>
          </a:p>
        </p:txBody>
      </p:sp>
      <p:sp>
        <p:nvSpPr>
          <p:cNvPr id="4" name="Slide Number Placeholder 3">
            <a:extLst>
              <a:ext uri="{FF2B5EF4-FFF2-40B4-BE49-F238E27FC236}">
                <a16:creationId xmlns:a16="http://schemas.microsoft.com/office/drawing/2014/main" id="{69EE4077-37FF-767A-BD63-0F5BB8D0D56A}"/>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35</a:t>
            </a:fld>
            <a:endParaRPr lang="en-US" dirty="0">
              <a:solidFill>
                <a:prstClr val="black">
                  <a:tint val="75000"/>
                </a:prstClr>
              </a:solidFill>
            </a:endParaRPr>
          </a:p>
        </p:txBody>
      </p:sp>
      <p:pic>
        <p:nvPicPr>
          <p:cNvPr id="5" name="Content Placeholder 4">
            <a:extLst>
              <a:ext uri="{FF2B5EF4-FFF2-40B4-BE49-F238E27FC236}">
                <a16:creationId xmlns:a16="http://schemas.microsoft.com/office/drawing/2014/main" id="{3D1F1870-E118-2CC1-79BE-CC3A2DDB47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7047" y="2133600"/>
            <a:ext cx="4761905" cy="6248399"/>
          </a:xfrm>
          <a:prstGeom prst="rect">
            <a:avLst/>
          </a:prstGeom>
          <a:noFill/>
          <a:ln>
            <a:noFill/>
          </a:ln>
        </p:spPr>
      </p:pic>
    </p:spTree>
    <p:extLst>
      <p:ext uri="{BB962C8B-B14F-4D97-AF65-F5344CB8AC3E}">
        <p14:creationId xmlns:p14="http://schemas.microsoft.com/office/powerpoint/2010/main" val="1899519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Chatbots are effective tools when it comes to education, IR, e-commerce etc. The healthcare chatbot we will create will take care of our customers health and medical routines by reminding them at certain intervals of time. The aim of our chatbot design is a tool built that helps people, facilitate their work, and their interaction with computers using natural language; but not to replace the human role totally, or imitate human conversation perfectly. Even with high volume of customer queries, chatbots can offer the required solutions in no time. Being available always is a strength of chatbots over humans. So, in the AI chatbots vs human scenario, a chatbot is the clear winner</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36</a:t>
            </a:fld>
            <a:endParaRPr lang="en-US" dirty="0">
              <a:solidFill>
                <a:prstClr val="white"/>
              </a:solidFill>
              <a:latin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marR="0" lvl="0" indent="-342900" algn="just">
              <a:lnSpc>
                <a:spcPct val="107000"/>
              </a:lnSpc>
              <a:spcBef>
                <a:spcPts val="0"/>
              </a:spcBef>
              <a:spcAft>
                <a:spcPts val="800"/>
              </a:spcAft>
              <a:buFont typeface="Symbol" panose="05050102010706020507" pitchFamily="18" charset="2"/>
              <a:buChar char=""/>
            </a:pPr>
            <a:r>
              <a:rPr lang="en-US"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https://ui8.net/the-madbrains/products/madbrainsui--chatbot--ai-startup-agencyux</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https://www.analyticsvidhya.com/blog/2021/10/complete-guide-to-build-your-ai-chatbot-with-nlp-in-python/</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https://vilmate.com/blog/how-to-develop-a-chatbot/</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https://youtu.be/1XHp8WrZzoc</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https://www.ameyo.com/blog/key-advantages-and-use-cases-of-healthcare-chatbot/</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https://geekflare.com/create-chatbot/</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https://www.tutorialspoint.com/artificial_intelligence/artificial_intelligence_natural_language_procssing.htm</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algn="just"/>
            <a:endParaRPr lang="en-US" sz="2800" b="1" dirty="0">
              <a:solidFill>
                <a:srgbClr val="FF0000"/>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37</a:t>
            </a:fld>
            <a:endParaRPr lang="en-US" dirty="0">
              <a:solidFill>
                <a:prstClr val="white"/>
              </a:solidFill>
              <a:latin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ED2E-BA20-E05B-5D65-F2CC8152E3FD}"/>
              </a:ext>
            </a:extLst>
          </p:cNvPr>
          <p:cNvSpPr>
            <a:spLocks noGrp="1"/>
          </p:cNvSpPr>
          <p:nvPr>
            <p:ph type="title"/>
          </p:nvPr>
        </p:nvSpPr>
        <p:spPr/>
        <p:txBody>
          <a:bodyPr/>
          <a:lstStyle/>
          <a:p>
            <a:r>
              <a:rPr lang="en-US" dirty="0"/>
              <a:t>Plagiarism Report:</a:t>
            </a:r>
          </a:p>
        </p:txBody>
      </p:sp>
      <p:sp>
        <p:nvSpPr>
          <p:cNvPr id="4" name="Slide Number Placeholder 3">
            <a:extLst>
              <a:ext uri="{FF2B5EF4-FFF2-40B4-BE49-F238E27FC236}">
                <a16:creationId xmlns:a16="http://schemas.microsoft.com/office/drawing/2014/main" id="{428555CF-308E-199D-F3F7-36E1A750D510}"/>
              </a:ext>
            </a:extLst>
          </p:cNvPr>
          <p:cNvSpPr>
            <a:spLocks noGrp="1"/>
          </p:cNvSpPr>
          <p:nvPr>
            <p:ph type="sldNum" sz="quarter" idx="12"/>
          </p:nvPr>
        </p:nvSpPr>
        <p:spPr/>
        <p:txBody>
          <a:bodyPr/>
          <a:lstStyle/>
          <a:p>
            <a:fld id="{A8EF9831-35B4-4843-9AA9-F06FC1EDDB89}" type="slidenum">
              <a:rPr lang="en-US" smtClean="0">
                <a:solidFill>
                  <a:prstClr val="black">
                    <a:tint val="75000"/>
                  </a:prstClr>
                </a:solidFill>
              </a:rPr>
              <a:t>38</a:t>
            </a:fld>
            <a:endParaRPr lang="en-US" dirty="0">
              <a:solidFill>
                <a:prstClr val="black">
                  <a:tint val="75000"/>
                </a:prstClr>
              </a:solidFill>
            </a:endParaRPr>
          </a:p>
        </p:txBody>
      </p:sp>
      <p:pic>
        <p:nvPicPr>
          <p:cNvPr id="5" name="Content Placeholder 4">
            <a:extLst>
              <a:ext uri="{FF2B5EF4-FFF2-40B4-BE49-F238E27FC236}">
                <a16:creationId xmlns:a16="http://schemas.microsoft.com/office/drawing/2014/main" id="{D12F0B1E-C917-D998-5D52-8D213A592A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001" y="1890184"/>
            <a:ext cx="7772399" cy="3787468"/>
          </a:xfrm>
          <a:prstGeom prst="rect">
            <a:avLst/>
          </a:prstGeom>
          <a:noFill/>
          <a:ln>
            <a:noFill/>
          </a:ln>
        </p:spPr>
      </p:pic>
      <p:pic>
        <p:nvPicPr>
          <p:cNvPr id="6" name="Picture 5">
            <a:extLst>
              <a:ext uri="{FF2B5EF4-FFF2-40B4-BE49-F238E27FC236}">
                <a16:creationId xmlns:a16="http://schemas.microsoft.com/office/drawing/2014/main" id="{011352DE-69FB-6467-10FA-B9668BBF16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9400" y="1890184"/>
            <a:ext cx="8001000" cy="3787468"/>
          </a:xfrm>
          <a:prstGeom prst="rect">
            <a:avLst/>
          </a:prstGeom>
          <a:noFill/>
          <a:ln>
            <a:noFill/>
          </a:ln>
        </p:spPr>
      </p:pic>
      <p:sp>
        <p:nvSpPr>
          <p:cNvPr id="7" name="TextBox 6">
            <a:extLst>
              <a:ext uri="{FF2B5EF4-FFF2-40B4-BE49-F238E27FC236}">
                <a16:creationId xmlns:a16="http://schemas.microsoft.com/office/drawing/2014/main" id="{BA4B72AB-3303-5F37-5279-E84530196FC2}"/>
              </a:ext>
            </a:extLst>
          </p:cNvPr>
          <p:cNvSpPr txBox="1"/>
          <p:nvPr/>
        </p:nvSpPr>
        <p:spPr>
          <a:xfrm>
            <a:off x="4241800" y="5944012"/>
            <a:ext cx="8130988" cy="460895"/>
          </a:xfrm>
          <a:prstGeom prst="rect">
            <a:avLst/>
          </a:prstGeom>
          <a:noFill/>
        </p:spPr>
        <p:txBody>
          <a:bodyPr wrap="square">
            <a:spAutoFit/>
          </a:bodyPr>
          <a:lstStyle/>
          <a:p>
            <a:pPr marL="457200" marR="0" algn="just">
              <a:lnSpc>
                <a:spcPct val="107000"/>
              </a:lnSpc>
              <a:spcBef>
                <a:spcPts val="0"/>
              </a:spcBef>
              <a:spcAft>
                <a:spcPts val="800"/>
              </a:spcAft>
            </a:pPr>
            <a:r>
              <a:rPr lang="en-US" sz="2400" b="1" u="sng"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AVERAGE PLAGIARISM = 2+0+12/3 = 4.67</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FF87718-2BF0-7DDE-ECDE-07FE686195E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6800" y="6671267"/>
            <a:ext cx="10630348" cy="1795984"/>
          </a:xfrm>
          <a:prstGeom prst="rect">
            <a:avLst/>
          </a:prstGeom>
          <a:noFill/>
          <a:ln>
            <a:noFill/>
          </a:ln>
        </p:spPr>
      </p:pic>
    </p:spTree>
    <p:extLst>
      <p:ext uri="{BB962C8B-B14F-4D97-AF65-F5344CB8AC3E}">
        <p14:creationId xmlns:p14="http://schemas.microsoft.com/office/powerpoint/2010/main" val="92980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Abstract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91795" indent="-391795" algn="just">
              <a:buFont typeface="Arial" panose="020B0604020202020204" pitchFamily="34" charset="0"/>
              <a:buChar char="•"/>
            </a:pPr>
            <a:r>
              <a:rPr lang="en-US" dirty="0">
                <a:solidFill>
                  <a:prstClr val="black"/>
                </a:solidFill>
                <a:latin typeface="Calibri" panose="020F0502020204030204"/>
              </a:rPr>
              <a:t>Out chatbot system will enable the agile and dynamic conversations. This will help in serving huge number of customers at the same time by using their existing resources, FAQs, and knowledge articles. Chatbot system will permit businesses to hook up with clients in a non-public manner without the price of human representatives. Objectives of the chatbot system include cost saving to business, boost efficiency, reduce customers waiting time, solving their daily bases issues, health issues and enhance customer engagement.</a:t>
            </a:r>
          </a:p>
          <a:p>
            <a:pPr marL="391795" indent="-391795" algn="just">
              <a:buFont typeface="Arial" panose="020B0604020202020204" pitchFamily="34" charset="0"/>
              <a:buChar char="•"/>
            </a:pPr>
            <a:r>
              <a:rPr lang="en-US" dirty="0">
                <a:solidFill>
                  <a:prstClr val="black"/>
                </a:solidFill>
                <a:latin typeface="Calibri" panose="020F0502020204030204"/>
              </a:rPr>
              <a:t>chatbot system will provide some personalization by engaging customers in one-on-one conversations, maintaining a natural tone. Chatbot system will communicate with the real person behaving like a human being providing 24/7 service to the customers. Chatbot system will be applicable to the health industry, and for general daily problem solutions.</a:t>
            </a:r>
          </a:p>
          <a:p>
            <a:pPr marL="391795" indent="-391795" algn="just">
              <a:buFont typeface="Arial" panose="020B0604020202020204" pitchFamily="34" charset="0"/>
              <a:buChar char="•"/>
            </a:pPr>
            <a:endParaRPr lang="en-US" dirty="0">
              <a:solidFill>
                <a:prstClr val="black"/>
              </a:solidFill>
              <a:latin typeface="Calibri" panose="020F0502020204030204"/>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4</a:t>
            </a:fld>
            <a:endParaRPr lang="en-US" dirty="0">
              <a:solidFill>
                <a:prstClr val="white"/>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Research Based Project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91795" indent="-391795" algn="just">
              <a:buFont typeface="Arial" panose="020B0604020202020204" pitchFamily="34" charset="0"/>
              <a:buChar char="•"/>
            </a:pPr>
            <a:r>
              <a:rPr lang="en-US" sz="2800" dirty="0">
                <a:solidFill>
                  <a:prstClr val="black"/>
                </a:solidFill>
                <a:latin typeface="Calibri"/>
              </a:rPr>
              <a:t>No, there is no need to read  a research papers for this chatbot system.</a:t>
            </a:r>
            <a:r>
              <a:rPr lang="en-US" sz="2000" b="1" dirty="0">
                <a:solidFill>
                  <a:prstClr val="black"/>
                </a:solidFill>
                <a:latin typeface="Calibri"/>
              </a:rPr>
              <a:t> </a:t>
            </a:r>
          </a:p>
          <a:p>
            <a:pPr marL="391795" indent="-391795"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panose="020F0502020204030204"/>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5</a:t>
            </a:fld>
            <a:endParaRPr lang="en-US" dirty="0">
              <a:solidFill>
                <a:prstClr val="white"/>
              </a:solidFill>
              <a:latin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a:p>
            <a:pPr marL="391795" indent="-391795"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AI chatbot system is a health related and general problem web based and smartphone-based application to help solving daily health problems and   general queries. Through this application one can have check and balance on his/her.</a:t>
            </a:r>
          </a:p>
          <a:p>
            <a:pPr marL="391795" indent="-391795"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Key goals  of the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project,</a:t>
            </a:r>
          </a:p>
          <a:p>
            <a:pPr marL="391795" indent="-391795"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Save Time and Money</a:t>
            </a:r>
          </a:p>
          <a:p>
            <a:pPr marL="391795" indent="-391795"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-2 Provide After Hours Support 24/7</a:t>
            </a:r>
          </a:p>
          <a:p>
            <a:pPr marL="391795" indent="-391795"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-3 Guide Users to Better results</a:t>
            </a:r>
          </a:p>
          <a:p>
            <a:pPr marL="391795" indent="-391795"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-4 Customers engagement</a:t>
            </a:r>
          </a:p>
          <a:p>
            <a:pPr marL="391795" indent="-391795"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-5 ensure security of consumer</a:t>
            </a:r>
          </a:p>
          <a:p>
            <a:pPr marL="391795" indent="-391795"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795" indent="-391795"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It will have some positive local, international effects and </a:t>
            </a:r>
            <a:r>
              <a:rPr lang="en-US" sz="2800" dirty="0">
                <a:solidFill>
                  <a:prstClr val="black"/>
                </a:solidFill>
                <a:latin typeface="Calibri"/>
              </a:rPr>
              <a:t>will provide user assistance.</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795" indent="-391795"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6</a:t>
            </a:fld>
            <a:endParaRPr lang="en-US" dirty="0">
              <a:solidFill>
                <a:prstClr val="white"/>
              </a:solidFill>
              <a:latin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Statement</a:t>
            </a:r>
            <a:br>
              <a:rPr lang="en-US" b="1" dirty="0"/>
            </a:br>
            <a:br>
              <a:rPr lang="en-US" sz="7500" b="1" dirty="0"/>
            </a:br>
            <a:endParaRPr lang="en-US" sz="3200" b="1" dirty="0"/>
          </a:p>
        </p:txBody>
      </p:sp>
      <p:sp>
        <p:nvSpPr>
          <p:cNvPr id="3" name="Content Placeholder 2"/>
          <p:cNvSpPr txBox="1"/>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a:p>
            <a:pPr marL="391795" indent="-391795"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Usually, people have issue visiting the clinics or getting help from others .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Also,people</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have issues regarding security of their information. The chatbot System will be available to customers 24 hours a day. Will allow them to submit their inquiries regardless of time. chatbot system will comprehend the mind-set of the client by sentence structures and verbal prompts. For health queries  Chat Bot system will be a trained Bot that would be able to understand user’s problem and will try to give a proper solution.</a:t>
            </a:r>
          </a:p>
          <a:p>
            <a:pPr marL="391795" indent="-391795"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795" indent="-391795"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Yes, similar</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features apps exists as that of our app, but re-implementation will help us in learning new technologies like ML, AI, NLP etc. and we will be able to improve our skills.</a:t>
            </a:r>
          </a:p>
          <a:p>
            <a:pPr marL="391795" indent="-391795"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48995" lvl="2" indent="-391795" algn="just">
              <a:buFont typeface="Arial" panose="020B0604020202020204" pitchFamily="34" charset="0"/>
              <a:buChar char="•"/>
            </a:pP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2"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7</a:t>
            </a:fld>
            <a:endParaRPr lang="en-US" dirty="0">
              <a:solidFill>
                <a:prstClr val="white"/>
              </a:solidFill>
              <a:latin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Solution</a:t>
            </a:r>
            <a:br>
              <a:rPr lang="en-US" b="1" dirty="0"/>
            </a:br>
            <a:br>
              <a:rPr lang="en-US" sz="7500" b="1" dirty="0"/>
            </a:br>
            <a:endParaRPr lang="en-US" sz="3200" b="1" dirty="0"/>
          </a:p>
        </p:txBody>
      </p:sp>
      <p:sp>
        <p:nvSpPr>
          <p:cNvPr id="3" name="Content Placeholder 2"/>
          <p:cNvSpPr txBox="1"/>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As for as the security is concerned, our chatbot system will therefore only ask for relevant data which will only be used to solve their issues or offer personalized experiences. to improve the worth of client correspondence</a:t>
            </a:r>
          </a:p>
          <a:p>
            <a:pPr marL="457200" indent="-457200" algn="just" defTabSz="914400">
              <a:spcBef>
                <a:spcPct val="20000"/>
              </a:spcBef>
              <a:buFont typeface="Arial" panose="020B0604020202020204" pitchFamily="34" charset="0"/>
              <a:buChar char="•"/>
            </a:pPr>
            <a:r>
              <a:rPr lang="en-US" sz="2800" dirty="0">
                <a:solidFill>
                  <a:prstClr val="black"/>
                </a:solidFill>
                <a:latin typeface="Calibri"/>
              </a:rPr>
              <a:t>Through online service user  will only use internet to get connected to the app instead of visiting physically.                    </a:t>
            </a:r>
          </a:p>
          <a:p>
            <a:pPr marL="457200"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Different exercises and medications suggestions will help the user.</a:t>
            </a:r>
          </a:p>
          <a:p>
            <a:pPr marL="457200"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User will be able to solve some general queries regarding studies education.</a:t>
            </a:r>
          </a:p>
          <a:p>
            <a:pPr marL="457200"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User will maintain his personal diary and daily routine reminder.</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8</a:t>
            </a:fld>
            <a:endParaRPr lang="en-US" dirty="0">
              <a:solidFill>
                <a:prstClr val="white"/>
              </a:solidFill>
              <a:latin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755880" cy="1143000"/>
          </a:xfrm>
        </p:spPr>
        <p:txBody>
          <a:bodyPr/>
          <a:lstStyle/>
          <a:p>
            <a:r>
              <a:rPr lang="en-US" sz="4500" b="1" u="sng" dirty="0">
                <a:latin typeface="Times New Roman" panose="02020603050405020304" pitchFamily="18" charset="0"/>
                <a:cs typeface="Times New Roman" panose="02020603050405020304" pitchFamily="18" charset="0"/>
              </a:rPr>
              <a:t>Related System Analysis/Literature Review</a:t>
            </a:r>
            <a:br>
              <a:rPr lang="en-US" b="1" dirty="0"/>
            </a:br>
            <a:br>
              <a:rPr lang="en-US" sz="7500" b="1" dirty="0"/>
            </a:br>
            <a:endParaRPr lang="en-US" sz="3200" b="1" dirty="0"/>
          </a:p>
        </p:txBody>
      </p:sp>
      <p:sp>
        <p:nvSpPr>
          <p:cNvPr id="3" name="Content Placeholder 2"/>
          <p:cNvSpPr txBox="1"/>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panose="020F0502020204030204"/>
              </a:rPr>
              <a:t>9</a:t>
            </a:fld>
            <a:endParaRPr lang="en-US" dirty="0">
              <a:solidFill>
                <a:prstClr val="white"/>
              </a:solidFill>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3380460816"/>
              </p:ext>
            </p:extLst>
          </p:nvPr>
        </p:nvGraphicFramePr>
        <p:xfrm>
          <a:off x="361302" y="2438400"/>
          <a:ext cx="15539098" cy="4451870"/>
        </p:xfrm>
        <a:graphic>
          <a:graphicData uri="http://schemas.openxmlformats.org/drawingml/2006/table">
            <a:tbl>
              <a:tblPr firstRow="1" firstCol="1" bandRow="1">
                <a:tableStyleId>{5C22544A-7EE6-4342-B048-85BDC9FD1C3A}</a:tableStyleId>
              </a:tblPr>
              <a:tblGrid>
                <a:gridCol w="4337698">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gridCol w="5410200">
                  <a:extLst>
                    <a:ext uri="{9D8B030D-6E8A-4147-A177-3AD203B41FA5}">
                      <a16:colId xmlns:a16="http://schemas.microsoft.com/office/drawing/2014/main" val="20002"/>
                    </a:ext>
                  </a:extLst>
                </a:gridCol>
              </a:tblGrid>
              <a:tr h="601611">
                <a:tc>
                  <a:txBody>
                    <a:bodyPr/>
                    <a:lstStyle/>
                    <a:p>
                      <a:pPr marL="0" marR="0" algn="ctr">
                        <a:lnSpc>
                          <a:spcPct val="150000"/>
                        </a:lnSpc>
                        <a:spcBef>
                          <a:spcPts val="0"/>
                        </a:spcBef>
                        <a:spcAft>
                          <a:spcPts val="0"/>
                        </a:spcAft>
                        <a:tabLst>
                          <a:tab pos="1333500" algn="l"/>
                        </a:tabLst>
                      </a:pPr>
                      <a:r>
                        <a:rPr lang="en-US" sz="2000" dirty="0">
                          <a:solidFill>
                            <a:schemeClr val="bg1"/>
                          </a:solidFill>
                          <a:effectLst/>
                          <a:latin typeface="Times New Roman" panose="02020603050405020304" pitchFamily="18" charset="0"/>
                          <a:cs typeface="Times New Roman" panose="02020603050405020304" pitchFamily="18" charset="0"/>
                        </a:rPr>
                        <a:t>Application Name</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Weakness </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Proposed Project Solution</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98589">
                <a:tc>
                  <a:txBody>
                    <a:bodyPr/>
                    <a:lstStyle/>
                    <a:p>
                      <a:pPr marL="0" marR="0" algn="ctr">
                        <a:lnSpc>
                          <a:spcPct val="150000"/>
                        </a:lnSpc>
                        <a:spcBef>
                          <a:spcPts val="0"/>
                        </a:spcBef>
                        <a:spcAft>
                          <a:spcPts val="0"/>
                        </a:spcAft>
                        <a:tabLst>
                          <a:tab pos="1333500" algn="l"/>
                        </a:tabLst>
                      </a:pPr>
                      <a:r>
                        <a:rPr lang="en-US" sz="1200" dirty="0">
                          <a:effectLst/>
                          <a:latin typeface="Times" panose="02020603050405020304" pitchFamily="18" charset="0"/>
                          <a:ea typeface="Times New Roman" panose="02020603050405020304" pitchFamily="18" charset="0"/>
                          <a:cs typeface="Times New Roman" panose="02020603050405020304" pitchFamily="18" charset="0"/>
                        </a:rPr>
                        <a:t>LARK</a:t>
                      </a:r>
                    </a:p>
                    <a:p>
                      <a:pPr marL="0" marR="0" algn="ctr">
                        <a:lnSpc>
                          <a:spcPct val="150000"/>
                        </a:lnSpc>
                        <a:spcBef>
                          <a:spcPts val="0"/>
                        </a:spcBef>
                        <a:spcAft>
                          <a:spcPts val="0"/>
                        </a:spcAft>
                        <a:tabLst>
                          <a:tab pos="1333500" algn="l"/>
                        </a:tabLst>
                      </a:pP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Asks too many personal information hence there exists security risk</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No use of sentiment analysis</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Does not keep old conversation record</a:t>
                      </a:r>
                    </a:p>
                    <a:p>
                      <a:pPr marL="0" marR="0" algn="ctr">
                        <a:lnSpc>
                          <a:spcPct val="150000"/>
                        </a:lnSpc>
                        <a:spcBef>
                          <a:spcPts val="0"/>
                        </a:spcBef>
                        <a:spcAft>
                          <a:spcPts val="0"/>
                        </a:spcAft>
                      </a:pP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Our proposed system will only ask the relevant questions, and provide the solutions and results</a:t>
                      </a:r>
                    </a:p>
                    <a:p>
                      <a:pPr marL="0" marR="0" algn="ctr">
                        <a:lnSpc>
                          <a:spcPct val="150000"/>
                        </a:lnSpc>
                        <a:spcBef>
                          <a:spcPts val="0"/>
                        </a:spcBef>
                        <a:spcAft>
                          <a:spcPts val="0"/>
                        </a:spcAft>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Our system will use sentiment analysis to add value to the customer service</a:t>
                      </a:r>
                    </a:p>
                    <a:p>
                      <a:pPr marL="0" marR="0" algn="ctr">
                        <a:lnSpc>
                          <a:spcPct val="150000"/>
                        </a:lnSpc>
                        <a:spcBef>
                          <a:spcPts val="0"/>
                        </a:spcBef>
                        <a:spcAft>
                          <a:spcPts val="0"/>
                        </a:spcAft>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Our system will keep record of old conversation.</a:t>
                      </a:r>
                    </a:p>
                  </a:txBody>
                  <a:tcPr marL="68580" marR="68580" marT="0" marB="0"/>
                </a:tc>
                <a:extLst>
                  <a:ext uri="{0D108BD9-81ED-4DB2-BD59-A6C34878D82A}">
                    <a16:rowId xmlns:a16="http://schemas.microsoft.com/office/drawing/2014/main" val="10001"/>
                  </a:ext>
                </a:extLst>
              </a:tr>
              <a:tr h="1033641">
                <a:tc>
                  <a:txBody>
                    <a:bodyPr/>
                    <a:lstStyle/>
                    <a:p>
                      <a:pPr marL="342900" marR="0" lvl="0" indent="-342900">
                        <a:lnSpc>
                          <a:spcPct val="115000"/>
                        </a:lnSpc>
                        <a:spcBef>
                          <a:spcPts val="0"/>
                        </a:spcBef>
                        <a:spcAft>
                          <a:spcPts val="0"/>
                        </a:spcAft>
                        <a:buFont typeface="Symbol" panose="05050102010706020507" pitchFamily="18" charset="2"/>
                        <a:buChar char=""/>
                      </a:pPr>
                      <a:r>
                        <a:rPr lang="en-US" sz="1200" dirty="0" err="1">
                          <a:effectLst/>
                          <a:latin typeface="Times" panose="02020603050405020304" pitchFamily="18" charset="0"/>
                          <a:ea typeface="Times New Roman" panose="02020603050405020304" pitchFamily="18" charset="0"/>
                          <a:cs typeface="Times New Roman" panose="02020603050405020304" pitchFamily="18" charset="0"/>
                        </a:rPr>
                        <a:t>Wysa</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The app's humor offended people, and it doesn't seem to get why the user is annoyed</a:t>
                      </a:r>
                      <a:r>
                        <a:rPr lang="en-US" sz="1200" dirty="0">
                          <a:effectLst/>
                          <a:latin typeface="Times" panose="02020603050405020304" pitchFamily="18" charset="0"/>
                          <a:ea typeface="Times New Roman" panose="02020603050405020304" pitchFamily="18" charset="0"/>
                          <a:cs typeface="Times New Roman" panose="02020603050405020304" pitchFamily="18" charset="0"/>
                        </a:rPr>
                        <a:t>.</a:t>
                      </a:r>
                    </a:p>
                  </a:txBody>
                  <a:tcPr marL="68580" marR="68580" marT="0" marB="0"/>
                </a:tc>
                <a:tc>
                  <a:txBody>
                    <a:bodyPr/>
                    <a:lstStyle/>
                    <a:p>
                      <a:pPr marL="0" marR="0" lvl="0" indent="0">
                        <a:lnSpc>
                          <a:spcPct val="115000"/>
                        </a:lnSpc>
                        <a:spcBef>
                          <a:spcPts val="0"/>
                        </a:spcBef>
                        <a:spcAft>
                          <a:spcPts val="0"/>
                        </a:spcAft>
                        <a:buFont typeface="Symbol" panose="05050102010706020507" pitchFamily="18" charset="2"/>
                        <a:buNone/>
                      </a:pPr>
                      <a:r>
                        <a:rPr lang="en-US" sz="1800" b="0" dirty="0">
                          <a:effectLst/>
                          <a:latin typeface="Times" panose="02020603050405020304" pitchFamily="18" charset="0"/>
                          <a:ea typeface="Times New Roman" panose="02020603050405020304" pitchFamily="18" charset="0"/>
                          <a:cs typeface="Times New Roman" panose="02020603050405020304" pitchFamily="18" charset="0"/>
                        </a:rPr>
                        <a:t>In order not to irritate the user, the app will maintain a balance of humor and good behavior.</a:t>
                      </a:r>
                    </a:p>
                    <a:p>
                      <a:pPr marL="0" marR="0" lvl="0" indent="0">
                        <a:lnSpc>
                          <a:spcPct val="115000"/>
                        </a:lnSpc>
                        <a:spcBef>
                          <a:spcPts val="0"/>
                        </a:spcBef>
                        <a:spcAft>
                          <a:spcPts val="0"/>
                        </a:spcAft>
                        <a:buFont typeface="Symbol" panose="05050102010706020507" pitchFamily="18" charset="2"/>
                        <a:buNone/>
                      </a:pPr>
                      <a:r>
                        <a:rPr lang="en-US" sz="1800" b="0" dirty="0">
                          <a:effectLst/>
                          <a:latin typeface="Times" panose="02020603050405020304" pitchFamily="18" charset="0"/>
                          <a:ea typeface="Times New Roman" panose="02020603050405020304" pitchFamily="18" charset="0"/>
                          <a:cs typeface="Times New Roman" panose="02020603050405020304" pitchFamily="18" charset="0"/>
                        </a:rPr>
                        <a:t>  free of charge</a:t>
                      </a:r>
                    </a:p>
                  </a:txBody>
                  <a:tcPr marL="68580" marR="68580" marT="0" marB="0"/>
                </a:tc>
                <a:extLst>
                  <a:ext uri="{0D108BD9-81ED-4DB2-BD59-A6C34878D82A}">
                    <a16:rowId xmlns:a16="http://schemas.microsoft.com/office/drawing/2014/main" val="10002"/>
                  </a:ext>
                </a:extLst>
              </a:tr>
              <a:tr h="808494">
                <a:tc>
                  <a:txBody>
                    <a:bodyPr/>
                    <a:lstStyle/>
                    <a:p>
                      <a:pPr marL="0" marR="0" lvl="0" indent="0" algn="l" defTabSz="1045210" rtl="0" eaLnBrk="1" fontAlgn="auto" latinLnBrk="0" hangingPunct="1">
                        <a:lnSpc>
                          <a:spcPct val="100000"/>
                        </a:lnSpc>
                        <a:spcBef>
                          <a:spcPts val="0"/>
                        </a:spcBef>
                        <a:spcAft>
                          <a:spcPts val="0"/>
                        </a:spcAft>
                        <a:buClrTx/>
                        <a:buSzTx/>
                        <a:buFontTx/>
                        <a:buNone/>
                        <a:tabLst/>
                        <a:defRPr/>
                      </a:pPr>
                      <a:r>
                        <a:rPr lang="en-US" sz="2000" dirty="0" err="1">
                          <a:effectLst/>
                          <a:latin typeface="Times" panose="02020603050405020304" pitchFamily="18" charset="0"/>
                          <a:ea typeface="Times New Roman" panose="02020603050405020304" pitchFamily="18" charset="0"/>
                          <a:cs typeface="Times New Roman" panose="02020603050405020304" pitchFamily="18" charset="0"/>
                        </a:rPr>
                        <a:t>Talkspace</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ts val="1200"/>
                        </a:lnSpc>
                        <a:spcBef>
                          <a:spcPts val="0"/>
                        </a:spcBef>
                        <a:spcAft>
                          <a:spcPts val="0"/>
                        </a:spcAft>
                        <a:buFont typeface="Symbol" panose="05050102010706020507" pitchFamily="18" charset="2"/>
                        <a:buChar char=""/>
                      </a:pPr>
                      <a:r>
                        <a:rPr lang="en-US" sz="2000" dirty="0">
                          <a:solidFill>
                            <a:schemeClr val="bg1"/>
                          </a:solidFill>
                          <a:effectLst/>
                          <a:latin typeface="Times New Roman" panose="02020603050405020304" pitchFamily="18" charset="0"/>
                          <a:cs typeface="Times New Roman" panose="02020603050405020304" pitchFamily="18" charset="0"/>
                        </a:rPr>
                        <a:t> </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  didn’t always have the best suggestions</a:t>
                      </a:r>
                      <a:endPar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prstClr val="black"/>
                          </a:solidFill>
                          <a:effectLst/>
                          <a:uLnTx/>
                          <a:uFillTx/>
                          <a:latin typeface="Times" panose="02020603050405020304" pitchFamily="18" charset="0"/>
                          <a:ea typeface="Times New Roman" panose="02020603050405020304" pitchFamily="18" charset="0"/>
                          <a:cs typeface="Times New Roman" panose="02020603050405020304" pitchFamily="18" charset="0"/>
                        </a:rPr>
                        <a:t>This app will provide the most relevant response that would satisfy the query of user</a:t>
                      </a:r>
                      <a:endPar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2713</Words>
  <Application>Microsoft Office PowerPoint</Application>
  <PresentationFormat>Custom</PresentationFormat>
  <Paragraphs>341</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Noto Sans Symbols</vt:lpstr>
      <vt:lpstr>Symbol</vt:lpstr>
      <vt:lpstr>Times</vt:lpstr>
      <vt:lpstr>Times New Roman</vt:lpstr>
      <vt:lpstr>Wingdings</vt:lpstr>
      <vt:lpstr>2_Office Theme</vt:lpstr>
      <vt:lpstr>Department Of Computer Science  </vt:lpstr>
      <vt:lpstr>Project Title (Valid Title, reflecting scope and objectives)   </vt:lpstr>
      <vt:lpstr>Project Category  </vt:lpstr>
      <vt:lpstr>Abstract  </vt:lpstr>
      <vt:lpstr>Research Based Project  </vt:lpstr>
      <vt:lpstr>Introduction  </vt:lpstr>
      <vt:lpstr>Problem Statement  </vt:lpstr>
      <vt:lpstr>Problem Solution  </vt:lpstr>
      <vt:lpstr>Related System Analysis/Literature Review  </vt:lpstr>
      <vt:lpstr>Advantages/Benefits of Proposed System  </vt:lpstr>
      <vt:lpstr>Scope  </vt:lpstr>
      <vt:lpstr>Modules  </vt:lpstr>
      <vt:lpstr>Module-1: Profile management   </vt:lpstr>
      <vt:lpstr>Module-2: Daily base communication</vt:lpstr>
      <vt:lpstr>Module-3:Registered People Management:</vt:lpstr>
      <vt:lpstr>Module-4:Bot training</vt:lpstr>
      <vt:lpstr>Module-5:Health care</vt:lpstr>
      <vt:lpstr>Module-6:Generals</vt:lpstr>
      <vt:lpstr>Module-7:Personal assistance</vt:lpstr>
      <vt:lpstr>Module-8:Sentiment analysis</vt:lpstr>
      <vt:lpstr>Module-9:Help and Support</vt:lpstr>
      <vt:lpstr>System Limitations/Constraints   </vt:lpstr>
      <vt:lpstr>Software Process Methodology    </vt:lpstr>
      <vt:lpstr>Tools and Technologies  </vt:lpstr>
      <vt:lpstr>Project Stakeholders and Roles     </vt:lpstr>
      <vt:lpstr>Team Members Individual Tasks/Work Division     </vt:lpstr>
      <vt:lpstr>Data Gathering Approach      </vt:lpstr>
      <vt:lpstr>Concepts      </vt:lpstr>
      <vt:lpstr>Gantt Chart       </vt:lpstr>
      <vt:lpstr>Mockups     </vt:lpstr>
      <vt:lpstr>Mockups</vt:lpstr>
      <vt:lpstr>Mockups</vt:lpstr>
      <vt:lpstr>Mockups</vt:lpstr>
      <vt:lpstr>Mockups</vt:lpstr>
      <vt:lpstr>Mockups</vt:lpstr>
      <vt:lpstr>Conclusion    </vt:lpstr>
      <vt:lpstr>References</vt:lpstr>
      <vt:lpstr>Plagiarism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Arslan Amin</cp:lastModifiedBy>
  <cp:revision>983</cp:revision>
  <dcterms:created xsi:type="dcterms:W3CDTF">2006-08-16T00:00:00Z</dcterms:created>
  <dcterms:modified xsi:type="dcterms:W3CDTF">2022-11-06T17:11:47Z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852B0B4BDAF948E98C939FE8014DA371</vt:lpwstr>
  </property>
  <property fmtid="{D5CDD505-2E9C-101B-9397-08002B2CF9AE}" pid="3" name="KSOProductBuildVer">
    <vt:lpwstr>1033-11.2.0.11380</vt:lpwstr>
  </property>
</Properties>
</file>