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26"/>
  </p:notesMasterIdLst>
  <p:handoutMasterIdLst>
    <p:handoutMasterId r:id="rId27"/>
  </p:handoutMasterIdLst>
  <p:sldIdLst>
    <p:sldId id="435" r:id="rId2"/>
    <p:sldId id="403" r:id="rId3"/>
    <p:sldId id="443" r:id="rId4"/>
    <p:sldId id="444" r:id="rId5"/>
    <p:sldId id="408" r:id="rId6"/>
    <p:sldId id="446" r:id="rId7"/>
    <p:sldId id="445" r:id="rId8"/>
    <p:sldId id="437" r:id="rId9"/>
    <p:sldId id="461" r:id="rId10"/>
    <p:sldId id="462" r:id="rId11"/>
    <p:sldId id="463" r:id="rId12"/>
    <p:sldId id="464" r:id="rId13"/>
    <p:sldId id="465" r:id="rId14"/>
    <p:sldId id="466" r:id="rId15"/>
    <p:sldId id="467" r:id="rId16"/>
    <p:sldId id="468" r:id="rId17"/>
    <p:sldId id="457" r:id="rId18"/>
    <p:sldId id="458" r:id="rId19"/>
    <p:sldId id="459" r:id="rId20"/>
    <p:sldId id="460" r:id="rId21"/>
    <p:sldId id="440" r:id="rId22"/>
    <p:sldId id="453" r:id="rId23"/>
    <p:sldId id="431" r:id="rId24"/>
    <p:sldId id="432" r:id="rId25"/>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7DD25-D636-4635-A89A-C16E8999B529}" v="12" dt="2022-04-02T05:08:21.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0" autoAdjust="0"/>
    <p:restoredTop sz="94434" autoAdjust="0"/>
  </p:normalViewPr>
  <p:slideViewPr>
    <p:cSldViewPr>
      <p:cViewPr varScale="1">
        <p:scale>
          <a:sx n="54" d="100"/>
          <a:sy n="54" d="100"/>
        </p:scale>
        <p:origin x="678" y="90"/>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EF4D0-DC58-48C4-AF99-E3C313F39D2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BD4C92-DD6F-4E59-BF8D-134E014D2627}"/>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7EB8876-9C13-4A98-B2A8-D6719F85B2E3}" type="datetimeFigureOut">
              <a:rPr lang="en-US" smtClean="0"/>
              <a:t>11/23/2022</a:t>
            </a:fld>
            <a:endParaRPr lang="en-US"/>
          </a:p>
        </p:txBody>
      </p:sp>
      <p:sp>
        <p:nvSpPr>
          <p:cNvPr id="4" name="Footer Placeholder 3">
            <a:extLst>
              <a:ext uri="{FF2B5EF4-FFF2-40B4-BE49-F238E27FC236}">
                <a16:creationId xmlns:a16="http://schemas.microsoft.com/office/drawing/2014/main" id="{A2074CE7-A30C-48EB-B4EA-18725AE291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8BCC5E-0007-4EF6-9AC3-CD2677F3116C}"/>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20CC3D2-D482-4876-BCFD-D3F984801DFB}" type="slidenum">
              <a:rPr lang="en-US" smtClean="0"/>
              <a:t>‹#›</a:t>
            </a:fld>
            <a:endParaRPr lang="en-US"/>
          </a:p>
        </p:txBody>
      </p:sp>
    </p:spTree>
    <p:extLst>
      <p:ext uri="{BB962C8B-B14F-4D97-AF65-F5344CB8AC3E}">
        <p14:creationId xmlns:p14="http://schemas.microsoft.com/office/powerpoint/2010/main" val="2586113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11/23/2022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hf hdr="0" ft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tx1"/>
                </a:solidFill>
              </a:defRPr>
            </a:lvl1pPr>
          </a:lstStyle>
          <a:p>
            <a:fld id="{A8EF9831-35B4-4843-9AA9-F06FC1EDDB89}" type="slidenum">
              <a:rPr lang="en-US" smtClean="0"/>
              <a:pPr/>
              <a:t>‹#›</a:t>
            </a:fld>
            <a:endParaRPr lang="en-US" dirty="0"/>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lvl1pPr>
              <a:defRPr>
                <a:solidFill>
                  <a:schemeClr val="tx1"/>
                </a:solidFill>
              </a:defRPr>
            </a:lvl1pPr>
          </a:lstStyle>
          <a:p>
            <a:fld id="{A8EF9831-35B4-4843-9AA9-F06FC1EDDB89}" type="slidenum">
              <a:rPr lang="en-US" smtClean="0"/>
              <a:pPr/>
              <a:t>‹#›</a:t>
            </a:fld>
            <a:endParaRPr lang="en-US" dirty="0"/>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rocky.ai/diary-app" TargetMode="External"/><Relationship Id="rId2" Type="http://schemas.openxmlformats.org/officeDocument/2006/relationships/hyperlink" Target="https://chatbotsmagazine.com/tutorials/home" TargetMode="External"/><Relationship Id="rId1" Type="http://schemas.openxmlformats.org/officeDocument/2006/relationships/slideLayout" Target="../slideLayouts/slideLayout1.xml"/><Relationship Id="rId6" Type="http://schemas.openxmlformats.org/officeDocument/2006/relationships/hyperlink" Target="https://dashthis.com/kpi-examples/unique-users/" TargetMode="External"/><Relationship Id="rId5" Type="http://schemas.openxmlformats.org/officeDocument/2006/relationships/hyperlink" Target="https://chatbotsmagazine.com/positivity-motivation-and-chatbot-encouragement-af04b3449d98" TargetMode="External"/><Relationship Id="rId4" Type="http://schemas.openxmlformats.org/officeDocument/2006/relationships/hyperlink" Target="https://pomofocus.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47B0-383D-74E7-8CA6-45D4C8909BAA}"/>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pic>
        <p:nvPicPr>
          <p:cNvPr id="6" name="Content Placeholder 5" descr="Diagram&#10;&#10;Description automatically generated">
            <a:extLst>
              <a:ext uri="{FF2B5EF4-FFF2-40B4-BE49-F238E27FC236}">
                <a16:creationId xmlns:a16="http://schemas.microsoft.com/office/drawing/2014/main" id="{0594039D-266F-41B9-F1B8-A2A5E53BD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310" y="1890184"/>
            <a:ext cx="9020690" cy="6644218"/>
          </a:xfrm>
        </p:spPr>
      </p:pic>
      <p:sp>
        <p:nvSpPr>
          <p:cNvPr id="4" name="Slide Number Placeholder 3">
            <a:extLst>
              <a:ext uri="{FF2B5EF4-FFF2-40B4-BE49-F238E27FC236}">
                <a16:creationId xmlns:a16="http://schemas.microsoft.com/office/drawing/2014/main" id="{0A0FF02E-133E-5E23-49E2-C1A33F30B029}"/>
              </a:ext>
            </a:extLst>
          </p:cNvPr>
          <p:cNvSpPr>
            <a:spLocks noGrp="1"/>
          </p:cNvSpPr>
          <p:nvPr>
            <p:ph type="sldNum" sz="quarter" idx="12"/>
          </p:nvPr>
        </p:nvSpPr>
        <p:spPr/>
        <p:txBody>
          <a:bodyPr/>
          <a:lstStyle/>
          <a:p>
            <a:fld id="{A8EF9831-35B4-4843-9AA9-F06FC1EDDB89}" type="slidenum">
              <a:rPr lang="en-US" smtClean="0"/>
              <a:pPr/>
              <a:t>10</a:t>
            </a:fld>
            <a:endParaRPr lang="en-US" dirty="0"/>
          </a:p>
        </p:txBody>
      </p:sp>
    </p:spTree>
    <p:extLst>
      <p:ext uri="{BB962C8B-B14F-4D97-AF65-F5344CB8AC3E}">
        <p14:creationId xmlns:p14="http://schemas.microsoft.com/office/powerpoint/2010/main" val="78049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C46D-A6EC-A356-D13A-44F983F10B7A}"/>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pic>
        <p:nvPicPr>
          <p:cNvPr id="6" name="Content Placeholder 5" descr="Diagram&#10;&#10;Description automatically generated">
            <a:extLst>
              <a:ext uri="{FF2B5EF4-FFF2-40B4-BE49-F238E27FC236}">
                <a16:creationId xmlns:a16="http://schemas.microsoft.com/office/drawing/2014/main" id="{098EEB6A-6C71-E9EC-FF7F-AFD7EF633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000" y="2057400"/>
            <a:ext cx="10058399" cy="6963835"/>
          </a:xfrm>
        </p:spPr>
      </p:pic>
      <p:sp>
        <p:nvSpPr>
          <p:cNvPr id="4" name="Slide Number Placeholder 3">
            <a:extLst>
              <a:ext uri="{FF2B5EF4-FFF2-40B4-BE49-F238E27FC236}">
                <a16:creationId xmlns:a16="http://schemas.microsoft.com/office/drawing/2014/main" id="{0671A9EB-F4AB-3928-F1C3-47469B4D7341}"/>
              </a:ext>
            </a:extLst>
          </p:cNvPr>
          <p:cNvSpPr>
            <a:spLocks noGrp="1"/>
          </p:cNvSpPr>
          <p:nvPr>
            <p:ph type="sldNum" sz="quarter" idx="12"/>
          </p:nvPr>
        </p:nvSpPr>
        <p:spPr/>
        <p:txBody>
          <a:bodyPr/>
          <a:lstStyle/>
          <a:p>
            <a:fld id="{A8EF9831-35B4-4843-9AA9-F06FC1EDDB89}" type="slidenum">
              <a:rPr lang="en-US" smtClean="0"/>
              <a:pPr/>
              <a:t>11</a:t>
            </a:fld>
            <a:endParaRPr lang="en-US" dirty="0"/>
          </a:p>
        </p:txBody>
      </p:sp>
    </p:spTree>
    <p:extLst>
      <p:ext uri="{BB962C8B-B14F-4D97-AF65-F5344CB8AC3E}">
        <p14:creationId xmlns:p14="http://schemas.microsoft.com/office/powerpoint/2010/main" val="272391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4F79-36F1-2601-11CA-7FBD8012ED4E}"/>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sp>
        <p:nvSpPr>
          <p:cNvPr id="4" name="Slide Number Placeholder 3">
            <a:extLst>
              <a:ext uri="{FF2B5EF4-FFF2-40B4-BE49-F238E27FC236}">
                <a16:creationId xmlns:a16="http://schemas.microsoft.com/office/drawing/2014/main" id="{DF432778-7917-7702-6F9F-5552B85A27E5}"/>
              </a:ext>
            </a:extLst>
          </p:cNvPr>
          <p:cNvSpPr>
            <a:spLocks noGrp="1"/>
          </p:cNvSpPr>
          <p:nvPr>
            <p:ph type="sldNum" sz="quarter" idx="12"/>
          </p:nvPr>
        </p:nvSpPr>
        <p:spPr/>
        <p:txBody>
          <a:bodyPr/>
          <a:lstStyle/>
          <a:p>
            <a:fld id="{A8EF9831-35B4-4843-9AA9-F06FC1EDDB89}" type="slidenum">
              <a:rPr lang="en-US" smtClean="0"/>
              <a:pPr/>
              <a:t>12</a:t>
            </a:fld>
            <a:endParaRPr lang="en-US" dirty="0"/>
          </a:p>
        </p:txBody>
      </p:sp>
      <p:pic>
        <p:nvPicPr>
          <p:cNvPr id="1026" name="Picture 2">
            <a:extLst>
              <a:ext uri="{FF2B5EF4-FFF2-40B4-BE49-F238E27FC236}">
                <a16:creationId xmlns:a16="http://schemas.microsoft.com/office/drawing/2014/main" id="{AC33921A-17AB-F2BB-FA8E-1CDC3DC6A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1200" y="2474259"/>
            <a:ext cx="9448800" cy="606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87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DCF4-7F07-98B0-D07F-647708604C6F}"/>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sp>
        <p:nvSpPr>
          <p:cNvPr id="4" name="Slide Number Placeholder 3">
            <a:extLst>
              <a:ext uri="{FF2B5EF4-FFF2-40B4-BE49-F238E27FC236}">
                <a16:creationId xmlns:a16="http://schemas.microsoft.com/office/drawing/2014/main" id="{B14F09AC-93F9-31CF-D510-84EC51CD2FF2}"/>
              </a:ext>
            </a:extLst>
          </p:cNvPr>
          <p:cNvSpPr>
            <a:spLocks noGrp="1"/>
          </p:cNvSpPr>
          <p:nvPr>
            <p:ph type="sldNum" sz="quarter" idx="12"/>
          </p:nvPr>
        </p:nvSpPr>
        <p:spPr/>
        <p:txBody>
          <a:bodyPr/>
          <a:lstStyle/>
          <a:p>
            <a:fld id="{A8EF9831-35B4-4843-9AA9-F06FC1EDDB89}" type="slidenum">
              <a:rPr lang="en-US" smtClean="0"/>
              <a:pPr/>
              <a:t>13</a:t>
            </a:fld>
            <a:endParaRPr lang="en-US" dirty="0"/>
          </a:p>
        </p:txBody>
      </p:sp>
      <p:pic>
        <p:nvPicPr>
          <p:cNvPr id="2050" name="Picture 2">
            <a:extLst>
              <a:ext uri="{FF2B5EF4-FFF2-40B4-BE49-F238E27FC236}">
                <a16:creationId xmlns:a16="http://schemas.microsoft.com/office/drawing/2014/main" id="{66FE5EDA-FFB1-9857-7A62-8D12874048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9600" y="1890184"/>
            <a:ext cx="8565200" cy="664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10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320A-8F7E-1A5F-6FF4-51D1D6629D39}"/>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sp>
        <p:nvSpPr>
          <p:cNvPr id="4" name="Slide Number Placeholder 3">
            <a:extLst>
              <a:ext uri="{FF2B5EF4-FFF2-40B4-BE49-F238E27FC236}">
                <a16:creationId xmlns:a16="http://schemas.microsoft.com/office/drawing/2014/main" id="{5D9F50AD-CC0E-1B3A-4F04-A11A3A5E48FD}"/>
              </a:ext>
            </a:extLst>
          </p:cNvPr>
          <p:cNvSpPr>
            <a:spLocks noGrp="1"/>
          </p:cNvSpPr>
          <p:nvPr>
            <p:ph type="sldNum" sz="quarter" idx="12"/>
          </p:nvPr>
        </p:nvSpPr>
        <p:spPr/>
        <p:txBody>
          <a:bodyPr/>
          <a:lstStyle/>
          <a:p>
            <a:fld id="{A8EF9831-35B4-4843-9AA9-F06FC1EDDB89}" type="slidenum">
              <a:rPr lang="en-US" smtClean="0"/>
              <a:pPr/>
              <a:t>14</a:t>
            </a:fld>
            <a:endParaRPr lang="en-US" dirty="0"/>
          </a:p>
        </p:txBody>
      </p:sp>
      <p:pic>
        <p:nvPicPr>
          <p:cNvPr id="3074" name="Picture 2">
            <a:extLst>
              <a:ext uri="{FF2B5EF4-FFF2-40B4-BE49-F238E27FC236}">
                <a16:creationId xmlns:a16="http://schemas.microsoft.com/office/drawing/2014/main" id="{26CA0697-6A43-6521-DAE5-A97495546E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8801" y="1890184"/>
            <a:ext cx="10134600" cy="664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8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6160-AEA8-F16E-5472-C0585DEDB274}"/>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sp>
        <p:nvSpPr>
          <p:cNvPr id="3" name="Content Placeholder 2">
            <a:extLst>
              <a:ext uri="{FF2B5EF4-FFF2-40B4-BE49-F238E27FC236}">
                <a16:creationId xmlns:a16="http://schemas.microsoft.com/office/drawing/2014/main" id="{301F95B2-54EF-8E50-E4E5-BC502F41E8D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7B00BBB-888C-DBCC-8F2C-2894AD4EC1E9}"/>
              </a:ext>
            </a:extLst>
          </p:cNvPr>
          <p:cNvSpPr>
            <a:spLocks noGrp="1"/>
          </p:cNvSpPr>
          <p:nvPr>
            <p:ph type="sldNum" sz="quarter" idx="12"/>
          </p:nvPr>
        </p:nvSpPr>
        <p:spPr/>
        <p:txBody>
          <a:bodyPr/>
          <a:lstStyle/>
          <a:p>
            <a:fld id="{A8EF9831-35B4-4843-9AA9-F06FC1EDDB89}" type="slidenum">
              <a:rPr lang="en-US" smtClean="0"/>
              <a:pPr/>
              <a:t>15</a:t>
            </a:fld>
            <a:endParaRPr lang="en-US" dirty="0"/>
          </a:p>
        </p:txBody>
      </p:sp>
      <p:pic>
        <p:nvPicPr>
          <p:cNvPr id="4098" name="Picture 2">
            <a:extLst>
              <a:ext uri="{FF2B5EF4-FFF2-40B4-BE49-F238E27FC236}">
                <a16:creationId xmlns:a16="http://schemas.microsoft.com/office/drawing/2014/main" id="{12A5F287-1889-7425-A2F1-2D711F434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2024063"/>
            <a:ext cx="6919912" cy="590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1647-0E71-B8E5-C4D0-6B61B9B0B7A2}"/>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sp>
        <p:nvSpPr>
          <p:cNvPr id="3" name="Content Placeholder 2">
            <a:extLst>
              <a:ext uri="{FF2B5EF4-FFF2-40B4-BE49-F238E27FC236}">
                <a16:creationId xmlns:a16="http://schemas.microsoft.com/office/drawing/2014/main" id="{96988F8C-898C-2691-2CF3-478DE61014E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FC9D59A-D1F6-4DC0-C405-E9BCCDB4D546}"/>
              </a:ext>
            </a:extLst>
          </p:cNvPr>
          <p:cNvSpPr>
            <a:spLocks noGrp="1"/>
          </p:cNvSpPr>
          <p:nvPr>
            <p:ph type="sldNum" sz="quarter" idx="12"/>
          </p:nvPr>
        </p:nvSpPr>
        <p:spPr/>
        <p:txBody>
          <a:bodyPr/>
          <a:lstStyle/>
          <a:p>
            <a:fld id="{A8EF9831-35B4-4843-9AA9-F06FC1EDDB89}" type="slidenum">
              <a:rPr lang="en-US" smtClean="0"/>
              <a:pPr/>
              <a:t>16</a:t>
            </a:fld>
            <a:endParaRPr lang="en-US" dirty="0"/>
          </a:p>
        </p:txBody>
      </p:sp>
      <p:pic>
        <p:nvPicPr>
          <p:cNvPr id="5122" name="Picture 2">
            <a:extLst>
              <a:ext uri="{FF2B5EF4-FFF2-40B4-BE49-F238E27FC236}">
                <a16:creationId xmlns:a16="http://schemas.microsoft.com/office/drawing/2014/main" id="{38C6B3D7-B983-B417-9601-9E02AE29F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2152650"/>
            <a:ext cx="8382000" cy="601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15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9E3C-23F1-423D-859F-12AFBB683390}"/>
              </a:ext>
            </a:extLst>
          </p:cNvPr>
          <p:cNvSpPr>
            <a:spLocks noGrp="1"/>
          </p:cNvSpPr>
          <p:nvPr>
            <p:ph type="title"/>
          </p:nvPr>
        </p:nvSpPr>
        <p:spPr/>
        <p:txBody>
          <a:bodyPr/>
          <a:lstStyle/>
          <a:p>
            <a:r>
              <a:rPr kumimoji="0" lang="en-US" sz="45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List of Use Cases</a:t>
            </a:r>
            <a:endParaRPr lang="en-US" dirty="0"/>
          </a:p>
        </p:txBody>
      </p:sp>
      <p:sp>
        <p:nvSpPr>
          <p:cNvPr id="4" name="Slide Number Placeholder 3">
            <a:extLst>
              <a:ext uri="{FF2B5EF4-FFF2-40B4-BE49-F238E27FC236}">
                <a16:creationId xmlns:a16="http://schemas.microsoft.com/office/drawing/2014/main" id="{A3B635C3-5B74-4635-AAE6-877828DC6DED}"/>
              </a:ext>
            </a:extLst>
          </p:cNvPr>
          <p:cNvSpPr>
            <a:spLocks noGrp="1"/>
          </p:cNvSpPr>
          <p:nvPr>
            <p:ph type="sldNum" sz="quarter" idx="12"/>
          </p:nvPr>
        </p:nvSpPr>
        <p:spPr/>
        <p:txBody>
          <a:bodyPr/>
          <a:lstStyle/>
          <a:p>
            <a:fld id="{A8EF9831-35B4-4843-9AA9-F06FC1EDDB89}" type="slidenum">
              <a:rPr lang="en-US" smtClean="0"/>
              <a:pPr/>
              <a:t>17</a:t>
            </a:fld>
            <a:endParaRPr lang="en-US" dirty="0"/>
          </a:p>
        </p:txBody>
      </p:sp>
      <p:pic>
        <p:nvPicPr>
          <p:cNvPr id="8" name="Content Placeholder 7" descr="Table&#10;&#10;Description automatically generated">
            <a:extLst>
              <a:ext uri="{FF2B5EF4-FFF2-40B4-BE49-F238E27FC236}">
                <a16:creationId xmlns:a16="http://schemas.microsoft.com/office/drawing/2014/main" id="{38A29ED9-F291-ADF1-D3EE-0F8FE5E542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0" y="2057400"/>
            <a:ext cx="9067799" cy="6963836"/>
          </a:xfrm>
        </p:spPr>
      </p:pic>
    </p:spTree>
    <p:extLst>
      <p:ext uri="{BB962C8B-B14F-4D97-AF65-F5344CB8AC3E}">
        <p14:creationId xmlns:p14="http://schemas.microsoft.com/office/powerpoint/2010/main" val="342260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A29B-CE4C-4541-8479-30A130764F98}"/>
              </a:ext>
            </a:extLst>
          </p:cNvPr>
          <p:cNvSpPr>
            <a:spLocks noGrp="1"/>
          </p:cNvSpPr>
          <p:nvPr>
            <p:ph type="title"/>
          </p:nvPr>
        </p:nvSpPr>
        <p:spPr/>
        <p:txBody>
          <a:bodyPr/>
          <a:lstStyle/>
          <a:p>
            <a:r>
              <a:rPr kumimoji="0" lang="en-US" sz="45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List of Use Cases</a:t>
            </a:r>
            <a:endParaRPr lang="en-US" dirty="0"/>
          </a:p>
        </p:txBody>
      </p:sp>
      <p:sp>
        <p:nvSpPr>
          <p:cNvPr id="4" name="Slide Number Placeholder 3">
            <a:extLst>
              <a:ext uri="{FF2B5EF4-FFF2-40B4-BE49-F238E27FC236}">
                <a16:creationId xmlns:a16="http://schemas.microsoft.com/office/drawing/2014/main" id="{9D48E858-BC51-4E04-B24E-8818C36A762A}"/>
              </a:ext>
            </a:extLst>
          </p:cNvPr>
          <p:cNvSpPr>
            <a:spLocks noGrp="1"/>
          </p:cNvSpPr>
          <p:nvPr>
            <p:ph type="sldNum" sz="quarter" idx="12"/>
          </p:nvPr>
        </p:nvSpPr>
        <p:spPr/>
        <p:txBody>
          <a:bodyPr/>
          <a:lstStyle/>
          <a:p>
            <a:fld id="{A8EF9831-35B4-4843-9AA9-F06FC1EDDB89}" type="slidenum">
              <a:rPr lang="en-US" smtClean="0"/>
              <a:pPr/>
              <a:t>18</a:t>
            </a:fld>
            <a:endParaRPr lang="en-US" dirty="0"/>
          </a:p>
        </p:txBody>
      </p:sp>
      <p:pic>
        <p:nvPicPr>
          <p:cNvPr id="8" name="Content Placeholder 7" descr="Table&#10;&#10;Description automatically generated">
            <a:extLst>
              <a:ext uri="{FF2B5EF4-FFF2-40B4-BE49-F238E27FC236}">
                <a16:creationId xmlns:a16="http://schemas.microsoft.com/office/drawing/2014/main" id="{D3D0667C-FAD1-50EC-1020-7FEADDA41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800" y="1890184"/>
            <a:ext cx="9220200" cy="7131052"/>
          </a:xfrm>
        </p:spPr>
      </p:pic>
    </p:spTree>
    <p:extLst>
      <p:ext uri="{BB962C8B-B14F-4D97-AF65-F5344CB8AC3E}">
        <p14:creationId xmlns:p14="http://schemas.microsoft.com/office/powerpoint/2010/main" val="125023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6B7E-37DA-4931-896B-2B536F32E0EE}"/>
              </a:ext>
            </a:extLst>
          </p:cNvPr>
          <p:cNvSpPr>
            <a:spLocks noGrp="1"/>
          </p:cNvSpPr>
          <p:nvPr>
            <p:ph type="title"/>
          </p:nvPr>
        </p:nvSpPr>
        <p:spPr/>
        <p:txBody>
          <a:bodyPr/>
          <a:lstStyle/>
          <a:p>
            <a:r>
              <a:rPr kumimoji="0" lang="en-US" sz="45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List of Use Cases</a:t>
            </a:r>
            <a:endParaRPr lang="en-US" dirty="0"/>
          </a:p>
        </p:txBody>
      </p:sp>
      <p:sp>
        <p:nvSpPr>
          <p:cNvPr id="4" name="Slide Number Placeholder 3">
            <a:extLst>
              <a:ext uri="{FF2B5EF4-FFF2-40B4-BE49-F238E27FC236}">
                <a16:creationId xmlns:a16="http://schemas.microsoft.com/office/drawing/2014/main" id="{9168D9DF-22CD-4036-907E-C9D9E8713CFF}"/>
              </a:ext>
            </a:extLst>
          </p:cNvPr>
          <p:cNvSpPr>
            <a:spLocks noGrp="1"/>
          </p:cNvSpPr>
          <p:nvPr>
            <p:ph type="sldNum" sz="quarter" idx="12"/>
          </p:nvPr>
        </p:nvSpPr>
        <p:spPr/>
        <p:txBody>
          <a:bodyPr/>
          <a:lstStyle/>
          <a:p>
            <a:fld id="{A8EF9831-35B4-4843-9AA9-F06FC1EDDB89}" type="slidenum">
              <a:rPr lang="en-US" smtClean="0"/>
              <a:pPr/>
              <a:t>19</a:t>
            </a:fld>
            <a:endParaRPr lang="en-US" dirty="0"/>
          </a:p>
        </p:txBody>
      </p:sp>
      <p:pic>
        <p:nvPicPr>
          <p:cNvPr id="8" name="Content Placeholder 7" descr="Table&#10;&#10;Description automatically generated">
            <a:extLst>
              <a:ext uri="{FF2B5EF4-FFF2-40B4-BE49-F238E27FC236}">
                <a16:creationId xmlns:a16="http://schemas.microsoft.com/office/drawing/2014/main" id="{43686750-36A8-F868-87C2-2BB36C1514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0" y="1890184"/>
            <a:ext cx="9067799" cy="7253816"/>
          </a:xfrm>
        </p:spPr>
      </p:pic>
    </p:spTree>
    <p:extLst>
      <p:ext uri="{BB962C8B-B14F-4D97-AF65-F5344CB8AC3E}">
        <p14:creationId xmlns:p14="http://schemas.microsoft.com/office/powerpoint/2010/main" val="18736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98493"/>
            <a:ext cx="13289280" cy="1143000"/>
          </a:xfrm>
        </p:spPr>
        <p:txBody>
          <a:bodyPr/>
          <a:lstStyle/>
          <a:p>
            <a:r>
              <a:rPr lang="en-US" sz="2800" b="1" u="sng" dirty="0">
                <a:latin typeface="Times New Roman" panose="02020603050405020304" pitchFamily="18" charset="0"/>
                <a:ea typeface="Tahoma" panose="020B0604030504040204" pitchFamily="34" charset="0"/>
                <a:cs typeface="Times New Roman" panose="02020603050405020304" pitchFamily="18" charset="0"/>
              </a:rPr>
              <a:t>Software Requirement Specification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3600" b="1" dirty="0">
                <a:latin typeface="Times New Roman" panose="02020603050405020304" pitchFamily="18" charset="0"/>
                <a:ea typeface="Tahoma" panose="020B0604030504040204" pitchFamily="34" charset="0"/>
                <a:cs typeface="Times New Roman" panose="02020603050405020304" pitchFamily="18" charset="0"/>
              </a:rPr>
              <a:t>Allergy Flares</a:t>
            </a:r>
            <a:br>
              <a:rPr lang="en-US" sz="3600" b="1" dirty="0">
                <a:latin typeface="Times New Roman" panose="02020603050405020304" pitchFamily="18" charset="0"/>
                <a:ea typeface="Tahoma" panose="020B0604030504040204" pitchFamily="34" charset="0"/>
                <a:cs typeface="Times New Roman" panose="02020603050405020304" pitchFamily="18" charset="0"/>
              </a:rPr>
            </a:br>
            <a:br>
              <a:rPr lang="en-US" sz="3600" b="1" dirty="0">
                <a:latin typeface="Times New Roman" panose="02020603050405020304" pitchFamily="18" charset="0"/>
                <a:ea typeface="Tahoma" panose="020B0604030504040204" pitchFamily="34" charset="0"/>
                <a:cs typeface="Times New Roman" panose="02020603050405020304" pitchFamily="18" charset="0"/>
              </a:rPr>
            </a:b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txBox="1">
            <a:spLocks/>
          </p:cNvSpPr>
          <p:nvPr/>
        </p:nvSpPr>
        <p:spPr>
          <a:xfrm>
            <a:off x="355600" y="2567766"/>
            <a:ext cx="8839200"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ARSLAN AMIN</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SP21-BCT-005</a:t>
            </a: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HALEEMA SAADIA</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SP21-BCT-007</a:t>
            </a: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dirty="0">
              <a:solidFill>
                <a:prstClr val="black"/>
              </a:solidFill>
              <a:latin typeface="Times New Roman" panose="02020603050405020304" pitchFamily="18" charset="0"/>
              <a:cs typeface="Times New Roman" panose="02020603050405020304" pitchFamily="18" charset="0"/>
            </a:endParaRPr>
          </a:p>
          <a:p>
            <a:pPr algn="l"/>
            <a:endParaRPr lang="en-US" sz="2000" dirty="0">
              <a:solidFill>
                <a:prstClr val="black"/>
              </a:solidFill>
              <a:latin typeface="Calibri"/>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787614" y="2564610"/>
            <a:ext cx="6080760" cy="333717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000" dirty="0">
                <a:solidFill>
                  <a:prstClr val="black"/>
                </a:solidFill>
                <a:latin typeface="Times New Roman" panose="02020603050405020304" pitchFamily="18" charset="0"/>
                <a:cs typeface="Times New Roman" panose="02020603050405020304" pitchFamily="18" charset="0"/>
              </a:rPr>
              <a:t>Mr. Tehseen Riaz Abbasi</a:t>
            </a:r>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(23-11-2022)</a:t>
            </a:r>
          </a:p>
          <a:p>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2DE0-8874-4872-8E6E-2BABAB918132}"/>
              </a:ext>
            </a:extLst>
          </p:cNvPr>
          <p:cNvSpPr>
            <a:spLocks noGrp="1"/>
          </p:cNvSpPr>
          <p:nvPr>
            <p:ph type="title"/>
          </p:nvPr>
        </p:nvSpPr>
        <p:spPr/>
        <p:txBody>
          <a:bodyPr/>
          <a:lstStyle/>
          <a:p>
            <a:r>
              <a:rPr kumimoji="0" lang="en-US" sz="45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List of Use Cases</a:t>
            </a:r>
            <a:endParaRPr lang="en-US" dirty="0"/>
          </a:p>
        </p:txBody>
      </p:sp>
      <p:sp>
        <p:nvSpPr>
          <p:cNvPr id="4" name="Slide Number Placeholder 3">
            <a:extLst>
              <a:ext uri="{FF2B5EF4-FFF2-40B4-BE49-F238E27FC236}">
                <a16:creationId xmlns:a16="http://schemas.microsoft.com/office/drawing/2014/main" id="{556831EE-5A19-400E-8C6E-C0D92C941A44}"/>
              </a:ext>
            </a:extLst>
          </p:cNvPr>
          <p:cNvSpPr>
            <a:spLocks noGrp="1"/>
          </p:cNvSpPr>
          <p:nvPr>
            <p:ph type="sldNum" sz="quarter" idx="12"/>
          </p:nvPr>
        </p:nvSpPr>
        <p:spPr/>
        <p:txBody>
          <a:bodyPr/>
          <a:lstStyle/>
          <a:p>
            <a:fld id="{A8EF9831-35B4-4843-9AA9-F06FC1EDDB89}" type="slidenum">
              <a:rPr lang="en-US" smtClean="0"/>
              <a:pPr/>
              <a:t>20</a:t>
            </a:fld>
            <a:endParaRPr lang="en-US" dirty="0"/>
          </a:p>
        </p:txBody>
      </p:sp>
      <p:pic>
        <p:nvPicPr>
          <p:cNvPr id="8" name="Content Placeholder 7" descr="Table&#10;&#10;Description automatically generated">
            <a:extLst>
              <a:ext uri="{FF2B5EF4-FFF2-40B4-BE49-F238E27FC236}">
                <a16:creationId xmlns:a16="http://schemas.microsoft.com/office/drawing/2014/main" id="{BA565824-C8AC-D856-67B2-A2DD6E08E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2575" y="1890184"/>
            <a:ext cx="7610825" cy="6887631"/>
          </a:xfrm>
        </p:spPr>
      </p:pic>
    </p:spTree>
    <p:extLst>
      <p:ext uri="{BB962C8B-B14F-4D97-AF65-F5344CB8AC3E}">
        <p14:creationId xmlns:p14="http://schemas.microsoft.com/office/powerpoint/2010/main" val="127046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9160" y="1828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9B1231C-DC6D-407B-9493-F3D0A4034F6C}"/>
              </a:ext>
            </a:extLst>
          </p:cNvPr>
          <p:cNvSpPr txBox="1"/>
          <p:nvPr/>
        </p:nvSpPr>
        <p:spPr>
          <a:xfrm>
            <a:off x="542040" y="2133600"/>
            <a:ext cx="15171920" cy="6232475"/>
          </a:xfrm>
          <a:prstGeom prst="rect">
            <a:avLst/>
          </a:prstGeom>
          <a:noFill/>
        </p:spPr>
        <p:txBody>
          <a:bodyPr wrap="square">
            <a:spAutoFit/>
          </a:bodyPr>
          <a:lstStyle/>
          <a:p>
            <a:r>
              <a:rPr lang="en-US" b="1" dirty="0"/>
              <a:t>Reliability  </a:t>
            </a:r>
          </a:p>
          <a:p>
            <a:r>
              <a:rPr lang="en-US" dirty="0"/>
              <a:t>When compared to other applications, this </a:t>
            </a:r>
            <a:r>
              <a:rPr lang="en-US" dirty="0" err="1"/>
              <a:t>programme</a:t>
            </a:r>
            <a:r>
              <a:rPr lang="en-US" dirty="0"/>
              <a:t> is 98% accurate and dependable. If the </a:t>
            </a:r>
            <a:r>
              <a:rPr lang="en-US" dirty="0" err="1"/>
              <a:t>programme</a:t>
            </a:r>
            <a:r>
              <a:rPr lang="en-US" dirty="0"/>
              <a:t> is malfunctioning and down due to some failure, the failure will be replied to in no more than five hours with the goal of quickly resolving the problem.</a:t>
            </a:r>
          </a:p>
          <a:p>
            <a:r>
              <a:rPr lang="en-US" dirty="0"/>
              <a:t>Approximately two to three defects per thousand lines of code could be present. As soon as they are discovered, these bugs are fixed.</a:t>
            </a:r>
          </a:p>
          <a:p>
            <a:r>
              <a:rPr lang="en-US" dirty="0"/>
              <a:t> </a:t>
            </a:r>
            <a:r>
              <a:rPr lang="en-US" b="1" dirty="0"/>
              <a:t>Usability</a:t>
            </a:r>
            <a:r>
              <a:rPr lang="en-US" dirty="0"/>
              <a:t> </a:t>
            </a:r>
          </a:p>
          <a:p>
            <a:r>
              <a:rPr lang="en-US" dirty="0"/>
              <a:t>Practice Period</a:t>
            </a:r>
          </a:p>
          <a:p>
            <a:r>
              <a:rPr lang="en-US" dirty="0"/>
              <a:t>A typical user can use the app for no more than 10 minutes.</a:t>
            </a:r>
          </a:p>
          <a:p>
            <a:r>
              <a:rPr lang="en-US" dirty="0"/>
              <a:t>Level of difficulty The application has an intuitive GUI and is simple to use.</a:t>
            </a:r>
          </a:p>
          <a:p>
            <a:r>
              <a:rPr lang="en-US" dirty="0"/>
              <a:t>. </a:t>
            </a:r>
          </a:p>
          <a:p>
            <a:r>
              <a:rPr lang="en-US" b="1" dirty="0"/>
              <a:t>  Performance </a:t>
            </a:r>
          </a:p>
          <a:p>
            <a:r>
              <a:rPr lang="en-US" dirty="0"/>
              <a:t>          Our AI chatbot </a:t>
            </a:r>
            <a:r>
              <a:rPr lang="en-US" dirty="0" err="1"/>
              <a:t>Xotron</a:t>
            </a:r>
            <a:r>
              <a:rPr lang="en-US" dirty="0"/>
              <a:t> has high performance. It effectively talks to the user about daily life things,    also keeping a check on the users health. Chatbots performance can be measured by Goal Completion Rate. Conversation Starter Messages. Health updates. Bot intent analytics. Bot Messages. New Users. Total Users. Active Users. </a:t>
            </a:r>
            <a:r>
              <a:rPr lang="en-US" dirty="0" err="1"/>
              <a:t>Xotron</a:t>
            </a:r>
            <a:r>
              <a:rPr lang="en-US" dirty="0"/>
              <a:t> is a very easy to use friendly bot. It saves time and money. We use chatbot analytics, by using chatbot analytics, you can identify the queries your business receives over live chat.</a:t>
            </a:r>
          </a:p>
          <a:p>
            <a:r>
              <a:rPr lang="en-US" dirty="0"/>
              <a:t> </a:t>
            </a:r>
          </a:p>
          <a:p>
            <a:r>
              <a:rPr lang="en-US" b="1" dirty="0"/>
              <a:t>Security  </a:t>
            </a:r>
          </a:p>
          <a:p>
            <a:r>
              <a:rPr lang="en-US" dirty="0"/>
              <a:t>One or more requirements about protection of your system and its data. The measurement can be expressed in a variety of ways (effort, skill level, time, ...) to break into the system.  Do not discuss solutions (e.g. passwords) in a requirements document. </a:t>
            </a:r>
          </a:p>
          <a:p>
            <a:endParaRPr lang="en-US" dirty="0"/>
          </a:p>
        </p:txBody>
      </p:sp>
    </p:spTree>
    <p:extLst>
      <p:ext uri="{BB962C8B-B14F-4D97-AF65-F5344CB8AC3E}">
        <p14:creationId xmlns:p14="http://schemas.microsoft.com/office/powerpoint/2010/main" val="142227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5805-5C5C-4ECE-98CE-78FF93432F10}"/>
              </a:ext>
            </a:extLst>
          </p:cNvPr>
          <p:cNvSpPr>
            <a:spLocks noGrp="1"/>
          </p:cNvSpPr>
          <p:nvPr>
            <p:ph type="title"/>
          </p:nvPr>
        </p:nvSpPr>
        <p:spPr/>
        <p:txBody>
          <a:bodyPr/>
          <a:lstStyle/>
          <a:p>
            <a:r>
              <a:rPr lang="en-US" sz="4400" b="1" u="sng" dirty="0">
                <a:latin typeface="Times New Roman" panose="02020603050405020304" pitchFamily="18" charset="0"/>
                <a:cs typeface="Times New Roman" panose="02020603050405020304" pitchFamily="18" charset="0"/>
              </a:rPr>
              <a:t>Non-Functional Requirement</a:t>
            </a:r>
            <a:endParaRPr lang="en-US" sz="4400" dirty="0"/>
          </a:p>
        </p:txBody>
      </p:sp>
      <p:sp>
        <p:nvSpPr>
          <p:cNvPr id="3" name="Content Placeholder 2">
            <a:extLst>
              <a:ext uri="{FF2B5EF4-FFF2-40B4-BE49-F238E27FC236}">
                <a16:creationId xmlns:a16="http://schemas.microsoft.com/office/drawing/2014/main" id="{621BA984-440C-4AE3-BB29-2D432F2BC009}"/>
              </a:ext>
            </a:extLst>
          </p:cNvPr>
          <p:cNvSpPr>
            <a:spLocks noGrp="1"/>
          </p:cNvSpPr>
          <p:nvPr>
            <p:ph idx="1"/>
          </p:nvPr>
        </p:nvSpPr>
        <p:spPr/>
        <p:txBody>
          <a:bodyPr/>
          <a:lstStyle/>
          <a:p>
            <a:pPr marL="0" indent="0">
              <a:buNone/>
            </a:pPr>
            <a:r>
              <a:rPr lang="en-US" sz="2400" dirty="0"/>
              <a:t>3. </a:t>
            </a:r>
            <a:r>
              <a:rPr lang="en-US" sz="2400" b="1" dirty="0"/>
              <a:t>Performance</a:t>
            </a:r>
          </a:p>
          <a:p>
            <a:r>
              <a:rPr lang="en-US" sz="2100" b="1" dirty="0"/>
              <a:t>Response</a:t>
            </a:r>
          </a:p>
          <a:p>
            <a:pPr>
              <a:buFont typeface="Courier New" panose="02070309020205020404" pitchFamily="49" charset="0"/>
              <a:buChar char="o"/>
            </a:pPr>
            <a:r>
              <a:rPr lang="en-US" sz="2100" dirty="0"/>
              <a:t>Average = 2 second. Maximum = 3.15 seconds </a:t>
            </a:r>
          </a:p>
          <a:p>
            <a:r>
              <a:rPr lang="en-US" sz="2100" b="1" dirty="0"/>
              <a:t>Resource Utilization</a:t>
            </a:r>
          </a:p>
          <a:p>
            <a:pPr>
              <a:buFont typeface="Courier New" panose="02070309020205020404" pitchFamily="49" charset="0"/>
              <a:buChar char="o"/>
            </a:pPr>
            <a:r>
              <a:rPr lang="en-US" sz="2100" dirty="0"/>
              <a:t>Memory = 80-120 MB. Ram = 20MB</a:t>
            </a:r>
          </a:p>
          <a:p>
            <a:r>
              <a:rPr lang="en-US" sz="2100" b="1" dirty="0"/>
              <a:t>Capacity </a:t>
            </a:r>
          </a:p>
          <a:p>
            <a:pPr>
              <a:buFont typeface="Courier New" panose="02070309020205020404" pitchFamily="49" charset="0"/>
              <a:buChar char="o"/>
            </a:pPr>
            <a:r>
              <a:rPr lang="en-US" sz="2100" dirty="0"/>
              <a:t>can handle thousands of users at a time</a:t>
            </a:r>
          </a:p>
          <a:p>
            <a:r>
              <a:rPr lang="en-US" sz="2100" b="1" dirty="0"/>
              <a:t>Degradation modes </a:t>
            </a:r>
          </a:p>
          <a:p>
            <a:pPr>
              <a:buFont typeface="Courier New" panose="02070309020205020404" pitchFamily="49" charset="0"/>
              <a:buChar char="o"/>
            </a:pPr>
            <a:r>
              <a:rPr lang="en-US" sz="2100" dirty="0"/>
              <a:t>Application will restart</a:t>
            </a:r>
          </a:p>
          <a:p>
            <a:pPr marL="0" indent="0">
              <a:buNone/>
            </a:pPr>
            <a:endParaRPr lang="en-US" sz="2100" dirty="0"/>
          </a:p>
          <a:p>
            <a:pPr marL="0" indent="0">
              <a:buNone/>
            </a:pPr>
            <a:r>
              <a:rPr lang="en-US" sz="2400" b="1" dirty="0"/>
              <a:t>4. Security </a:t>
            </a:r>
          </a:p>
          <a:p>
            <a:pPr marL="0" indent="0">
              <a:buNone/>
            </a:pPr>
            <a:r>
              <a:rPr lang="en-US" sz="2100" dirty="0"/>
              <a:t>There is little security issue with this application since it’s allergy detector application and user will has his/her own account but it will used as a general-purpose application. There is also option for recovery password method through email and mobile phone number</a:t>
            </a:r>
          </a:p>
          <a:p>
            <a:endParaRPr lang="en-US" dirty="0"/>
          </a:p>
        </p:txBody>
      </p:sp>
      <p:sp>
        <p:nvSpPr>
          <p:cNvPr id="4" name="Slide Number Placeholder 3">
            <a:extLst>
              <a:ext uri="{FF2B5EF4-FFF2-40B4-BE49-F238E27FC236}">
                <a16:creationId xmlns:a16="http://schemas.microsoft.com/office/drawing/2014/main" id="{F79188E2-0AC1-4A80-B05B-C71B887DC9F4}"/>
              </a:ext>
            </a:extLst>
          </p:cNvPr>
          <p:cNvSpPr>
            <a:spLocks noGrp="1"/>
          </p:cNvSpPr>
          <p:nvPr>
            <p:ph type="sldNum" sz="quarter" idx="12"/>
          </p:nvPr>
        </p:nvSpPr>
        <p:spPr/>
        <p:txBody>
          <a:bodyPr/>
          <a:lstStyle/>
          <a:p>
            <a:fld id="{A8EF9831-35B4-4843-9AA9-F06FC1EDDB89}" type="slidenum">
              <a:rPr lang="en-US" smtClean="0"/>
              <a:pPr/>
              <a:t>22</a:t>
            </a:fld>
            <a:endParaRPr lang="en-US" dirty="0"/>
          </a:p>
        </p:txBody>
      </p:sp>
    </p:spTree>
    <p:extLst>
      <p:ext uri="{BB962C8B-B14F-4D97-AF65-F5344CB8AC3E}">
        <p14:creationId xmlns:p14="http://schemas.microsoft.com/office/powerpoint/2010/main" val="76467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B55666-735D-4237-806A-D398F3972CAB}"/>
              </a:ext>
            </a:extLst>
          </p:cNvPr>
          <p:cNvSpPr txBox="1"/>
          <p:nvPr/>
        </p:nvSpPr>
        <p:spPr>
          <a:xfrm>
            <a:off x="1003300" y="2129081"/>
            <a:ext cx="14249400" cy="2600199"/>
          </a:xfrm>
          <a:prstGeom prst="rect">
            <a:avLst/>
          </a:prstGeom>
          <a:noFill/>
        </p:spPr>
        <p:txBody>
          <a:bodyPr wrap="square">
            <a:spAutoFit/>
          </a:bodyPr>
          <a:lstStyle/>
          <a:p>
            <a:pPr marL="0" marR="0" lvl="0" indent="0" algn="just" defTabSz="1044976"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In this document we have made the use case diagrams of the modules we chose in the previous assignment. Each module must have 7-8 use case diagrams. Then the Functional Requirements of those use cases are made from the tabular form of the modules. Our chatbot gives employees time to focus on more important tasks and prevents customers from waiting to receive responses.</a:t>
            </a:r>
            <a:endParaRPr kumimoji="0" lang="en-PK"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730425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AD04130-1FBC-47BA-8EEF-A3A4BABEB1A5}"/>
              </a:ext>
            </a:extLst>
          </p:cNvPr>
          <p:cNvSpPr txBox="1"/>
          <p:nvPr/>
        </p:nvSpPr>
        <p:spPr>
          <a:xfrm>
            <a:off x="431800" y="2590800"/>
            <a:ext cx="15468600" cy="3954929"/>
          </a:xfrm>
          <a:prstGeom prst="rect">
            <a:avLst/>
          </a:prstGeom>
          <a:noFill/>
        </p:spPr>
        <p:txBody>
          <a:bodyPr wrap="square">
            <a:spAutoFit/>
          </a:bodyPr>
          <a:lstStyle/>
          <a:p>
            <a:pPr marL="286385" rtl="0">
              <a:spcBef>
                <a:spcPts val="0"/>
              </a:spcBef>
              <a:spcAft>
                <a:spcPts val="725"/>
              </a:spcAft>
            </a:pPr>
            <a:r>
              <a:rPr lang="en-US" sz="2800" b="0" i="0" u="none" strike="noStrike" dirty="0">
                <a:solidFill>
                  <a:srgbClr val="000000"/>
                </a:solidFill>
                <a:effectLst/>
                <a:latin typeface="Times New Roman" panose="02020603050405020304" pitchFamily="18" charset="0"/>
              </a:rPr>
              <a:t>1-</a:t>
            </a:r>
            <a:r>
              <a:rPr lang="en-US" sz="2800" b="0" i="0" u="sng" strike="noStrike" dirty="0">
                <a:solidFill>
                  <a:srgbClr val="1155CC"/>
                </a:solidFill>
                <a:effectLst/>
                <a:latin typeface="Times New Roman" panose="02020603050405020304" pitchFamily="18" charset="0"/>
                <a:hlinkClick r:id="rId2"/>
              </a:rPr>
              <a:t>https://chatbotsmagazine.com/tutorials/home</a:t>
            </a:r>
            <a:endParaRPr lang="en-US" sz="2000" b="0" dirty="0">
              <a:effectLst/>
            </a:endParaRPr>
          </a:p>
          <a:p>
            <a:pPr marL="286385" rtl="0">
              <a:spcBef>
                <a:spcPts val="0"/>
              </a:spcBef>
              <a:spcAft>
                <a:spcPts val="725"/>
              </a:spcAft>
            </a:pPr>
            <a:r>
              <a:rPr lang="en-US" sz="2800" b="0" i="0" u="none" strike="noStrike" dirty="0">
                <a:solidFill>
                  <a:srgbClr val="000000"/>
                </a:solidFill>
                <a:effectLst/>
                <a:latin typeface="Times New Roman" panose="02020603050405020304" pitchFamily="18" charset="0"/>
              </a:rPr>
              <a:t>2-</a:t>
            </a:r>
            <a:r>
              <a:rPr lang="en-US" sz="2800" b="0" i="0" u="sng" strike="noStrike" dirty="0">
                <a:solidFill>
                  <a:srgbClr val="1155CC"/>
                </a:solidFill>
                <a:effectLst/>
                <a:latin typeface="Times New Roman" panose="02020603050405020304" pitchFamily="18" charset="0"/>
                <a:hlinkClick r:id="rId3"/>
              </a:rPr>
              <a:t>https://www.rocky.ai/diary-app</a:t>
            </a:r>
            <a:endParaRPr lang="en-US" sz="2000" b="0" dirty="0">
              <a:effectLst/>
            </a:endParaRPr>
          </a:p>
          <a:p>
            <a:pPr marL="286385" rtl="0">
              <a:spcBef>
                <a:spcPts val="0"/>
              </a:spcBef>
              <a:spcAft>
                <a:spcPts val="725"/>
              </a:spcAft>
            </a:pPr>
            <a:r>
              <a:rPr lang="en-US" sz="2800" b="0" i="0" u="none" strike="noStrike" dirty="0">
                <a:solidFill>
                  <a:srgbClr val="000000"/>
                </a:solidFill>
                <a:effectLst/>
                <a:latin typeface="Times New Roman" panose="02020603050405020304" pitchFamily="18" charset="0"/>
              </a:rPr>
              <a:t>3-</a:t>
            </a:r>
            <a:r>
              <a:rPr lang="en-US" sz="2800" b="0" i="0" u="sng" strike="noStrike" dirty="0">
                <a:solidFill>
                  <a:srgbClr val="1155CC"/>
                </a:solidFill>
                <a:effectLst/>
                <a:latin typeface="Times New Roman" panose="02020603050405020304" pitchFamily="18" charset="0"/>
                <a:hlinkClick r:id="rId4"/>
              </a:rPr>
              <a:t>https://pomofocus.io/</a:t>
            </a:r>
            <a:endParaRPr lang="en-US" sz="2000" b="0" dirty="0">
              <a:effectLst/>
            </a:endParaRPr>
          </a:p>
          <a:p>
            <a:pPr marL="286385" rtl="0">
              <a:spcBef>
                <a:spcPts val="0"/>
              </a:spcBef>
              <a:spcAft>
                <a:spcPts val="725"/>
              </a:spcAft>
            </a:pPr>
            <a:r>
              <a:rPr lang="en-US" sz="2800" b="0" i="0" u="none" strike="noStrike" dirty="0">
                <a:solidFill>
                  <a:srgbClr val="000000"/>
                </a:solidFill>
                <a:effectLst/>
                <a:latin typeface="Times New Roman" panose="02020603050405020304" pitchFamily="18" charset="0"/>
              </a:rPr>
              <a:t>4-</a:t>
            </a:r>
            <a:r>
              <a:rPr lang="en-US" sz="2800" b="0" i="0" u="sng" strike="noStrike" dirty="0">
                <a:solidFill>
                  <a:srgbClr val="1155CC"/>
                </a:solidFill>
                <a:effectLst/>
                <a:latin typeface="Times New Roman" panose="02020603050405020304" pitchFamily="18" charset="0"/>
                <a:hlinkClick r:id="rId5"/>
              </a:rPr>
              <a:t>https://chatbotsmagazine.com/positivity-motivation-and-chatbot-encouragement-af04b3449d98</a:t>
            </a:r>
            <a:endParaRPr lang="en-US" sz="2000" b="0" dirty="0">
              <a:effectLst/>
            </a:endParaRPr>
          </a:p>
          <a:p>
            <a:pPr marL="286385" rtl="0">
              <a:spcBef>
                <a:spcPts val="0"/>
              </a:spcBef>
              <a:spcAft>
                <a:spcPts val="725"/>
              </a:spcAft>
            </a:pPr>
            <a:r>
              <a:rPr lang="en-US" sz="2800" b="0" i="0" u="none" strike="noStrike" dirty="0">
                <a:solidFill>
                  <a:srgbClr val="000000"/>
                </a:solidFill>
                <a:effectLst/>
                <a:latin typeface="Times New Roman" panose="02020603050405020304" pitchFamily="18" charset="0"/>
              </a:rPr>
              <a:t>5-</a:t>
            </a:r>
            <a:r>
              <a:rPr lang="en-US" sz="2800" b="0" i="0" u="sng" strike="noStrike" dirty="0">
                <a:solidFill>
                  <a:srgbClr val="1155CC"/>
                </a:solidFill>
                <a:effectLst/>
                <a:latin typeface="Times New Roman" panose="02020603050405020304" pitchFamily="18" charset="0"/>
                <a:hlinkClick r:id="rId6"/>
              </a:rPr>
              <a:t>https://dashthis.com/</a:t>
            </a:r>
            <a:r>
              <a:rPr lang="en-US" sz="2800" b="0" i="0" u="sng" strike="noStrike" dirty="0" err="1">
                <a:solidFill>
                  <a:srgbClr val="1155CC"/>
                </a:solidFill>
                <a:effectLst/>
                <a:latin typeface="Times New Roman" panose="02020603050405020304" pitchFamily="18" charset="0"/>
                <a:hlinkClick r:id="rId6"/>
              </a:rPr>
              <a:t>kpi</a:t>
            </a:r>
            <a:r>
              <a:rPr lang="en-US" sz="2800" b="0" i="0" u="sng" strike="noStrike" dirty="0">
                <a:solidFill>
                  <a:srgbClr val="1155CC"/>
                </a:solidFill>
                <a:effectLst/>
                <a:latin typeface="Times New Roman" panose="02020603050405020304" pitchFamily="18" charset="0"/>
                <a:hlinkClick r:id="rId6"/>
              </a:rPr>
              <a:t>-examples/unique-users/</a:t>
            </a:r>
            <a:endParaRPr lang="en-US" sz="2000" b="0" dirty="0">
              <a:effectLst/>
            </a:endParaRPr>
          </a:p>
          <a:p>
            <a:pPr marL="286385" rtl="0">
              <a:spcBef>
                <a:spcPts val="0"/>
              </a:spcBef>
              <a:spcAft>
                <a:spcPts val="725"/>
              </a:spcAft>
            </a:pPr>
            <a:r>
              <a:rPr lang="en-US" sz="2800" b="0" i="0" u="none" strike="noStrike" dirty="0">
                <a:solidFill>
                  <a:srgbClr val="000000"/>
                </a:solidFill>
                <a:effectLst/>
                <a:latin typeface="Times New Roman" panose="02020603050405020304" pitchFamily="18" charset="0"/>
              </a:rPr>
              <a:t>These the google links of the references that we used.</a:t>
            </a:r>
            <a:endParaRPr lang="en-US" sz="2000" b="0" dirty="0">
              <a:effectLst/>
            </a:endParaRPr>
          </a:p>
          <a:p>
            <a:br>
              <a:rPr lang="en-US" sz="2000" dirty="0"/>
            </a:b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771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Web Application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K-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Artificial Intelligence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3</a:t>
            </a:fld>
            <a:endParaRPr lang="en-US" dirty="0">
              <a:solidFill>
                <a:prstClr val="white"/>
              </a:solidFill>
              <a:latin typeface="Calibri"/>
            </a:endParaRPr>
          </a:p>
        </p:txBody>
      </p:sp>
    </p:spTree>
    <p:extLst>
      <p:ext uri="{BB962C8B-B14F-4D97-AF65-F5344CB8AC3E}">
        <p14:creationId xmlns:p14="http://schemas.microsoft.com/office/powerpoint/2010/main" val="6411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Research Based Project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NO</a:t>
            </a:r>
          </a:p>
          <a:p>
            <a:pPr algn="l"/>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227420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6972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This chapter provides the overview of the project, in this chapter we discussed the vision statement of AI chat bot and its limitations, what we are going to deliver, tool and technologies which we used to build Chatbot and how this project related to our course module. </a:t>
            </a:r>
          </a:p>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Additionally, businesses that operate, gather a lot of data, and depend on making quick judgments in real time need to mix AI and intelligent bots. Therefore, a chatbot system will be quite useful in this setting. The ease with which those who dislike chatbots can be connected to actual personnel is one of their best features. The flexibility to switch between assisted and unassisted selling and the choice to engage a human sales assistant when necessary is one of a sales chatbot's most crucial capabilities. Thanks to chatbots, businesses can now provide more to their online clients, frequently for less money. The use of chatbots in many areas of business increases communication rates, customer satisfaction, and workflow.</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3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Purpose</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0876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document's primary goal is to give a thorough description of the application. In order to effectively accomplish this project, all application functionalities will be listed in this document. The project "AI Chatbot" is described in general terms in this paper, together with its functional and nonfunctional requirements, user interfaces, attributes, and use case diagrams. The document is meant for documentation writers, users, and project managers.</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108540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1: Profile management</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2: Daily base communication</a:t>
            </a: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3: Registered people management</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4: Bot training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5: Health care</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6: Generals</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7:Sentiment Analysis</a:t>
            </a: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8:Chatbot analytics</a:t>
            </a: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9:Personal assistance</a:t>
            </a:r>
          </a:p>
          <a:p>
            <a:pPr marL="457200" indent="-457200" algn="just">
              <a:buFont typeface="Arial" panose="020B0604020202020204" pitchFamily="34" charset="0"/>
              <a:buChar char="•"/>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Module 10:Help and support</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3200" b="1"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7</a:t>
            </a:fld>
            <a:endParaRPr lang="en-US" dirty="0">
              <a:solidFill>
                <a:prstClr val="white"/>
              </a:solidFill>
              <a:latin typeface="Calibri"/>
            </a:endParaRPr>
          </a:p>
        </p:txBody>
      </p:sp>
    </p:spTree>
    <p:extLst>
      <p:ext uri="{BB962C8B-B14F-4D97-AF65-F5344CB8AC3E}">
        <p14:creationId xmlns:p14="http://schemas.microsoft.com/office/powerpoint/2010/main" val="55954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6" name="Picture 15" descr="Diagram&#10;&#10;Description automatically generated">
            <a:extLst>
              <a:ext uri="{FF2B5EF4-FFF2-40B4-BE49-F238E27FC236}">
                <a16:creationId xmlns:a16="http://schemas.microsoft.com/office/drawing/2014/main" id="{46039DF8-FDE8-13A3-D768-E7AA9C364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00" y="1981200"/>
            <a:ext cx="8077200" cy="6629399"/>
          </a:xfrm>
          <a:prstGeom prst="rect">
            <a:avLst/>
          </a:prstGeom>
        </p:spPr>
      </p:pic>
    </p:spTree>
    <p:extLst>
      <p:ext uri="{BB962C8B-B14F-4D97-AF65-F5344CB8AC3E}">
        <p14:creationId xmlns:p14="http://schemas.microsoft.com/office/powerpoint/2010/main" val="312967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AF74-A2EB-0C2C-B38B-11012BB14510}"/>
              </a:ext>
            </a:extLst>
          </p:cNvPr>
          <p:cNvSpPr>
            <a:spLocks noGrp="1"/>
          </p:cNvSpPr>
          <p:nvPr>
            <p:ph type="title"/>
          </p:nvPr>
        </p:nvSpPr>
        <p:spPr/>
        <p:txBody>
          <a:bodyPr/>
          <a:lstStyle/>
          <a:p>
            <a:r>
              <a:rPr lang="en-US" sz="5400" b="1" u="sng" dirty="0">
                <a:latin typeface="Times New Roman" panose="02020603050405020304" pitchFamily="18" charset="0"/>
                <a:cs typeface="Times New Roman" panose="02020603050405020304" pitchFamily="18" charset="0"/>
              </a:rPr>
              <a:t>Use Case Diagram</a:t>
            </a:r>
            <a:endParaRPr lang="en-US" dirty="0"/>
          </a:p>
        </p:txBody>
      </p:sp>
      <p:pic>
        <p:nvPicPr>
          <p:cNvPr id="6" name="Content Placeholder 5" descr="Diagram&#10;&#10;Description automatically generated">
            <a:extLst>
              <a:ext uri="{FF2B5EF4-FFF2-40B4-BE49-F238E27FC236}">
                <a16:creationId xmlns:a16="http://schemas.microsoft.com/office/drawing/2014/main" id="{A9FA7F7B-857A-C21F-965F-A5AE33A17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401" y="2133600"/>
            <a:ext cx="9753600" cy="6400802"/>
          </a:xfrm>
        </p:spPr>
      </p:pic>
      <p:sp>
        <p:nvSpPr>
          <p:cNvPr id="4" name="Slide Number Placeholder 3">
            <a:extLst>
              <a:ext uri="{FF2B5EF4-FFF2-40B4-BE49-F238E27FC236}">
                <a16:creationId xmlns:a16="http://schemas.microsoft.com/office/drawing/2014/main" id="{CF8C5D2E-108E-FFDD-64FC-80EEEE54D91C}"/>
              </a:ext>
            </a:extLst>
          </p:cNvPr>
          <p:cNvSpPr>
            <a:spLocks noGrp="1"/>
          </p:cNvSpPr>
          <p:nvPr>
            <p:ph type="sldNum" sz="quarter" idx="12"/>
          </p:nvPr>
        </p:nvSpPr>
        <p:spPr/>
        <p:txBody>
          <a:bodyPr/>
          <a:lstStyle/>
          <a:p>
            <a:fld id="{A8EF9831-35B4-4843-9AA9-F06FC1EDDB89}" type="slidenum">
              <a:rPr lang="en-US" smtClean="0"/>
              <a:pPr/>
              <a:t>9</a:t>
            </a:fld>
            <a:endParaRPr lang="en-US" dirty="0"/>
          </a:p>
        </p:txBody>
      </p:sp>
    </p:spTree>
    <p:extLst>
      <p:ext uri="{BB962C8B-B14F-4D97-AF65-F5344CB8AC3E}">
        <p14:creationId xmlns:p14="http://schemas.microsoft.com/office/powerpoint/2010/main" val="2888966606"/>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928</Words>
  <Application>Microsoft Office PowerPoint</Application>
  <PresentationFormat>Custom</PresentationFormat>
  <Paragraphs>113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Times New Roman</vt:lpstr>
      <vt:lpstr>2_Office Theme</vt:lpstr>
      <vt:lpstr>Department Of Computer Science  </vt:lpstr>
      <vt:lpstr>Software Requirement Specification  Allergy Flares  </vt:lpstr>
      <vt:lpstr>Project Category  </vt:lpstr>
      <vt:lpstr>Research Based Project  </vt:lpstr>
      <vt:lpstr>Introduction  </vt:lpstr>
      <vt:lpstr>Purpose  </vt:lpstr>
      <vt:lpstr>Modules  </vt:lpstr>
      <vt:lpstr>Use Case Diagram  </vt:lpstr>
      <vt:lpstr>Use Case Diagram</vt:lpstr>
      <vt:lpstr>Use Case Diagram</vt:lpstr>
      <vt:lpstr>Use Case Diagram</vt:lpstr>
      <vt:lpstr>Use Case Diagram</vt:lpstr>
      <vt:lpstr>Use Case Diagram</vt:lpstr>
      <vt:lpstr>Use Case Diagram</vt:lpstr>
      <vt:lpstr>Use Case Diagram</vt:lpstr>
      <vt:lpstr>Use Case Diagram</vt:lpstr>
      <vt:lpstr>List of Use Cases</vt:lpstr>
      <vt:lpstr>List of Use Cases</vt:lpstr>
      <vt:lpstr>List of Use Cases</vt:lpstr>
      <vt:lpstr>List of Use Cases</vt:lpstr>
      <vt:lpstr>Non-Functional Requirement  </vt:lpstr>
      <vt:lpstr>Non-Functional Requirement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Arslan Amin</cp:lastModifiedBy>
  <cp:revision>1011</cp:revision>
  <dcterms:created xsi:type="dcterms:W3CDTF">2006-08-16T00:00:00Z</dcterms:created>
  <dcterms:modified xsi:type="dcterms:W3CDTF">2022-11-23T17:06:08Z</dcterms:modified>
</cp:coreProperties>
</file>