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59" r:id="rId7"/>
    <p:sldId id="266" r:id="rId8"/>
    <p:sldId id="267" r:id="rId9"/>
    <p:sldId id="268" r:id="rId10"/>
    <p:sldId id="261" r:id="rId11"/>
    <p:sldId id="260" r:id="rId12"/>
    <p:sldId id="273" r:id="rId13"/>
    <p:sldId id="262" r:id="rId14"/>
    <p:sldId id="265" r:id="rId15"/>
    <p:sldId id="269" r:id="rId16"/>
    <p:sldId id="271" r:id="rId17"/>
    <p:sldId id="270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8D7BB9-AC99-48EF-9D4A-FB21A75CDF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0CB4922-D728-4524-9E01-1BD2484FE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0D862E-B78E-463C-B5FD-856FEB14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412-8D7B-4BA9-9E68-A0D3896E0AE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AD8D6C-7DB6-472F-969A-675FF82B2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A1BEC6-D240-4C77-ADEA-5E813121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8742-22CF-443A-99B6-3214FA8487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925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E89C0-C980-440A-90B3-CFDEBA47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06C826-5331-4DDC-BB64-28D62C7A1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411B7A-0DE9-489E-9B2A-4075FDE0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412-8D7B-4BA9-9E68-A0D3896E0AE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D193B13-A328-4DF9-964B-AA935F33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77AC0A-4DF3-4AC5-8DB8-A3D5D5BE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8742-22CF-443A-99B6-3214FA8487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699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CC3FBD3-2528-4AA5-A5E6-282C23AE2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31D4AD-2911-4AB6-BC19-A2412EFFD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7BD839-C0FD-4916-88DC-5356E9C5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412-8D7B-4BA9-9E68-A0D3896E0AE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F74ABC-5F09-463B-A30C-8393413C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675546-F0D7-4B80-9EFD-8DF347AA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8742-22CF-443A-99B6-3214FA8487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349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768F3B-752D-4F75-9A21-A13F4B64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035426-756A-4657-B6ED-747CA55A3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C0FAFD-3597-44C5-AD05-D900273C0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412-8D7B-4BA9-9E68-A0D3896E0AE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532AB9-1DFF-4334-A1AC-80259084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121635-F5B8-4C29-83DC-2F4DAA0F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8742-22CF-443A-99B6-3214FA8487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909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B7459B-8CB0-4BD4-A76C-4E1F805E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08608B-51C4-45AF-B0B3-CE277AFD8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EC8807-BC18-46E4-B798-9023869D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412-8D7B-4BA9-9E68-A0D3896E0AE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C6A015-F832-4E11-9EE2-E5A569EE7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DFF1F2-42D5-4F2E-A0CC-798B1EC0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8742-22CF-443A-99B6-3214FA8487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335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3E8C1-3273-4F73-BA06-AC00BB68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1790EB-5AB4-438C-8D71-866842DEA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354FD8-EBB4-4F55-B0E4-292B19223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A76E609-F284-4C76-928F-25FA9113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412-8D7B-4BA9-9E68-A0D3896E0AE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CB0E62-65BD-4BA0-A856-07D208F2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7FCAE85-8974-49F8-9F07-ABD0CED3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8742-22CF-443A-99B6-3214FA8487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798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BAC563-E6DC-4A03-A9E8-DB2D5410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379DCB-F06E-4B87-8928-81D850830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2E52D5-457D-4CD9-B5DD-6DEB1DBF7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DC15E2E-FB3F-43A3-8FF4-2A4B3F62F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C0E96D8-5C95-49E0-96B0-1F3730404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08C8FE7-50B0-4CB8-BD96-A4F8E989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412-8D7B-4BA9-9E68-A0D3896E0AE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E239DA4-5EDE-484E-887D-5A3DADEB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093DD27-57FC-4446-B451-881CB70A8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8742-22CF-443A-99B6-3214FA8487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10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E8C7AC-5D65-49C8-BEE9-D8B2F77C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00F936-8FA5-4DDC-95BA-5AC45FF4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412-8D7B-4BA9-9E68-A0D3896E0AE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DD29FE-B841-4B98-8663-0AEDC3A6F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C9DC59-B8D8-4865-BFFA-30D4030B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8742-22CF-443A-99B6-3214FA8487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79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0CD4926-935C-49E7-8CE3-CB7BDC24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412-8D7B-4BA9-9E68-A0D3896E0AE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7BDB0C5-A1CE-4F1D-BD3A-5B1D9F45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063940-0932-4AC9-BB1C-BD83275D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8742-22CF-443A-99B6-3214FA8487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68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6E0404-BED3-4EAC-AB19-183C4616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23E715-4E4B-4AAB-90DD-F7EF8D27A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D164842-2A56-45F2-9017-2A55119D5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E2A3AD-223E-4CEB-9884-3C4D0BA4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412-8D7B-4BA9-9E68-A0D3896E0AE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E464EA-C976-430E-A8F2-B34D4673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37B3815-D1D5-49B0-A102-28122063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8742-22CF-443A-99B6-3214FA8487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0879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E99747-5FAE-49F7-848A-3AB36779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8FBE4BD-50E9-4FC4-AAE2-1C73A64C5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6746364-4D92-4801-B85A-0A1461FEB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56A748F-CE46-4525-9694-723850DC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C9412-8D7B-4BA9-9E68-A0D3896E0AE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571C4F-D43B-4F8D-AEAE-397CD1B50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2B0228-064D-49B3-96BE-59BB1AFE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A8742-22CF-443A-99B6-3214FA8487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083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C5A89B0-B6DD-4DCA-BC6C-B1260A72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769D1E6-40A3-4513-97C5-7B6B93B7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60274B-CE50-43DF-B06E-4271AF2A7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C9412-8D7B-4BA9-9E68-A0D3896E0AE2}" type="datetimeFigureOut">
              <a:rPr lang="it-IT" smtClean="0"/>
              <a:t>12/04/2022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D483EC-8222-476A-BDC7-37263FC45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4B5754A-DAE1-4B86-BB40-38F7B2204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A8742-22CF-443A-99B6-3214FA8487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3038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6B82AC-167F-4E4B-B322-C7EDC65AA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SHA-256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A52175-383B-4B9D-ADF2-24F329A7E8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PYNQ-Z2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12DDC86B-4DE0-4AC7-87E1-A902DC720051}"/>
              </a:ext>
            </a:extLst>
          </p:cNvPr>
          <p:cNvSpPr txBox="1">
            <a:spLocks/>
          </p:cNvSpPr>
          <p:nvPr/>
        </p:nvSpPr>
        <p:spPr>
          <a:xfrm>
            <a:off x="7484771" y="5257800"/>
            <a:ext cx="3925910" cy="585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dirty="0"/>
              <a:t>Livoroi Arsal-Hanif</a:t>
            </a:r>
          </a:p>
        </p:txBody>
      </p:sp>
    </p:spTree>
    <p:extLst>
      <p:ext uri="{BB962C8B-B14F-4D97-AF65-F5344CB8AC3E}">
        <p14:creationId xmlns:p14="http://schemas.microsoft.com/office/powerpoint/2010/main" val="237620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E16DA015-E275-448B-940F-B0164F9B7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28" y="540784"/>
            <a:ext cx="11783543" cy="593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82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5E0CAB-8537-4A5D-A39C-BA5E5651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per PYNQ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6E61E9-9902-41E7-A554-5C7EB1FE6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File: SD -&gt; ARM -&gt; Local Memory (lettura a blocchi)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Ogni blocco letto: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Local Memory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 err="1"/>
              <a:t>Contiguous</a:t>
            </a:r>
            <a:r>
              <a:rPr lang="it-IT" dirty="0"/>
              <a:t> </a:t>
            </a:r>
            <a:r>
              <a:rPr lang="it-IT" dirty="0" err="1"/>
              <a:t>Shared</a:t>
            </a:r>
            <a:r>
              <a:rPr lang="it-IT" dirty="0"/>
              <a:t> Memory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HP0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DMA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it-IT" dirty="0"/>
              <a:t>SHA256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HASH: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SHA256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HP2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16AE5C0-49B2-4815-A14A-EE5A2DF49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6862"/>
            <a:ext cx="42100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14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5E0CAB-8537-4A5D-A39C-BA5E56514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PYNQ </a:t>
            </a:r>
            <a:br>
              <a:rPr lang="it-IT" dirty="0"/>
            </a:br>
            <a:r>
              <a:rPr lang="it-IT" dirty="0"/>
              <a:t>Caratteristiche Overlay 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E6E61E9-9902-41E7-A554-5C7EB1FE6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>
            <a:normAutofit fontScale="70000" lnSpcReduction="20000"/>
          </a:bodyPr>
          <a:lstStyle/>
          <a:p>
            <a:r>
              <a:rPr lang="it-IT" b="1" dirty="0"/>
              <a:t>PS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Attivo Overlay tramite GP0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Caricamento file da microSD su memoria locale (lettura a blocchi)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Per ogni blocco 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Trasferimento da memoria locale a memoria contigua condivisa con DMA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Trasmissione tramite HP0 alla DMA 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Attesa fine trasmissione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Dopo l’ultimo blocco invio un ultimo blocco contenette solo uno 0 segnalando la fine del file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Attesa output dalla porta HP2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r>
              <a:rPr lang="it-IT" b="1" dirty="0"/>
              <a:t>PL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Per ogni blocco 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DMA reindirizza il blocco verso SHA256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dirty="0"/>
              <a:t>SHA256 aggiorna lo stato del hash e attende il blocco successivo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SHA256 - Attende lo 0 di fine messaggio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SHA256 invia l’hash al DMA che lo reindirizza verso la memoria condivisa tramite HP2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16AE5C0-49B2-4815-A14A-EE5A2DF49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423" y="1566862"/>
            <a:ext cx="42100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0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4C174BFD-CFF2-4D2A-9EE7-D57A47A4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/>
          <a:lstStyle/>
          <a:p>
            <a:r>
              <a:rPr lang="it-IT" dirty="0"/>
              <a:t>Driver Python - Prestazioni</a:t>
            </a:r>
          </a:p>
        </p:txBody>
      </p:sp>
      <p:graphicFrame>
        <p:nvGraphicFramePr>
          <p:cNvPr id="16" name="Tabella 16">
            <a:extLst>
              <a:ext uri="{FF2B5EF4-FFF2-40B4-BE49-F238E27FC236}">
                <a16:creationId xmlns:a16="http://schemas.microsoft.com/office/drawing/2014/main" id="{7EF6AD0C-EA42-4506-9F97-BDD8727F7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2562595"/>
              </p:ext>
            </p:extLst>
          </p:nvPr>
        </p:nvGraphicFramePr>
        <p:xfrm>
          <a:off x="838200" y="1883132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91">
                  <a:extLst>
                    <a:ext uri="{9D8B030D-6E8A-4147-A177-3AD203B41FA5}">
                      <a16:colId xmlns:a16="http://schemas.microsoft.com/office/drawing/2014/main" val="3555345717"/>
                    </a:ext>
                  </a:extLst>
                </a:gridCol>
                <a:gridCol w="2112135">
                  <a:extLst>
                    <a:ext uri="{9D8B030D-6E8A-4147-A177-3AD203B41FA5}">
                      <a16:colId xmlns:a16="http://schemas.microsoft.com/office/drawing/2014/main" val="2481867152"/>
                    </a:ext>
                  </a:extLst>
                </a:gridCol>
                <a:gridCol w="6614374">
                  <a:extLst>
                    <a:ext uri="{9D8B030D-6E8A-4147-A177-3AD203B41FA5}">
                      <a16:colId xmlns:a16="http://schemas.microsoft.com/office/drawing/2014/main" val="1835559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Time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63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Hashlib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2.8261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00A36691822E1309F95DF1283C4C26E351661943BC4F7E83323E53248776E9F6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6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mySha256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2.4248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00A36691822E1309F95DF1283C4C26E351661943BC4F7E83323E53248776E9F6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09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mySha256 </a:t>
                      </a:r>
                      <a:r>
                        <a:rPr lang="it-IT" dirty="0" err="1"/>
                        <a:t>fun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2.4081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00A36691822E1309F95DF1283C4C26E351661943BC4F7E83323E53248776E9F6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7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mySha256 2buf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1.7823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00A36691822E1309F95DF1283C4C26E351661943BC4F7E83323E53248776E9F6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37224"/>
                  </a:ext>
                </a:extLst>
              </a:tr>
            </a:tbl>
          </a:graphicData>
        </a:graphic>
      </p:graphicFrame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DA95D0BF-A6EC-42D1-88A1-DF76F039BB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9044026"/>
              </p:ext>
            </p:extLst>
          </p:nvPr>
        </p:nvGraphicFramePr>
        <p:xfrm>
          <a:off x="838200" y="4470646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091">
                  <a:extLst>
                    <a:ext uri="{9D8B030D-6E8A-4147-A177-3AD203B41FA5}">
                      <a16:colId xmlns:a16="http://schemas.microsoft.com/office/drawing/2014/main" val="3555345717"/>
                    </a:ext>
                  </a:extLst>
                </a:gridCol>
                <a:gridCol w="2112135">
                  <a:extLst>
                    <a:ext uri="{9D8B030D-6E8A-4147-A177-3AD203B41FA5}">
                      <a16:colId xmlns:a16="http://schemas.microsoft.com/office/drawing/2014/main" val="2481867152"/>
                    </a:ext>
                  </a:extLst>
                </a:gridCol>
                <a:gridCol w="6614374">
                  <a:extLst>
                    <a:ext uri="{9D8B030D-6E8A-4147-A177-3AD203B41FA5}">
                      <a16:colId xmlns:a16="http://schemas.microsoft.com/office/drawing/2014/main" val="1835559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/>
                        <a:t>function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Time [s]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263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Hashlib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24.7823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21BE956416A1669FA79B498827FB4D3F24F3CA4DA611523459C5166518459B4F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69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mySha256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25.5942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21BE956416A1669FA79B498827FB4D3F24F3CA4DA611523459C5166518459B4F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093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mySha256 </a:t>
                      </a:r>
                      <a:r>
                        <a:rPr lang="it-IT" dirty="0" err="1"/>
                        <a:t>fun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25.0967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21BE956416A1669FA79B498827FB4D3F24F3CA4DA611523459C5166518459B4F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876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mySha256 2buf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23.1919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21BE956416A1669FA79B498827FB4D3F24F3CA4DA611523459C5166518459B4F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937224"/>
                  </a:ext>
                </a:extLst>
              </a:tr>
            </a:tbl>
          </a:graphicData>
        </a:graphic>
      </p:graphicFrame>
      <p:sp>
        <p:nvSpPr>
          <p:cNvPr id="18" name="Titolo 4">
            <a:extLst>
              <a:ext uri="{FF2B5EF4-FFF2-40B4-BE49-F238E27FC236}">
                <a16:creationId xmlns:a16="http://schemas.microsoft.com/office/drawing/2014/main" id="{5F0AC128-E7EB-4CF3-A2DE-7D1AE3B2DEAE}"/>
              </a:ext>
            </a:extLst>
          </p:cNvPr>
          <p:cNvSpPr txBox="1">
            <a:spLocks/>
          </p:cNvSpPr>
          <p:nvPr/>
        </p:nvSpPr>
        <p:spPr>
          <a:xfrm>
            <a:off x="838200" y="1460254"/>
            <a:ext cx="3079124" cy="369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File: 99 MB </a:t>
            </a:r>
          </a:p>
        </p:txBody>
      </p:sp>
      <p:sp>
        <p:nvSpPr>
          <p:cNvPr id="19" name="Titolo 4">
            <a:extLst>
              <a:ext uri="{FF2B5EF4-FFF2-40B4-BE49-F238E27FC236}">
                <a16:creationId xmlns:a16="http://schemas.microsoft.com/office/drawing/2014/main" id="{C655C9AC-B700-4EDE-A1DF-33C4E5644FA0}"/>
              </a:ext>
            </a:extLst>
          </p:cNvPr>
          <p:cNvSpPr txBox="1">
            <a:spLocks/>
          </p:cNvSpPr>
          <p:nvPr/>
        </p:nvSpPr>
        <p:spPr>
          <a:xfrm>
            <a:off x="838200" y="4055793"/>
            <a:ext cx="3079124" cy="369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File: 511 MB </a:t>
            </a:r>
          </a:p>
        </p:txBody>
      </p:sp>
    </p:spTree>
    <p:extLst>
      <p:ext uri="{BB962C8B-B14F-4D97-AF65-F5344CB8AC3E}">
        <p14:creationId xmlns:p14="http://schemas.microsoft.com/office/powerpoint/2010/main" val="132466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4C174BFD-CFF2-4D2A-9EE7-D57A47A4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Versione C - Produttore/Consumatore 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0651E20-5728-4264-ABCF-8E1EFF3D0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Separazione dei compiti del PL</a:t>
            </a:r>
          </a:p>
          <a:p>
            <a:pPr lvl="1"/>
            <a:r>
              <a:rPr lang="it-IT" dirty="0"/>
              <a:t>Produttore: 	Lettura file da microSD</a:t>
            </a:r>
          </a:p>
          <a:p>
            <a:pPr lvl="1"/>
            <a:r>
              <a:rPr lang="it-IT" dirty="0"/>
              <a:t>Consumatore:	Invio </a:t>
            </a:r>
            <a:r>
              <a:rPr lang="it-IT"/>
              <a:t>dati alla </a:t>
            </a:r>
            <a:r>
              <a:rPr lang="it-IT" dirty="0"/>
              <a:t>DMA</a:t>
            </a:r>
          </a:p>
          <a:p>
            <a:r>
              <a:rPr lang="it-IT" dirty="0"/>
              <a:t>Utilizzo di un Ring Buffer per ridurre ulteriormente la latenza tra i due</a:t>
            </a:r>
          </a:p>
          <a:p>
            <a:r>
              <a:rPr lang="it-IT" dirty="0"/>
              <a:t>Evito il passaggio per la memoria locale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32D9A18A-4509-42F9-AF81-02112ABEAA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339573"/>
              </p:ext>
            </p:extLst>
          </p:nvPr>
        </p:nvGraphicFramePr>
        <p:xfrm>
          <a:off x="2932044" y="4520883"/>
          <a:ext cx="55493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38">
                  <a:extLst>
                    <a:ext uri="{9D8B030D-6E8A-4147-A177-3AD203B41FA5}">
                      <a16:colId xmlns:a16="http://schemas.microsoft.com/office/drawing/2014/main" val="3555345717"/>
                    </a:ext>
                  </a:extLst>
                </a:gridCol>
                <a:gridCol w="1716157">
                  <a:extLst>
                    <a:ext uri="{9D8B030D-6E8A-4147-A177-3AD203B41FA5}">
                      <a16:colId xmlns:a16="http://schemas.microsoft.com/office/drawing/2014/main" val="2481867152"/>
                    </a:ext>
                  </a:extLst>
                </a:gridCol>
                <a:gridCol w="2299253">
                  <a:extLst>
                    <a:ext uri="{9D8B030D-6E8A-4147-A177-3AD203B41FA5}">
                      <a16:colId xmlns:a16="http://schemas.microsoft.com/office/drawing/2014/main" val="1835559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Nome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 Produttore [s]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 Consumatore [s]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63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SHA256 – 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22.8234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6.873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06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205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283FCD0-4C14-4845-9963-EFE46AABE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Attività progettuale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9F7A891C-8230-4700-99B6-9D0257A2DE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SHA256 per il mining</a:t>
            </a:r>
          </a:p>
        </p:txBody>
      </p:sp>
    </p:spTree>
    <p:extLst>
      <p:ext uri="{BB962C8B-B14F-4D97-AF65-F5344CB8AC3E}">
        <p14:creationId xmlns:p14="http://schemas.microsoft.com/office/powerpoint/2010/main" val="268349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7FDA85-855E-4C1E-BF97-4FD0E8F6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SHA256 Double 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EC6F6487-5E91-4C5C-BE08-C66A69E40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44477"/>
            <a:ext cx="10515600" cy="1313633"/>
          </a:xfrm>
        </p:spPr>
      </p:pic>
    </p:spTree>
    <p:extLst>
      <p:ext uri="{BB962C8B-B14F-4D97-AF65-F5344CB8AC3E}">
        <p14:creationId xmlns:p14="http://schemas.microsoft.com/office/powerpoint/2010/main" val="457811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AC48A6-75AC-4083-9DA3-F771BB92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Ottimizzazione nota</a:t>
            </a:r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46486047-C220-4ED2-9B66-2FAA8D49B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582" y="1825625"/>
            <a:ext cx="5352836" cy="4351338"/>
          </a:xfrm>
        </p:spPr>
      </p:pic>
    </p:spTree>
    <p:extLst>
      <p:ext uri="{BB962C8B-B14F-4D97-AF65-F5344CB8AC3E}">
        <p14:creationId xmlns:p14="http://schemas.microsoft.com/office/powerpoint/2010/main" val="330082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1F516-0574-479C-9484-86C259CF6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Scomposizione in Sub-Task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F24E276-1BE5-4CF4-AAB9-4F50CF3D5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39336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F7FF92-E902-4A90-BBA8-C21C4B19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Scomposizione in Sub-Task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D427084D-A29E-4EB5-87CA-B46FBDB08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7694"/>
            <a:ext cx="10515600" cy="4047200"/>
          </a:xfrm>
        </p:spPr>
      </p:pic>
    </p:spTree>
    <p:extLst>
      <p:ext uri="{BB962C8B-B14F-4D97-AF65-F5344CB8AC3E}">
        <p14:creationId xmlns:p14="http://schemas.microsoft.com/office/powerpoint/2010/main" val="286944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9B322-7968-44B2-A119-E4D2FB6F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SHA-256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082FF0-4484-428D-8B2A-1FB3C4E93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885349" cy="4351338"/>
          </a:xfrm>
        </p:spPr>
        <p:txBody>
          <a:bodyPr/>
          <a:lstStyle/>
          <a:p>
            <a:r>
              <a:rPr lang="it-IT" dirty="0"/>
              <a:t>Input:      Messaggio di lunghezza qualsiasi</a:t>
            </a:r>
          </a:p>
          <a:p>
            <a:r>
              <a:rPr lang="it-IT" dirty="0"/>
              <a:t>Output:   HASH da 256 bit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b="1" dirty="0"/>
              <a:t>Fasi principali</a:t>
            </a:r>
          </a:p>
          <a:p>
            <a:r>
              <a:rPr lang="it-IT" dirty="0" err="1"/>
              <a:t>Padding</a:t>
            </a:r>
            <a:r>
              <a:rPr lang="it-IT" dirty="0"/>
              <a:t>:		In: Msg 	| Out: N </a:t>
            </a:r>
            <a:r>
              <a:rPr lang="it-IT" dirty="0" err="1"/>
              <a:t>chunk</a:t>
            </a:r>
            <a:r>
              <a:rPr lang="it-IT" dirty="0"/>
              <a:t> da 16 </a:t>
            </a:r>
            <a:r>
              <a:rPr lang="it-IT" dirty="0" err="1"/>
              <a:t>uchar</a:t>
            </a:r>
            <a:endParaRPr lang="it-IT" dirty="0"/>
          </a:p>
          <a:p>
            <a:r>
              <a:rPr lang="it-IT" dirty="0"/>
              <a:t>Espansione: 	In: 16 </a:t>
            </a:r>
            <a:r>
              <a:rPr lang="it-IT" dirty="0" err="1"/>
              <a:t>uchar</a:t>
            </a:r>
            <a:r>
              <a:rPr lang="it-IT" dirty="0"/>
              <a:t>	| Out: 64 </a:t>
            </a:r>
            <a:r>
              <a:rPr lang="it-IT" dirty="0" err="1"/>
              <a:t>uint</a:t>
            </a:r>
            <a:endParaRPr lang="it-IT" dirty="0"/>
          </a:p>
          <a:p>
            <a:r>
              <a:rPr lang="it-IT" dirty="0"/>
              <a:t>Compressione:	In: 64 </a:t>
            </a:r>
            <a:r>
              <a:rPr lang="it-IT" dirty="0" err="1"/>
              <a:t>uint</a:t>
            </a:r>
            <a:r>
              <a:rPr lang="it-IT" dirty="0"/>
              <a:t>	| Out: HASH</a:t>
            </a:r>
          </a:p>
        </p:txBody>
      </p:sp>
    </p:spTree>
    <p:extLst>
      <p:ext uri="{BB962C8B-B14F-4D97-AF65-F5344CB8AC3E}">
        <p14:creationId xmlns:p14="http://schemas.microsoft.com/office/powerpoint/2010/main" val="3788323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E2EB04-F184-4F4C-B574-8057C5F6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Versione ad area minore</a:t>
            </a:r>
          </a:p>
        </p:txBody>
      </p:sp>
      <p:pic>
        <p:nvPicPr>
          <p:cNvPr id="15" name="Segnaposto contenuto 14">
            <a:extLst>
              <a:ext uri="{FF2B5EF4-FFF2-40B4-BE49-F238E27FC236}">
                <a16:creationId xmlns:a16="http://schemas.microsoft.com/office/drawing/2014/main" id="{42D81B81-374B-4838-A9BE-C8F39AE86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411" y="1825625"/>
            <a:ext cx="4315177" cy="4351338"/>
          </a:xfrm>
        </p:spPr>
      </p:pic>
    </p:spTree>
    <p:extLst>
      <p:ext uri="{BB962C8B-B14F-4D97-AF65-F5344CB8AC3E}">
        <p14:creationId xmlns:p14="http://schemas.microsoft.com/office/powerpoint/2010/main" val="135799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870B8A-427B-4A0A-9396-30B41E1A0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7600" cy="1325563"/>
          </a:xfrm>
        </p:spPr>
        <p:txBody>
          <a:bodyPr/>
          <a:lstStyle/>
          <a:p>
            <a:r>
              <a:rPr lang="it-IT" b="1" dirty="0"/>
              <a:t>HLS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110CD3B0-2B2A-40F1-A265-2F83DF6C1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13" y="1820978"/>
            <a:ext cx="11834573" cy="4671897"/>
          </a:xfrm>
          <a:prstGeom prst="rect">
            <a:avLst/>
          </a:prstGeom>
        </p:spPr>
      </p:pic>
      <p:sp>
        <p:nvSpPr>
          <p:cNvPr id="4" name="Segnaposto contenuto 5">
            <a:extLst>
              <a:ext uri="{FF2B5EF4-FFF2-40B4-BE49-F238E27FC236}">
                <a16:creationId xmlns:a16="http://schemas.microsoft.com/office/drawing/2014/main" id="{A7575B2A-F0AC-4626-B10F-7E15F13F1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500" y="365125"/>
            <a:ext cx="4127500" cy="1325563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Direttiva </a:t>
            </a:r>
            <a:r>
              <a:rPr lang="it-IT" dirty="0" err="1"/>
              <a:t>Dataflow</a:t>
            </a:r>
            <a:endParaRPr lang="it-IT" dirty="0"/>
          </a:p>
          <a:p>
            <a:r>
              <a:rPr lang="it-IT" dirty="0"/>
              <a:t>Direttiva </a:t>
            </a:r>
            <a:r>
              <a:rPr lang="it-IT" dirty="0" err="1"/>
              <a:t>Unroll</a:t>
            </a:r>
            <a:endParaRPr lang="it-IT" dirty="0"/>
          </a:p>
          <a:p>
            <a:r>
              <a:rPr lang="it-IT" dirty="0"/>
              <a:t>Direttiva Pipeline</a:t>
            </a:r>
          </a:p>
          <a:p>
            <a:endParaRPr lang="it-IT" dirty="0"/>
          </a:p>
        </p:txBody>
      </p:sp>
      <p:sp>
        <p:nvSpPr>
          <p:cNvPr id="5" name="Segnaposto contenuto 5">
            <a:extLst>
              <a:ext uri="{FF2B5EF4-FFF2-40B4-BE49-F238E27FC236}">
                <a16:creationId xmlns:a16="http://schemas.microsoft.com/office/drawing/2014/main" id="{19100FC0-2E9F-40E6-A0BA-D01310D77944}"/>
              </a:ext>
            </a:extLst>
          </p:cNvPr>
          <p:cNvSpPr txBox="1">
            <a:spLocks/>
          </p:cNvSpPr>
          <p:nvPr/>
        </p:nvSpPr>
        <p:spPr>
          <a:xfrm>
            <a:off x="6108700" y="365124"/>
            <a:ext cx="41275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Stream</a:t>
            </a:r>
          </a:p>
          <a:p>
            <a:r>
              <a:rPr lang="it-IT" dirty="0"/>
              <a:t>Shift </a:t>
            </a:r>
            <a:r>
              <a:rPr lang="it-IT" dirty="0" err="1"/>
              <a:t>register</a:t>
            </a:r>
            <a:r>
              <a:rPr lang="it-IT" dirty="0"/>
              <a:t> </a:t>
            </a:r>
          </a:p>
          <a:p>
            <a:r>
              <a:rPr lang="it-IT" dirty="0"/>
              <a:t>Segnale di </a:t>
            </a:r>
            <a:r>
              <a:rPr lang="it-IT" dirty="0" err="1"/>
              <a:t>Sync</a:t>
            </a:r>
            <a:r>
              <a:rPr lang="it-IT" dirty="0"/>
              <a:t>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5175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398969E-3824-4465-9D82-7DAE6B98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</p:spPr>
        <p:txBody>
          <a:bodyPr/>
          <a:lstStyle/>
          <a:p>
            <a:r>
              <a:rPr lang="it-IT" dirty="0" err="1"/>
              <a:t>Sympy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A42940C8-8F0A-4ED4-BAE1-187078253A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866078" cy="4138334"/>
          </a:xfr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543F03B-4B37-41D4-B4FB-3A8C5D54C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it-IT" dirty="0"/>
              <a:t>Libreria </a:t>
            </a:r>
            <a:r>
              <a:rPr lang="it-IT" dirty="0" err="1"/>
              <a:t>python</a:t>
            </a:r>
            <a:endParaRPr lang="it-IT" dirty="0"/>
          </a:p>
          <a:p>
            <a:r>
              <a:rPr lang="it-IT" dirty="0"/>
              <a:t>Manipolazione simbolica</a:t>
            </a:r>
          </a:p>
          <a:p>
            <a:r>
              <a:rPr lang="it-IT" dirty="0"/>
              <a:t>Utilizzato per la fase di compressione</a:t>
            </a:r>
          </a:p>
          <a:p>
            <a:r>
              <a:rPr lang="it-IT" dirty="0"/>
              <a:t>Risultato simile alla direttiva </a:t>
            </a:r>
            <a:r>
              <a:rPr lang="it-IT" dirty="0" err="1"/>
              <a:t>Unroll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385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7792FB-9EA7-4DBA-A23B-607C3BB05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DATAFLOW VIEW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0BC38D22-3177-4A50-BE3C-9B27F00F1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Strumento fondamentale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Visualizza i canali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Analizza eventuali congestioni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Permette di dimensionare gli stream</a:t>
            </a:r>
          </a:p>
        </p:txBody>
      </p:sp>
      <p:pic>
        <p:nvPicPr>
          <p:cNvPr id="8" name="Immagine 7" descr="Immagine che contiene testo, screenshot, monitor, schermo&#10;&#10;Descrizione generata automaticamente">
            <a:extLst>
              <a:ext uri="{FF2B5EF4-FFF2-40B4-BE49-F238E27FC236}">
                <a16:creationId xmlns:a16="http://schemas.microsoft.com/office/drawing/2014/main" id="{1E55FA8F-F162-4B35-B0DB-8C6E20706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1777212"/>
            <a:ext cx="4439049" cy="409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8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EA9BF8-8367-446A-96AC-9F1ECE27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75" y="365125"/>
            <a:ext cx="9925050" cy="1325563"/>
          </a:xfrm>
        </p:spPr>
        <p:txBody>
          <a:bodyPr/>
          <a:lstStyle/>
          <a:p>
            <a:r>
              <a:rPr lang="it-IT" dirty="0"/>
              <a:t>Processi e Canali sintetizzati </a:t>
            </a:r>
          </a:p>
        </p:txBody>
      </p:sp>
      <p:pic>
        <p:nvPicPr>
          <p:cNvPr id="4" name="Immagine 3" descr="Immagine che contiene testo, monitor, screenshot, schermo&#10;&#10;Descrizione generata automaticamente">
            <a:extLst>
              <a:ext uri="{FF2B5EF4-FFF2-40B4-BE49-F238E27FC236}">
                <a16:creationId xmlns:a16="http://schemas.microsoft.com/office/drawing/2014/main" id="{7BF15A5C-61C8-4410-9D2C-E2E261144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1690688"/>
            <a:ext cx="9925050" cy="1908663"/>
          </a:xfrm>
          <a:prstGeom prst="rect">
            <a:avLst/>
          </a:prstGeom>
        </p:spPr>
      </p:pic>
      <p:pic>
        <p:nvPicPr>
          <p:cNvPr id="6" name="Immagine 5" descr="Immagine che contiene testo, monitor, schermo, screenshot&#10;&#10;Descrizione generata automaticamente">
            <a:extLst>
              <a:ext uri="{FF2B5EF4-FFF2-40B4-BE49-F238E27FC236}">
                <a16:creationId xmlns:a16="http://schemas.microsoft.com/office/drawing/2014/main" id="{88EF23E0-E24A-4692-A7E3-216923D02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75" y="3429000"/>
            <a:ext cx="9925050" cy="31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85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3CAC4D0-2D1B-403E-BC7C-BC35C0526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47265"/>
            <a:ext cx="11379200" cy="636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96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D29D24B-F9A4-4785-876D-351942E6A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337860"/>
            <a:ext cx="10744200" cy="628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74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C60AA6C2-F996-4E17-AAE7-23B077927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6" y="3429000"/>
            <a:ext cx="11374307" cy="3108342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CB0B8ED1-1F39-48A9-8F7A-3023F9D3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Analisi dei Task (Simulazione)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CE07E6-85E1-4202-930F-ECF9FAB6A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9633"/>
          </a:xfrm>
        </p:spPr>
        <p:txBody>
          <a:bodyPr/>
          <a:lstStyle/>
          <a:p>
            <a:r>
              <a:rPr lang="it-IT" dirty="0"/>
              <a:t>Messaggio da 600 caratteri</a:t>
            </a:r>
          </a:p>
          <a:p>
            <a:r>
              <a:rPr lang="it-IT" dirty="0"/>
              <a:t>Primo </a:t>
            </a:r>
            <a:r>
              <a:rPr lang="it-IT" dirty="0" err="1"/>
              <a:t>chunk</a:t>
            </a:r>
            <a:r>
              <a:rPr lang="it-IT" dirty="0"/>
              <a:t> impiega più tempo (1229 ns)</a:t>
            </a:r>
          </a:p>
          <a:p>
            <a:r>
              <a:rPr lang="it-IT" dirty="0"/>
              <a:t>I </a:t>
            </a:r>
            <a:r>
              <a:rPr lang="it-IT" dirty="0" err="1"/>
              <a:t>chunk</a:t>
            </a:r>
            <a:r>
              <a:rPr lang="it-IT" dirty="0"/>
              <a:t> restanti impiegano mono tempo (709 ns)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94880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413</Words>
  <Application>Microsoft Office PowerPoint</Application>
  <PresentationFormat>Widescreen</PresentationFormat>
  <Paragraphs>118</Paragraphs>
  <Slides>20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Tema di Office</vt:lpstr>
      <vt:lpstr>SHA-256</vt:lpstr>
      <vt:lpstr>SHA-256</vt:lpstr>
      <vt:lpstr>HLS</vt:lpstr>
      <vt:lpstr>Sympy</vt:lpstr>
      <vt:lpstr>DATAFLOW VIEW</vt:lpstr>
      <vt:lpstr>Processi e Canali sintetizzati </vt:lpstr>
      <vt:lpstr>Presentazione standard di PowerPoint</vt:lpstr>
      <vt:lpstr>Presentazione standard di PowerPoint</vt:lpstr>
      <vt:lpstr>Analisi dei Task (Simulazione)</vt:lpstr>
      <vt:lpstr>Presentazione standard di PowerPoint</vt:lpstr>
      <vt:lpstr>Architettura per PYNQ</vt:lpstr>
      <vt:lpstr>PYNQ  Caratteristiche Overlay </vt:lpstr>
      <vt:lpstr>Driver Python - Prestazioni</vt:lpstr>
      <vt:lpstr>Versione C - Produttore/Consumatore </vt:lpstr>
      <vt:lpstr>Attività progettuale</vt:lpstr>
      <vt:lpstr>SHA256 Double </vt:lpstr>
      <vt:lpstr>Ottimizzazione nota</vt:lpstr>
      <vt:lpstr>Scomposizione in Sub-Task</vt:lpstr>
      <vt:lpstr>Scomposizione in Sub-Task</vt:lpstr>
      <vt:lpstr>Versione ad area minore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Arsal Livoroi</dc:creator>
  <cp:lastModifiedBy>Arsal Livoroi</cp:lastModifiedBy>
  <cp:revision>12</cp:revision>
  <dcterms:created xsi:type="dcterms:W3CDTF">2022-03-08T19:16:33Z</dcterms:created>
  <dcterms:modified xsi:type="dcterms:W3CDTF">2022-04-12T09:55:31Z</dcterms:modified>
</cp:coreProperties>
</file>