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83625" cy="30275213"/>
  <p:notesSz cx="6858000" cy="9144000"/>
  <p:defaultTextStyle>
    <a:defPPr>
      <a:defRPr lang="en-US"/>
    </a:defPPr>
    <a:lvl1pPr marL="0" algn="l" defTabSz="2479578" rtl="0" eaLnBrk="1" latinLnBrk="0" hangingPunct="1">
      <a:defRPr sz="4881" kern="1200">
        <a:solidFill>
          <a:schemeClr val="tx1"/>
        </a:solidFill>
        <a:latin typeface="+mn-lt"/>
        <a:ea typeface="+mn-ea"/>
        <a:cs typeface="+mn-cs"/>
      </a:defRPr>
    </a:lvl1pPr>
    <a:lvl2pPr marL="1239789" algn="l" defTabSz="2479578" rtl="0" eaLnBrk="1" latinLnBrk="0" hangingPunct="1">
      <a:defRPr sz="4881" kern="1200">
        <a:solidFill>
          <a:schemeClr val="tx1"/>
        </a:solidFill>
        <a:latin typeface="+mn-lt"/>
        <a:ea typeface="+mn-ea"/>
        <a:cs typeface="+mn-cs"/>
      </a:defRPr>
    </a:lvl2pPr>
    <a:lvl3pPr marL="2479578" algn="l" defTabSz="2479578" rtl="0" eaLnBrk="1" latinLnBrk="0" hangingPunct="1">
      <a:defRPr sz="4881" kern="1200">
        <a:solidFill>
          <a:schemeClr val="tx1"/>
        </a:solidFill>
        <a:latin typeface="+mn-lt"/>
        <a:ea typeface="+mn-ea"/>
        <a:cs typeface="+mn-cs"/>
      </a:defRPr>
    </a:lvl3pPr>
    <a:lvl4pPr marL="3719368" algn="l" defTabSz="2479578" rtl="0" eaLnBrk="1" latinLnBrk="0" hangingPunct="1">
      <a:defRPr sz="4881" kern="1200">
        <a:solidFill>
          <a:schemeClr val="tx1"/>
        </a:solidFill>
        <a:latin typeface="+mn-lt"/>
        <a:ea typeface="+mn-ea"/>
        <a:cs typeface="+mn-cs"/>
      </a:defRPr>
    </a:lvl4pPr>
    <a:lvl5pPr marL="4959157" algn="l" defTabSz="2479578" rtl="0" eaLnBrk="1" latinLnBrk="0" hangingPunct="1">
      <a:defRPr sz="4881" kern="1200">
        <a:solidFill>
          <a:schemeClr val="tx1"/>
        </a:solidFill>
        <a:latin typeface="+mn-lt"/>
        <a:ea typeface="+mn-ea"/>
        <a:cs typeface="+mn-cs"/>
      </a:defRPr>
    </a:lvl5pPr>
    <a:lvl6pPr marL="6198946" algn="l" defTabSz="2479578" rtl="0" eaLnBrk="1" latinLnBrk="0" hangingPunct="1">
      <a:defRPr sz="4881" kern="1200">
        <a:solidFill>
          <a:schemeClr val="tx1"/>
        </a:solidFill>
        <a:latin typeface="+mn-lt"/>
        <a:ea typeface="+mn-ea"/>
        <a:cs typeface="+mn-cs"/>
      </a:defRPr>
    </a:lvl6pPr>
    <a:lvl7pPr marL="7438735" algn="l" defTabSz="2479578" rtl="0" eaLnBrk="1" latinLnBrk="0" hangingPunct="1">
      <a:defRPr sz="4881" kern="1200">
        <a:solidFill>
          <a:schemeClr val="tx1"/>
        </a:solidFill>
        <a:latin typeface="+mn-lt"/>
        <a:ea typeface="+mn-ea"/>
        <a:cs typeface="+mn-cs"/>
      </a:defRPr>
    </a:lvl7pPr>
    <a:lvl8pPr marL="8678525" algn="l" defTabSz="2479578" rtl="0" eaLnBrk="1" latinLnBrk="0" hangingPunct="1">
      <a:defRPr sz="4881" kern="1200">
        <a:solidFill>
          <a:schemeClr val="tx1"/>
        </a:solidFill>
        <a:latin typeface="+mn-lt"/>
        <a:ea typeface="+mn-ea"/>
        <a:cs typeface="+mn-cs"/>
      </a:defRPr>
    </a:lvl8pPr>
    <a:lvl9pPr marL="9918314" algn="l" defTabSz="2479578" rtl="0" eaLnBrk="1" latinLnBrk="0" hangingPunct="1">
      <a:defRPr sz="4881"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D5761009-301E-461A-B071-BAA7B629DFCE}">
          <p14:sldIdLst>
            <p14:sldId id="2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877" autoAdjust="0"/>
    <p:restoredTop sz="94660"/>
  </p:normalViewPr>
  <p:slideViewPr>
    <p:cSldViewPr snapToGrid="0">
      <p:cViewPr>
        <p:scale>
          <a:sx n="140" d="100"/>
          <a:sy n="140" d="100"/>
        </p:scale>
        <p:origin x="-5630" y="-88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G-Ahmad, Arsalaan" userId="f3d4d96f-36e1-41db-b8c7-6258e9eedc1c" providerId="ADAL" clId="{8C10842B-83CB-482A-BAFC-F721956BD780}"/>
    <pc:docChg chg="modSld">
      <pc:chgData name="PG-Ahmad, Arsalaan" userId="f3d4d96f-36e1-41db-b8c7-6258e9eedc1c" providerId="ADAL" clId="{8C10842B-83CB-482A-BAFC-F721956BD780}" dt="2025-02-23T12:58:59.337" v="0" actId="114"/>
      <pc:docMkLst>
        <pc:docMk/>
      </pc:docMkLst>
      <pc:sldChg chg="modSp mod">
        <pc:chgData name="PG-Ahmad, Arsalaan" userId="f3d4d96f-36e1-41db-b8c7-6258e9eedc1c" providerId="ADAL" clId="{8C10842B-83CB-482A-BAFC-F721956BD780}" dt="2025-02-23T12:58:59.337" v="0" actId="114"/>
        <pc:sldMkLst>
          <pc:docMk/>
          <pc:sldMk cId="2348861942" sldId="256"/>
        </pc:sldMkLst>
        <pc:spChg chg="mod">
          <ac:chgData name="PG-Ahmad, Arsalaan" userId="f3d4d96f-36e1-41db-b8c7-6258e9eedc1c" providerId="ADAL" clId="{8C10842B-83CB-482A-BAFC-F721956BD780}" dt="2025-02-23T12:58:59.337" v="0" actId="114"/>
          <ac:spMkLst>
            <pc:docMk/>
            <pc:sldMk cId="2348861942" sldId="256"/>
            <ac:spMk id="20" creationId="{00000000-0000-0000-0000-000000000000}"/>
          </ac:spMkLst>
        </pc:spChg>
      </pc:sldChg>
    </pc:docChg>
  </pc:docChgLst>
  <pc:docChgLst>
    <pc:chgData name="Arsalaan. Ahmad" userId="8a49aa608da440ef" providerId="LiveId" clId="{578A2DAC-BF71-4BAF-BD0E-26A28B6FE9AD}"/>
    <pc:docChg chg="undo custSel modSld">
      <pc:chgData name="Arsalaan. Ahmad" userId="8a49aa608da440ef" providerId="LiveId" clId="{578A2DAC-BF71-4BAF-BD0E-26A28B6FE9AD}" dt="2024-12-18T22:28:37.384" v="11884" actId="20577"/>
      <pc:docMkLst>
        <pc:docMk/>
      </pc:docMkLst>
      <pc:sldChg chg="addSp delSp modSp mod">
        <pc:chgData name="Arsalaan. Ahmad" userId="8a49aa608da440ef" providerId="LiveId" clId="{578A2DAC-BF71-4BAF-BD0E-26A28B6FE9AD}" dt="2024-12-18T22:28:37.384" v="11884" actId="20577"/>
        <pc:sldMkLst>
          <pc:docMk/>
          <pc:sldMk cId="2348861942" sldId="256"/>
        </pc:sldMkLst>
        <pc:spChg chg="mod">
          <ac:chgData name="Arsalaan. Ahmad" userId="8a49aa608da440ef" providerId="LiveId" clId="{578A2DAC-BF71-4BAF-BD0E-26A28B6FE9AD}" dt="2024-12-18T19:19:25.875" v="11865" actId="20577"/>
          <ac:spMkLst>
            <pc:docMk/>
            <pc:sldMk cId="2348861942" sldId="256"/>
            <ac:spMk id="3" creationId="{6A0D2EB6-2F84-CCBE-7202-8081C95BC2B4}"/>
          </ac:spMkLst>
        </pc:spChg>
        <pc:spChg chg="mod">
          <ac:chgData name="Arsalaan. Ahmad" userId="8a49aa608da440ef" providerId="LiveId" clId="{578A2DAC-BF71-4BAF-BD0E-26A28B6FE9AD}" dt="2024-12-18T17:48:33.114" v="11465" actId="34135"/>
          <ac:spMkLst>
            <pc:docMk/>
            <pc:sldMk cId="2348861942" sldId="256"/>
            <ac:spMk id="6" creationId="{00000000-0000-0000-0000-000000000000}"/>
          </ac:spMkLst>
        </pc:spChg>
        <pc:spChg chg="mod">
          <ac:chgData name="Arsalaan. Ahmad" userId="8a49aa608da440ef" providerId="LiveId" clId="{578A2DAC-BF71-4BAF-BD0E-26A28B6FE9AD}" dt="2024-12-18T17:48:36.207" v="11466" actId="34135"/>
          <ac:spMkLst>
            <pc:docMk/>
            <pc:sldMk cId="2348861942" sldId="256"/>
            <ac:spMk id="7" creationId="{00000000-0000-0000-0000-000000000000}"/>
          </ac:spMkLst>
        </pc:spChg>
        <pc:spChg chg="mod">
          <ac:chgData name="Arsalaan. Ahmad" userId="8a49aa608da440ef" providerId="LiveId" clId="{578A2DAC-BF71-4BAF-BD0E-26A28B6FE9AD}" dt="2024-12-18T17:48:30.160" v="11464" actId="34135"/>
          <ac:spMkLst>
            <pc:docMk/>
            <pc:sldMk cId="2348861942" sldId="256"/>
            <ac:spMk id="10" creationId="{00000000-0000-0000-0000-000000000000}"/>
          </ac:spMkLst>
        </pc:spChg>
        <pc:spChg chg="mod">
          <ac:chgData name="Arsalaan. Ahmad" userId="8a49aa608da440ef" providerId="LiveId" clId="{578A2DAC-BF71-4BAF-BD0E-26A28B6FE9AD}" dt="2024-12-18T17:49:17.180" v="11477" actId="34135"/>
          <ac:spMkLst>
            <pc:docMk/>
            <pc:sldMk cId="2348861942" sldId="256"/>
            <ac:spMk id="13" creationId="{00000000-0000-0000-0000-000000000000}"/>
          </ac:spMkLst>
        </pc:spChg>
        <pc:spChg chg="mod ord">
          <ac:chgData name="Arsalaan. Ahmad" userId="8a49aa608da440ef" providerId="LiveId" clId="{578A2DAC-BF71-4BAF-BD0E-26A28B6FE9AD}" dt="2024-12-18T22:28:00.511" v="11866" actId="113"/>
          <ac:spMkLst>
            <pc:docMk/>
            <pc:sldMk cId="2348861942" sldId="256"/>
            <ac:spMk id="14" creationId="{00000000-0000-0000-0000-000000000000}"/>
          </ac:spMkLst>
        </pc:spChg>
        <pc:spChg chg="mod">
          <ac:chgData name="Arsalaan. Ahmad" userId="8a49aa608da440ef" providerId="LiveId" clId="{578A2DAC-BF71-4BAF-BD0E-26A28B6FE9AD}" dt="2024-12-18T19:17:53.665" v="11850" actId="20577"/>
          <ac:spMkLst>
            <pc:docMk/>
            <pc:sldMk cId="2348861942" sldId="256"/>
            <ac:spMk id="15" creationId="{00000000-0000-0000-0000-000000000000}"/>
          </ac:spMkLst>
        </pc:spChg>
        <pc:spChg chg="mod">
          <ac:chgData name="Arsalaan. Ahmad" userId="8a49aa608da440ef" providerId="LiveId" clId="{578A2DAC-BF71-4BAF-BD0E-26A28B6FE9AD}" dt="2024-12-18T17:48:22.598" v="11461" actId="34135"/>
          <ac:spMkLst>
            <pc:docMk/>
            <pc:sldMk cId="2348861942" sldId="256"/>
            <ac:spMk id="16" creationId="{00000000-0000-0000-0000-000000000000}"/>
          </ac:spMkLst>
        </pc:spChg>
        <pc:spChg chg="mod ord">
          <ac:chgData name="Arsalaan. Ahmad" userId="8a49aa608da440ef" providerId="LiveId" clId="{578A2DAC-BF71-4BAF-BD0E-26A28B6FE9AD}" dt="2024-12-18T17:48:27.426" v="11463" actId="34135"/>
          <ac:spMkLst>
            <pc:docMk/>
            <pc:sldMk cId="2348861942" sldId="256"/>
            <ac:spMk id="18" creationId="{00000000-0000-0000-0000-000000000000}"/>
          </ac:spMkLst>
        </pc:spChg>
        <pc:spChg chg="mod">
          <ac:chgData name="Arsalaan. Ahmad" userId="8a49aa608da440ef" providerId="LiveId" clId="{578A2DAC-BF71-4BAF-BD0E-26A28B6FE9AD}" dt="2024-12-18T17:48:19.941" v="11460" actId="34135"/>
          <ac:spMkLst>
            <pc:docMk/>
            <pc:sldMk cId="2348861942" sldId="256"/>
            <ac:spMk id="19" creationId="{00000000-0000-0000-0000-000000000000}"/>
          </ac:spMkLst>
        </pc:spChg>
        <pc:spChg chg="mod">
          <ac:chgData name="Arsalaan. Ahmad" userId="8a49aa608da440ef" providerId="LiveId" clId="{578A2DAC-BF71-4BAF-BD0E-26A28B6FE9AD}" dt="2024-12-18T17:48:45.318" v="11469" actId="34135"/>
          <ac:spMkLst>
            <pc:docMk/>
            <pc:sldMk cId="2348861942" sldId="256"/>
            <ac:spMk id="20" creationId="{00000000-0000-0000-0000-000000000000}"/>
          </ac:spMkLst>
        </pc:spChg>
        <pc:spChg chg="mod">
          <ac:chgData name="Arsalaan. Ahmad" userId="8a49aa608da440ef" providerId="LiveId" clId="{578A2DAC-BF71-4BAF-BD0E-26A28B6FE9AD}" dt="2024-12-18T17:48:25.082" v="11462" actId="34135"/>
          <ac:spMkLst>
            <pc:docMk/>
            <pc:sldMk cId="2348861942" sldId="256"/>
            <ac:spMk id="21" creationId="{00000000-0000-0000-0000-000000000000}"/>
          </ac:spMkLst>
        </pc:spChg>
        <pc:spChg chg="add mod">
          <ac:chgData name="Arsalaan. Ahmad" userId="8a49aa608da440ef" providerId="LiveId" clId="{578A2DAC-BF71-4BAF-BD0E-26A28B6FE9AD}" dt="2024-12-18T17:47:43.299" v="11449" actId="34135"/>
          <ac:spMkLst>
            <pc:docMk/>
            <pc:sldMk cId="2348861942" sldId="256"/>
            <ac:spMk id="47" creationId="{D7EB1D7D-2D76-FF57-F8F0-F14175ABAC27}"/>
          </ac:spMkLst>
        </pc:spChg>
        <pc:spChg chg="add mod">
          <ac:chgData name="Arsalaan. Ahmad" userId="8a49aa608da440ef" providerId="LiveId" clId="{578A2DAC-BF71-4BAF-BD0E-26A28B6FE9AD}" dt="2024-12-18T17:47:39.918" v="11448" actId="34135"/>
          <ac:spMkLst>
            <pc:docMk/>
            <pc:sldMk cId="2348861942" sldId="256"/>
            <ac:spMk id="49" creationId="{277CB9C6-5F0B-5FF4-90A6-A6A90ED55DCF}"/>
          </ac:spMkLst>
        </pc:spChg>
        <pc:spChg chg="add mod">
          <ac:chgData name="Arsalaan. Ahmad" userId="8a49aa608da440ef" providerId="LiveId" clId="{578A2DAC-BF71-4BAF-BD0E-26A28B6FE9AD}" dt="2024-12-18T17:47:46.814" v="11450" actId="34135"/>
          <ac:spMkLst>
            <pc:docMk/>
            <pc:sldMk cId="2348861942" sldId="256"/>
            <ac:spMk id="50" creationId="{C4C56F6C-A05A-114F-3481-E03001A3551C}"/>
          </ac:spMkLst>
        </pc:spChg>
        <pc:spChg chg="add mod">
          <ac:chgData name="Arsalaan. Ahmad" userId="8a49aa608da440ef" providerId="LiveId" clId="{578A2DAC-BF71-4BAF-BD0E-26A28B6FE9AD}" dt="2024-12-18T22:28:37.384" v="11884" actId="20577"/>
          <ac:spMkLst>
            <pc:docMk/>
            <pc:sldMk cId="2348861942" sldId="256"/>
            <ac:spMk id="51" creationId="{3826B092-95AC-6DE1-0F56-1AC545281881}"/>
          </ac:spMkLst>
        </pc:spChg>
        <pc:spChg chg="add mod">
          <ac:chgData name="Arsalaan. Ahmad" userId="8a49aa608da440ef" providerId="LiveId" clId="{578A2DAC-BF71-4BAF-BD0E-26A28B6FE9AD}" dt="2024-12-18T17:48:59.459" v="11474" actId="34135"/>
          <ac:spMkLst>
            <pc:docMk/>
            <pc:sldMk cId="2348861942" sldId="256"/>
            <ac:spMk id="75" creationId="{6FC65A57-B23C-BC04-B678-2D5C64E686A2}"/>
          </ac:spMkLst>
        </pc:spChg>
        <pc:spChg chg="add mod">
          <ac:chgData name="Arsalaan. Ahmad" userId="8a49aa608da440ef" providerId="LiveId" clId="{578A2DAC-BF71-4BAF-BD0E-26A28B6FE9AD}" dt="2024-12-18T17:48:01.893" v="11456" actId="34135"/>
          <ac:spMkLst>
            <pc:docMk/>
            <pc:sldMk cId="2348861942" sldId="256"/>
            <ac:spMk id="77" creationId="{721E1352-AAC7-F4FF-129D-2BD5EE1D03E5}"/>
          </ac:spMkLst>
        </pc:spChg>
        <pc:spChg chg="add mod">
          <ac:chgData name="Arsalaan. Ahmad" userId="8a49aa608da440ef" providerId="LiveId" clId="{578A2DAC-BF71-4BAF-BD0E-26A28B6FE9AD}" dt="2024-12-18T17:48:12.425" v="11459" actId="34135"/>
          <ac:spMkLst>
            <pc:docMk/>
            <pc:sldMk cId="2348861942" sldId="256"/>
            <ac:spMk id="78" creationId="{0DE9CF0A-D2E9-6243-A487-0A337AED0F14}"/>
          </ac:spMkLst>
        </pc:spChg>
        <pc:spChg chg="add mod">
          <ac:chgData name="Arsalaan. Ahmad" userId="8a49aa608da440ef" providerId="LiveId" clId="{578A2DAC-BF71-4BAF-BD0E-26A28B6FE9AD}" dt="2024-12-18T17:49:02.725" v="11475" actId="34135"/>
          <ac:spMkLst>
            <pc:docMk/>
            <pc:sldMk cId="2348861942" sldId="256"/>
            <ac:spMk id="79" creationId="{FA911868-74D6-C8CD-01FF-FFEE7157488D}"/>
          </ac:spMkLst>
        </pc:spChg>
        <pc:spChg chg="add mod">
          <ac:chgData name="Arsalaan. Ahmad" userId="8a49aa608da440ef" providerId="LiveId" clId="{578A2DAC-BF71-4BAF-BD0E-26A28B6FE9AD}" dt="2024-12-18T17:49:06.460" v="11476" actId="34135"/>
          <ac:spMkLst>
            <pc:docMk/>
            <pc:sldMk cId="2348861942" sldId="256"/>
            <ac:spMk id="80" creationId="{5BAAA429-B354-F475-4EBE-9750BA6F7660}"/>
          </ac:spMkLst>
        </pc:spChg>
        <pc:spChg chg="add mod">
          <ac:chgData name="Arsalaan. Ahmad" userId="8a49aa608da440ef" providerId="LiveId" clId="{578A2DAC-BF71-4BAF-BD0E-26A28B6FE9AD}" dt="2024-12-18T17:47:58.565" v="11455" actId="34135"/>
          <ac:spMkLst>
            <pc:docMk/>
            <pc:sldMk cId="2348861942" sldId="256"/>
            <ac:spMk id="83" creationId="{D4D18003-D343-A255-9CC6-EF9189A8201F}"/>
          </ac:spMkLst>
        </pc:spChg>
        <pc:picChg chg="mod">
          <ac:chgData name="Arsalaan. Ahmad" userId="8a49aa608da440ef" providerId="LiveId" clId="{578A2DAC-BF71-4BAF-BD0E-26A28B6FE9AD}" dt="2024-12-18T17:48:38.677" v="11467" actId="34135"/>
          <ac:picMkLst>
            <pc:docMk/>
            <pc:sldMk cId="2348861942" sldId="256"/>
            <ac:picMk id="9" creationId="{00000000-0000-0000-0000-000000000000}"/>
          </ac:picMkLst>
        </pc:picChg>
        <pc:picChg chg="add mod">
          <ac:chgData name="Arsalaan. Ahmad" userId="8a49aa608da440ef" providerId="LiveId" clId="{578A2DAC-BF71-4BAF-BD0E-26A28B6FE9AD}" dt="2024-12-18T17:47:32.627" v="11446" actId="34135"/>
          <ac:picMkLst>
            <pc:docMk/>
            <pc:sldMk cId="2348861942" sldId="256"/>
            <ac:picMk id="33" creationId="{D03E44B3-296B-87A2-7B50-417C87CBF4FA}"/>
          </ac:picMkLst>
        </pc:picChg>
        <pc:picChg chg="add mod">
          <ac:chgData name="Arsalaan. Ahmad" userId="8a49aa608da440ef" providerId="LiveId" clId="{578A2DAC-BF71-4BAF-BD0E-26A28B6FE9AD}" dt="2024-12-18T17:47:51.956" v="11452" actId="34135"/>
          <ac:picMkLst>
            <pc:docMk/>
            <pc:sldMk cId="2348861942" sldId="256"/>
            <ac:picMk id="35" creationId="{B4F46433-6D47-5CBE-A27F-B6D28CB0BA2A}"/>
          </ac:picMkLst>
        </pc:picChg>
        <pc:picChg chg="add mod">
          <ac:chgData name="Arsalaan. Ahmad" userId="8a49aa608da440ef" providerId="LiveId" clId="{578A2DAC-BF71-4BAF-BD0E-26A28B6FE9AD}" dt="2024-12-18T17:47:54.081" v="11453" actId="34135"/>
          <ac:picMkLst>
            <pc:docMk/>
            <pc:sldMk cId="2348861942" sldId="256"/>
            <ac:picMk id="39" creationId="{05938B5B-8686-EA8D-F852-272971CEFF76}"/>
          </ac:picMkLst>
        </pc:picChg>
        <pc:picChg chg="add mod">
          <ac:chgData name="Arsalaan. Ahmad" userId="8a49aa608da440ef" providerId="LiveId" clId="{578A2DAC-BF71-4BAF-BD0E-26A28B6FE9AD}" dt="2024-12-18T17:47:27.298" v="11444" actId="34135"/>
          <ac:picMkLst>
            <pc:docMk/>
            <pc:sldMk cId="2348861942" sldId="256"/>
            <ac:picMk id="44" creationId="{B4386F96-D043-05AA-AB4E-7020AFE5439F}"/>
          </ac:picMkLst>
        </pc:picChg>
        <pc:picChg chg="mod ord">
          <ac:chgData name="Arsalaan. Ahmad" userId="8a49aa608da440ef" providerId="LiveId" clId="{578A2DAC-BF71-4BAF-BD0E-26A28B6FE9AD}" dt="2024-12-18T17:47:24.282" v="11443" actId="34135"/>
          <ac:picMkLst>
            <pc:docMk/>
            <pc:sldMk cId="2348861942" sldId="256"/>
            <ac:picMk id="45" creationId="{9429C111-051E-36AE-DD47-3F4587A78073}"/>
          </ac:picMkLst>
        </pc:picChg>
        <pc:picChg chg="add mod modCrop">
          <ac:chgData name="Arsalaan. Ahmad" userId="8a49aa608da440ef" providerId="LiveId" clId="{578A2DAC-BF71-4BAF-BD0E-26A28B6FE9AD}" dt="2024-12-18T17:47:30.205" v="11445" actId="34135"/>
          <ac:picMkLst>
            <pc:docMk/>
            <pc:sldMk cId="2348861942" sldId="256"/>
            <ac:picMk id="53" creationId="{056B96CF-F46C-11B2-63EC-3ADE0DB5B700}"/>
          </ac:picMkLst>
        </pc:picChg>
        <pc:picChg chg="add mod modCrop">
          <ac:chgData name="Arsalaan. Ahmad" userId="8a49aa608da440ef" providerId="LiveId" clId="{578A2DAC-BF71-4BAF-BD0E-26A28B6FE9AD}" dt="2024-12-18T17:48:07.238" v="11457" actId="34135"/>
          <ac:picMkLst>
            <pc:docMk/>
            <pc:sldMk cId="2348861942" sldId="256"/>
            <ac:picMk id="59" creationId="{62BF6A92-F2BB-41BC-FED5-CE117C70FCEE}"/>
          </ac:picMkLst>
        </pc:picChg>
        <pc:picChg chg="add mod modCrop">
          <ac:chgData name="Arsalaan. Ahmad" userId="8a49aa608da440ef" providerId="LiveId" clId="{578A2DAC-BF71-4BAF-BD0E-26A28B6FE9AD}" dt="2024-12-18T17:48:09.691" v="11458" actId="34135"/>
          <ac:picMkLst>
            <pc:docMk/>
            <pc:sldMk cId="2348861942" sldId="256"/>
            <ac:picMk id="61" creationId="{DB5A1F00-4D6D-F11B-A114-01EB343A70CA}"/>
          </ac:picMkLst>
        </pc:picChg>
        <pc:picChg chg="add mod modCrop">
          <ac:chgData name="Arsalaan. Ahmad" userId="8a49aa608da440ef" providerId="LiveId" clId="{578A2DAC-BF71-4BAF-BD0E-26A28B6FE9AD}" dt="2024-12-18T17:48:52.365" v="11471" actId="34135"/>
          <ac:picMkLst>
            <pc:docMk/>
            <pc:sldMk cId="2348861942" sldId="256"/>
            <ac:picMk id="63" creationId="{6F88415D-01F3-124E-543A-4CB8A0A93F02}"/>
          </ac:picMkLst>
        </pc:picChg>
        <pc:picChg chg="add mod modCrop">
          <ac:chgData name="Arsalaan. Ahmad" userId="8a49aa608da440ef" providerId="LiveId" clId="{578A2DAC-BF71-4BAF-BD0E-26A28B6FE9AD}" dt="2024-12-18T17:48:54.412" v="11472" actId="34135"/>
          <ac:picMkLst>
            <pc:docMk/>
            <pc:sldMk cId="2348861942" sldId="256"/>
            <ac:picMk id="65" creationId="{9DFC42ED-73BC-51CC-8EC0-56D6D04F6BBB}"/>
          </ac:picMkLst>
        </pc:picChg>
        <pc:picChg chg="add mod">
          <ac:chgData name="Arsalaan. Ahmad" userId="8a49aa608da440ef" providerId="LiveId" clId="{578A2DAC-BF71-4BAF-BD0E-26A28B6FE9AD}" dt="2024-12-18T17:47:35.627" v="11447" actId="34135"/>
          <ac:picMkLst>
            <pc:docMk/>
            <pc:sldMk cId="2348861942" sldId="256"/>
            <ac:picMk id="70" creationId="{F332A6D9-AD34-4E93-17DD-C4D7C4A66AD5}"/>
          </ac:picMkLst>
        </pc:picChg>
        <pc:picChg chg="add mod">
          <ac:chgData name="Arsalaan. Ahmad" userId="8a49aa608da440ef" providerId="LiveId" clId="{578A2DAC-BF71-4BAF-BD0E-26A28B6FE9AD}" dt="2024-12-18T17:47:56.393" v="11454" actId="34135"/>
          <ac:picMkLst>
            <pc:docMk/>
            <pc:sldMk cId="2348861942" sldId="256"/>
            <ac:picMk id="82" creationId="{C8805927-338A-C2CD-BC16-631498A5EB16}"/>
          </ac:picMkLst>
        </pc:picChg>
        <pc:picChg chg="add mod">
          <ac:chgData name="Arsalaan. Ahmad" userId="8a49aa608da440ef" providerId="LiveId" clId="{578A2DAC-BF71-4BAF-BD0E-26A28B6FE9AD}" dt="2024-12-18T17:48:56.912" v="11473" actId="34135"/>
          <ac:picMkLst>
            <pc:docMk/>
            <pc:sldMk cId="2348861942" sldId="256"/>
            <ac:picMk id="85" creationId="{ACC4DF0F-826E-D00E-E6AB-F04AAF2CBD8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FC9E7E-DB37-4A8E-A890-E33CCF27A238}" type="datetimeFigureOut">
              <a:rPr lang="en-GB" smtClean="0"/>
              <a:t>23/02/2025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A82991-D5DD-4DE8-BF88-2531834B7D77}" type="slidenum">
              <a:rPr lang="en-GB" smtClean="0"/>
              <a:t>‹#›</a:t>
            </a:fld>
            <a:endParaRPr lang="en-GB"/>
          </a:p>
        </p:txBody>
      </p:sp>
    </p:spTree>
    <p:extLst>
      <p:ext uri="{BB962C8B-B14F-4D97-AF65-F5344CB8AC3E}">
        <p14:creationId xmlns:p14="http://schemas.microsoft.com/office/powerpoint/2010/main" val="4072050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FC9E7E-DB37-4A8E-A890-E33CCF27A238}" type="datetimeFigureOut">
              <a:rPr lang="en-GB" smtClean="0"/>
              <a:t>23/02/2025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A82991-D5DD-4DE8-BF88-2531834B7D77}" type="slidenum">
              <a:rPr lang="en-GB" smtClean="0"/>
              <a:t>‹#›</a:t>
            </a:fld>
            <a:endParaRPr lang="en-GB"/>
          </a:p>
        </p:txBody>
      </p:sp>
    </p:spTree>
    <p:extLst>
      <p:ext uri="{BB962C8B-B14F-4D97-AF65-F5344CB8AC3E}">
        <p14:creationId xmlns:p14="http://schemas.microsoft.com/office/powerpoint/2010/main" val="1391946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FC9E7E-DB37-4A8E-A890-E33CCF27A238}" type="datetimeFigureOut">
              <a:rPr lang="en-GB" smtClean="0"/>
              <a:t>23/02/2025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A82991-D5DD-4DE8-BF88-2531834B7D77}" type="slidenum">
              <a:rPr lang="en-GB" smtClean="0"/>
              <a:t>‹#›</a:t>
            </a:fld>
            <a:endParaRPr lang="en-GB"/>
          </a:p>
        </p:txBody>
      </p:sp>
    </p:spTree>
    <p:extLst>
      <p:ext uri="{BB962C8B-B14F-4D97-AF65-F5344CB8AC3E}">
        <p14:creationId xmlns:p14="http://schemas.microsoft.com/office/powerpoint/2010/main" val="249039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FC9E7E-DB37-4A8E-A890-E33CCF27A238}" type="datetimeFigureOut">
              <a:rPr lang="en-GB" smtClean="0"/>
              <a:t>23/02/2025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A82991-D5DD-4DE8-BF88-2531834B7D77}" type="slidenum">
              <a:rPr lang="en-GB" smtClean="0"/>
              <a:t>‹#›</a:t>
            </a:fld>
            <a:endParaRPr lang="en-GB"/>
          </a:p>
        </p:txBody>
      </p:sp>
    </p:spTree>
    <p:extLst>
      <p:ext uri="{BB962C8B-B14F-4D97-AF65-F5344CB8AC3E}">
        <p14:creationId xmlns:p14="http://schemas.microsoft.com/office/powerpoint/2010/main" val="1517124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FC9E7E-DB37-4A8E-A890-E33CCF27A238}" type="datetimeFigureOut">
              <a:rPr lang="en-GB" smtClean="0"/>
              <a:t>23/02/2025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A82991-D5DD-4DE8-BF88-2531834B7D77}" type="slidenum">
              <a:rPr lang="en-GB" smtClean="0"/>
              <a:t>‹#›</a:t>
            </a:fld>
            <a:endParaRPr lang="en-GB"/>
          </a:p>
        </p:txBody>
      </p:sp>
    </p:spTree>
    <p:extLst>
      <p:ext uri="{BB962C8B-B14F-4D97-AF65-F5344CB8AC3E}">
        <p14:creationId xmlns:p14="http://schemas.microsoft.com/office/powerpoint/2010/main" val="307458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FC9E7E-DB37-4A8E-A890-E33CCF27A238}" type="datetimeFigureOut">
              <a:rPr lang="en-GB" smtClean="0"/>
              <a:t>23/02/2025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CA82991-D5DD-4DE8-BF88-2531834B7D77}" type="slidenum">
              <a:rPr lang="en-GB" smtClean="0"/>
              <a:t>‹#›</a:t>
            </a:fld>
            <a:endParaRPr lang="en-GB"/>
          </a:p>
        </p:txBody>
      </p:sp>
    </p:spTree>
    <p:extLst>
      <p:ext uri="{BB962C8B-B14F-4D97-AF65-F5344CB8AC3E}">
        <p14:creationId xmlns:p14="http://schemas.microsoft.com/office/powerpoint/2010/main" val="3668452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FC9E7E-DB37-4A8E-A890-E33CCF27A238}" type="datetimeFigureOut">
              <a:rPr lang="en-GB" smtClean="0"/>
              <a:t>23/02/2025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CA82991-D5DD-4DE8-BF88-2531834B7D77}" type="slidenum">
              <a:rPr lang="en-GB" smtClean="0"/>
              <a:t>‹#›</a:t>
            </a:fld>
            <a:endParaRPr lang="en-GB"/>
          </a:p>
        </p:txBody>
      </p:sp>
    </p:spTree>
    <p:extLst>
      <p:ext uri="{BB962C8B-B14F-4D97-AF65-F5344CB8AC3E}">
        <p14:creationId xmlns:p14="http://schemas.microsoft.com/office/powerpoint/2010/main" val="639104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FC9E7E-DB37-4A8E-A890-E33CCF27A238}" type="datetimeFigureOut">
              <a:rPr lang="en-GB" smtClean="0"/>
              <a:t>23/02/2025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CA82991-D5DD-4DE8-BF88-2531834B7D77}" type="slidenum">
              <a:rPr lang="en-GB" smtClean="0"/>
              <a:t>‹#›</a:t>
            </a:fld>
            <a:endParaRPr lang="en-GB"/>
          </a:p>
        </p:txBody>
      </p:sp>
    </p:spTree>
    <p:extLst>
      <p:ext uri="{BB962C8B-B14F-4D97-AF65-F5344CB8AC3E}">
        <p14:creationId xmlns:p14="http://schemas.microsoft.com/office/powerpoint/2010/main" val="1317903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FC9E7E-DB37-4A8E-A890-E33CCF27A238}" type="datetimeFigureOut">
              <a:rPr lang="en-GB" smtClean="0"/>
              <a:t>23/02/2025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CA82991-D5DD-4DE8-BF88-2531834B7D77}" type="slidenum">
              <a:rPr lang="en-GB" smtClean="0"/>
              <a:t>‹#›</a:t>
            </a:fld>
            <a:endParaRPr lang="en-GB"/>
          </a:p>
        </p:txBody>
      </p:sp>
    </p:spTree>
    <p:extLst>
      <p:ext uri="{BB962C8B-B14F-4D97-AF65-F5344CB8AC3E}">
        <p14:creationId xmlns:p14="http://schemas.microsoft.com/office/powerpoint/2010/main" val="2393667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06FC9E7E-DB37-4A8E-A890-E33CCF27A238}" type="datetimeFigureOut">
              <a:rPr lang="en-GB" smtClean="0"/>
              <a:t>23/02/2025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CA82991-D5DD-4DE8-BF88-2531834B7D77}" type="slidenum">
              <a:rPr lang="en-GB" smtClean="0"/>
              <a:t>‹#›</a:t>
            </a:fld>
            <a:endParaRPr lang="en-GB"/>
          </a:p>
        </p:txBody>
      </p:sp>
    </p:spTree>
    <p:extLst>
      <p:ext uri="{BB962C8B-B14F-4D97-AF65-F5344CB8AC3E}">
        <p14:creationId xmlns:p14="http://schemas.microsoft.com/office/powerpoint/2010/main" val="3277414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06FC9E7E-DB37-4A8E-A890-E33CCF27A238}" type="datetimeFigureOut">
              <a:rPr lang="en-GB" smtClean="0"/>
              <a:t>23/02/2025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CA82991-D5DD-4DE8-BF88-2531834B7D77}" type="slidenum">
              <a:rPr lang="en-GB" smtClean="0"/>
              <a:t>‹#›</a:t>
            </a:fld>
            <a:endParaRPr lang="en-GB"/>
          </a:p>
        </p:txBody>
      </p:sp>
    </p:spTree>
    <p:extLst>
      <p:ext uri="{BB962C8B-B14F-4D97-AF65-F5344CB8AC3E}">
        <p14:creationId xmlns:p14="http://schemas.microsoft.com/office/powerpoint/2010/main" val="3679707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06FC9E7E-DB37-4A8E-A890-E33CCF27A238}" type="datetimeFigureOut">
              <a:rPr lang="en-GB" smtClean="0"/>
              <a:t>23/02/2025</a:t>
            </a:fld>
            <a:endParaRPr lang="en-GB"/>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6CA82991-D5DD-4DE8-BF88-2531834B7D77}" type="slidenum">
              <a:rPr lang="en-GB" smtClean="0"/>
              <a:t>‹#›</a:t>
            </a:fld>
            <a:endParaRPr lang="en-GB"/>
          </a:p>
        </p:txBody>
      </p:sp>
    </p:spTree>
    <p:extLst>
      <p:ext uri="{BB962C8B-B14F-4D97-AF65-F5344CB8AC3E}">
        <p14:creationId xmlns:p14="http://schemas.microsoft.com/office/powerpoint/2010/main" val="20127442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tmp"/><Relationship Id="rId18" Type="http://schemas.openxmlformats.org/officeDocument/2006/relationships/image" Target="../media/image14.png"/><Relationship Id="rId3" Type="http://schemas.openxmlformats.org/officeDocument/2006/relationships/hyperlink" Target="https://scholar.smu.edu/datasciencereview/vol1/iss3/9" TargetMode="External"/><Relationship Id="rId7" Type="http://schemas.openxmlformats.org/officeDocument/2006/relationships/image" Target="../media/image3.png"/><Relationship Id="rId12" Type="http://schemas.openxmlformats.org/officeDocument/2006/relationships/image" Target="../media/image8.tmp"/><Relationship Id="rId17" Type="http://schemas.openxmlformats.org/officeDocument/2006/relationships/image" Target="../media/image13.png"/><Relationship Id="rId2" Type="http://schemas.openxmlformats.org/officeDocument/2006/relationships/image" Target="../media/image1.jpg"/><Relationship Id="rId16"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2.tmp"/><Relationship Id="rId11" Type="http://schemas.openxmlformats.org/officeDocument/2006/relationships/image" Target="../media/image7.tmp"/><Relationship Id="rId5" Type="http://schemas.openxmlformats.org/officeDocument/2006/relationships/hyperlink" Target="https://www.youtube.com/watch?v=eM4uJ6XGnSM/" TargetMode="External"/><Relationship Id="rId15" Type="http://schemas.openxmlformats.org/officeDocument/2006/relationships/image" Target="../media/image11.tmp"/><Relationship Id="rId10" Type="http://schemas.openxmlformats.org/officeDocument/2006/relationships/image" Target="../media/image6.jpeg"/><Relationship Id="rId4" Type="http://schemas.openxmlformats.org/officeDocument/2006/relationships/hyperlink" Target="https://en.wikipedia.org/wiki/Random_forest" TargetMode="External"/><Relationship Id="rId9" Type="http://schemas.openxmlformats.org/officeDocument/2006/relationships/image" Target="../media/image5.tmp"/><Relationship Id="rId14" Type="http://schemas.openxmlformats.org/officeDocument/2006/relationships/image" Target="../media/image10.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noGrp="1" noRot="1" noMove="1" noResize="1" noEditPoints="1" noAdjustHandles="1" noChangeArrowheads="1" noChangeShapeType="1"/>
          </p:cNvSpPr>
          <p:nvPr/>
        </p:nvSpPr>
        <p:spPr>
          <a:xfrm>
            <a:off x="3410652" y="1370758"/>
            <a:ext cx="17538265" cy="544285"/>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b">
            <a:normAutofit fontScale="925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2800" b="1" dirty="0">
                <a:latin typeface="Times New Roman" panose="02020603050405020304" pitchFamily="18" charset="0"/>
                <a:cs typeface="Times New Roman" panose="02020603050405020304" pitchFamily="18" charset="0"/>
              </a:rPr>
              <a:t>Coursework: INM431 Machine Learning         Name: Arsalaan Ahmad                Email: Arsalaan.Ahmad@city.ac.uk</a:t>
            </a:r>
          </a:p>
        </p:txBody>
      </p:sp>
      <p:sp>
        <p:nvSpPr>
          <p:cNvPr id="7" name="Title 3"/>
          <p:cNvSpPr txBox="1">
            <a:spLocks noGrp="1" noRot="1" noMove="1" noResize="1" noEditPoints="1" noAdjustHandles="1" noChangeArrowheads="1" noChangeShapeType="1"/>
          </p:cNvSpPr>
          <p:nvPr/>
        </p:nvSpPr>
        <p:spPr>
          <a:xfrm>
            <a:off x="3392963" y="407975"/>
            <a:ext cx="17555954" cy="760186"/>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b">
            <a:normAutofit fontScale="85000" lnSpcReduction="100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4400" b="1" dirty="0">
                <a:latin typeface="Times New Roman" panose="02020603050405020304" pitchFamily="18" charset="0"/>
                <a:cs typeface="Times New Roman" panose="02020603050405020304" pitchFamily="18" charset="0"/>
              </a:rPr>
              <a:t>A Comparison of Random Forest and Logistic Regression Applied to Diabetes Dataset</a:t>
            </a:r>
          </a:p>
        </p:txBody>
      </p:sp>
      <p:pic>
        <p:nvPicPr>
          <p:cNvPr id="9" name="Picture 8"/>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515258" y="449717"/>
            <a:ext cx="2544005" cy="1553482"/>
          </a:xfrm>
          <a:prstGeom prst="rect">
            <a:avLst/>
          </a:prstGeom>
        </p:spPr>
      </p:pic>
      <p:sp>
        <p:nvSpPr>
          <p:cNvPr id="10" name="Title 3"/>
          <p:cNvSpPr txBox="1">
            <a:spLocks noGrp="1" noRot="1" noMove="1" noResize="1" noEditPoints="1" noAdjustHandles="1" noChangeArrowheads="1" noChangeShapeType="1"/>
          </p:cNvSpPr>
          <p:nvPr/>
        </p:nvSpPr>
        <p:spPr>
          <a:xfrm>
            <a:off x="477572" y="1987955"/>
            <a:ext cx="20370799" cy="1369444"/>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2400" b="1" dirty="0">
                <a:latin typeface="Times New Roman" panose="02020603050405020304" pitchFamily="18" charset="0"/>
                <a:cs typeface="Times New Roman" panose="02020603050405020304" pitchFamily="18" charset="0"/>
              </a:rPr>
              <a:t>Description and Motivation:</a:t>
            </a:r>
          </a:p>
          <a:p>
            <a:pPr marL="342900" indent="-342900" algn="l">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Training two models to solve binary classification problem of predicting Diabetes using the medical data available of Women aged 21 and above specifically from Pima Indian heritage. We will compare our results to those obtained by </a:t>
            </a:r>
            <a:r>
              <a:rPr lang="en-IN" sz="2000" dirty="0">
                <a:solidFill>
                  <a:srgbClr val="1B1B1B"/>
                </a:solidFill>
                <a:effectLst/>
                <a:latin typeface="Times New Roman" panose="02020603050405020304" pitchFamily="18" charset="0"/>
                <a:cs typeface="Times New Roman" panose="02020603050405020304" pitchFamily="18" charset="0"/>
              </a:rPr>
              <a:t>Chang V, Bailey J, Xu QA, Sun Z (2022)</a:t>
            </a:r>
            <a:r>
              <a:rPr lang="en-IN" sz="2000" baseline="30000" dirty="0">
                <a:solidFill>
                  <a:srgbClr val="1B1B1B"/>
                </a:solidFill>
                <a:latin typeface="Times New Roman" panose="02020603050405020304" pitchFamily="18" charset="0"/>
                <a:cs typeface="Times New Roman" panose="02020603050405020304" pitchFamily="18" charset="0"/>
              </a:rPr>
              <a:t>1 </a:t>
            </a:r>
            <a:r>
              <a:rPr lang="en-IN" sz="2000" dirty="0">
                <a:solidFill>
                  <a:srgbClr val="1B1B1B"/>
                </a:solidFill>
                <a:latin typeface="Times New Roman" panose="02020603050405020304" pitchFamily="18" charset="0"/>
                <a:cs typeface="Times New Roman" panose="02020603050405020304" pitchFamily="18" charset="0"/>
              </a:rPr>
              <a:t>for Random Forest, and also apply Logistic Regression to compare with the model performance.</a:t>
            </a:r>
            <a:endParaRPr lang="en-IN" sz="2000" baseline="30000" dirty="0">
              <a:solidFill>
                <a:srgbClr val="1B1B1B"/>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v"/>
            </a:pPr>
            <a:endParaRPr lang="en-GB" sz="2000" baseline="30000" dirty="0">
              <a:latin typeface="Times New Roman" panose="02020603050405020304" pitchFamily="18" charset="0"/>
              <a:cs typeface="Times New Roman" panose="02020603050405020304" pitchFamily="18" charset="0"/>
            </a:endParaRPr>
          </a:p>
        </p:txBody>
      </p:sp>
      <p:sp>
        <p:nvSpPr>
          <p:cNvPr id="16" name="Title 3"/>
          <p:cNvSpPr txBox="1">
            <a:spLocks noGrp="1" noRot="1" noMove="1" noResize="1" noEditPoints="1" noAdjustHandles="1" noChangeArrowheads="1" noChangeShapeType="1"/>
          </p:cNvSpPr>
          <p:nvPr/>
        </p:nvSpPr>
        <p:spPr>
          <a:xfrm>
            <a:off x="487237" y="10788437"/>
            <a:ext cx="12111163" cy="1605133"/>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fontScale="92500" lnSpcReduction="200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1800" b="1" dirty="0">
                <a:latin typeface="Times New Roman" panose="02020603050405020304" pitchFamily="18" charset="0"/>
                <a:cs typeface="Times New Roman" panose="02020603050405020304" pitchFamily="18" charset="0"/>
              </a:rPr>
              <a:t>Methodology:</a:t>
            </a:r>
          </a:p>
          <a:p>
            <a:pPr marL="342900" indent="-342900" algn="l">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Data cleaning: finding missing values (here 0) and replacing them with mean or median values </a:t>
            </a:r>
          </a:p>
          <a:p>
            <a:pPr marL="342900" indent="-342900" algn="l">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Normalizing the predictors by using min max method.</a:t>
            </a:r>
          </a:p>
          <a:p>
            <a:pPr marL="342900" indent="-342900" algn="l">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Splitting the data into training, validation and test set in 60:20:20 ration respectively.</a:t>
            </a:r>
          </a:p>
          <a:p>
            <a:pPr marL="342900" indent="-342900" algn="l">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Using the training data to perform training and 10-fold cross validation to find the general performance and to check for Overfitting.</a:t>
            </a:r>
          </a:p>
          <a:p>
            <a:pPr marL="342900" indent="-342900" algn="l">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Using the validation data to perform hyperparameter tuning.</a:t>
            </a:r>
          </a:p>
          <a:p>
            <a:pPr marL="342900" indent="-342900" algn="l">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Evaluating the result on every stage with training, validation and testing accuracy together with AUC , precision, recall and F1 scores.</a:t>
            </a:r>
          </a:p>
          <a:p>
            <a:pPr marL="342900" indent="-342900" algn="l">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Testing the two chosen models with their best parameters on the testing data and comparing the result.</a:t>
            </a:r>
          </a:p>
          <a:p>
            <a:pPr algn="l"/>
            <a:endParaRPr lang="en-GB" sz="1700" dirty="0">
              <a:latin typeface="Times New Roman" panose="02020603050405020304" pitchFamily="18" charset="0"/>
              <a:cs typeface="Times New Roman" panose="02020603050405020304" pitchFamily="18" charset="0"/>
            </a:endParaRPr>
          </a:p>
        </p:txBody>
      </p:sp>
      <p:sp>
        <p:nvSpPr>
          <p:cNvPr id="18" name="Title 3"/>
          <p:cNvSpPr txBox="1">
            <a:spLocks noGrp="1" noRot="1" noMove="1" noResize="1" noEditPoints="1" noAdjustHandles="1" noChangeArrowheads="1" noChangeShapeType="1"/>
          </p:cNvSpPr>
          <p:nvPr/>
        </p:nvSpPr>
        <p:spPr>
          <a:xfrm>
            <a:off x="487237" y="3478239"/>
            <a:ext cx="8744406" cy="5896148"/>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1800" b="1" dirty="0">
                <a:latin typeface="Times New Roman" panose="02020603050405020304" pitchFamily="18" charset="0"/>
                <a:cs typeface="Times New Roman" panose="02020603050405020304" pitchFamily="18" charset="0"/>
              </a:rPr>
              <a:t>Initial Analysis of Dataset</a:t>
            </a:r>
          </a:p>
          <a:p>
            <a:pPr marL="285750" indent="-285750" algn="l">
              <a:buFont typeface="Wingdings" panose="05000000000000000000" pitchFamily="2" charset="2"/>
              <a:buChar char="§"/>
            </a:pPr>
            <a:r>
              <a:rPr lang="en-GB" sz="1800" dirty="0">
                <a:latin typeface="Times New Roman" panose="02020603050405020304" pitchFamily="18" charset="0"/>
                <a:cs typeface="Times New Roman" panose="02020603050405020304" pitchFamily="18" charset="0"/>
              </a:rPr>
              <a:t>The dataset is Pima Indians Diabetes Data from Kaggle.</a:t>
            </a:r>
          </a:p>
          <a:p>
            <a:pPr marL="285750" indent="-285750" algn="l">
              <a:buFont typeface="Wingdings" panose="05000000000000000000" pitchFamily="2" charset="2"/>
              <a:buChar char="§"/>
            </a:pPr>
            <a:r>
              <a:rPr lang="en-GB" sz="1800" dirty="0">
                <a:latin typeface="Times New Roman" panose="02020603050405020304" pitchFamily="18" charset="0"/>
                <a:cs typeface="Times New Roman" panose="02020603050405020304" pitchFamily="18" charset="0"/>
              </a:rPr>
              <a:t>The original dataset has 768 rows and 9 columns. 8 predictors and 1 target (binary) where latter has value 0 or 1 corresponding to the presence or absence of diabetes.</a:t>
            </a:r>
          </a:p>
          <a:p>
            <a:pPr marL="285750" indent="-285750" algn="l">
              <a:buFont typeface="Wingdings" panose="05000000000000000000" pitchFamily="2" charset="2"/>
              <a:buChar char="§"/>
            </a:pPr>
            <a:r>
              <a:rPr lang="en-GB" sz="1800" dirty="0">
                <a:latin typeface="Times New Roman" panose="02020603050405020304" pitchFamily="18" charset="0"/>
                <a:cs typeface="Times New Roman" panose="02020603050405020304" pitchFamily="18" charset="0"/>
              </a:rPr>
              <a:t>We found that missing values in the data is in the form of 0 values.</a:t>
            </a:r>
          </a:p>
          <a:p>
            <a:pPr marL="285750" indent="-285750" algn="l">
              <a:buFont typeface="Wingdings" panose="05000000000000000000" pitchFamily="2" charset="2"/>
              <a:buChar char="§"/>
            </a:pPr>
            <a:r>
              <a:rPr lang="en-GB" sz="1800" dirty="0">
                <a:latin typeface="Times New Roman" panose="02020603050405020304" pitchFamily="18" charset="0"/>
                <a:cs typeface="Times New Roman" panose="02020603050405020304" pitchFamily="18" charset="0"/>
              </a:rPr>
              <a:t>Table 1. show information about the missing values in the dataset , in this dataset missing values where in the form of 0. we replaced the missing values in Glucose and Blood Pressure with there mean and missing values in skin thickness, insulin and BMI with there median value.</a:t>
            </a:r>
          </a:p>
          <a:p>
            <a:pPr marL="285750" indent="-285750" algn="l">
              <a:buFont typeface="Wingdings" panose="05000000000000000000" pitchFamily="2" charset="2"/>
              <a:buChar char="§"/>
            </a:pPr>
            <a:r>
              <a:rPr lang="en-GB" sz="1800" dirty="0">
                <a:latin typeface="Times New Roman" panose="02020603050405020304" pitchFamily="18" charset="0"/>
                <a:cs typeface="Times New Roman" panose="02020603050405020304" pitchFamily="18" charset="0"/>
              </a:rPr>
              <a:t>Figure 1. shows the frequency distribution of dataset before and after we replace 0 values with mean and median value. For the figure its we can also see the frequency of Outcome (target variable).</a:t>
            </a:r>
          </a:p>
          <a:p>
            <a:pPr marL="285750" indent="-285750" algn="l">
              <a:buFont typeface="Wingdings" panose="05000000000000000000" pitchFamily="2" charset="2"/>
              <a:buChar char="§"/>
            </a:pPr>
            <a:r>
              <a:rPr lang="en-GB" sz="1800" dirty="0">
                <a:latin typeface="Times New Roman" panose="02020603050405020304" pitchFamily="18" charset="0"/>
                <a:cs typeface="Times New Roman" panose="02020603050405020304" pitchFamily="18" charset="0"/>
              </a:rPr>
              <a:t>Figure 2. (correlation heatmap), shows the relation between all the variables, both target and predictors. Glucose seems to be an important factor in determining the presence of Diabetes.</a:t>
            </a:r>
          </a:p>
          <a:p>
            <a:pPr marL="285750" indent="-285750" algn="l">
              <a:buFont typeface="Wingdings" panose="05000000000000000000" pitchFamily="2" charset="2"/>
              <a:buChar char="§"/>
            </a:pPr>
            <a:r>
              <a:rPr lang="en-GB" sz="1800" dirty="0">
                <a:latin typeface="Times New Roman" panose="02020603050405020304" pitchFamily="18" charset="0"/>
                <a:cs typeface="Times New Roman" panose="02020603050405020304" pitchFamily="18" charset="0"/>
              </a:rPr>
              <a:t>Skin Thickness and BMI , Glucose and Insulin and Age and Pregnancies seems to have a significant positive correlation.</a:t>
            </a:r>
          </a:p>
          <a:p>
            <a:pPr marL="285750" indent="-285750" algn="l">
              <a:buFont typeface="Wingdings" panose="05000000000000000000" pitchFamily="2" charset="2"/>
              <a:buChar char="§"/>
            </a:pPr>
            <a:r>
              <a:rPr lang="en-GB" sz="1800" dirty="0">
                <a:latin typeface="Times New Roman" panose="02020603050405020304" pitchFamily="18" charset="0"/>
                <a:cs typeface="Times New Roman" panose="02020603050405020304" pitchFamily="18" charset="0"/>
              </a:rPr>
              <a:t>Form table 2. we can see that the range of the predictor variables varies by a lot , so there is a need for normalization for better prediction.</a:t>
            </a:r>
          </a:p>
          <a:p>
            <a:pPr marL="285750" indent="-285750" algn="l">
              <a:buFont typeface="Wingdings" panose="05000000000000000000" pitchFamily="2" charset="2"/>
              <a:buChar char="§"/>
            </a:pPr>
            <a:endParaRPr lang="en-GB" sz="18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
            </a:pPr>
            <a:endParaRPr lang="en-GB" sz="18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
            </a:pPr>
            <a:endParaRPr lang="en-GB" sz="18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
            </a:pPr>
            <a:endParaRPr lang="en-GB" sz="18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
            </a:pPr>
            <a:endParaRPr lang="en-GB" sz="18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
            </a:pPr>
            <a:endParaRPr lang="en-GB" sz="1800" dirty="0">
              <a:latin typeface="Times New Roman" panose="02020603050405020304" pitchFamily="18" charset="0"/>
              <a:cs typeface="Times New Roman" panose="02020603050405020304" pitchFamily="18" charset="0"/>
            </a:endParaRPr>
          </a:p>
        </p:txBody>
      </p:sp>
      <p:sp>
        <p:nvSpPr>
          <p:cNvPr id="19" name="Title 3"/>
          <p:cNvSpPr txBox="1">
            <a:spLocks noGrp="1" noRot="1" noMove="1" noResize="1" noEditPoints="1" noAdjustHandles="1" noChangeArrowheads="1" noChangeShapeType="1"/>
          </p:cNvSpPr>
          <p:nvPr/>
        </p:nvSpPr>
        <p:spPr>
          <a:xfrm>
            <a:off x="487237" y="12485217"/>
            <a:ext cx="10147715" cy="5143318"/>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US" sz="1800" b="1" dirty="0">
                <a:latin typeface="Times New Roman" panose="02020603050405020304" pitchFamily="18" charset="0"/>
                <a:cs typeface="Times New Roman" panose="02020603050405020304" pitchFamily="18" charset="0"/>
              </a:rPr>
              <a:t>Random Forest</a:t>
            </a:r>
          </a:p>
          <a:p>
            <a:pPr algn="l"/>
            <a:r>
              <a:rPr lang="en-US" sz="1800" b="1" dirty="0">
                <a:latin typeface="Times New Roman" panose="02020603050405020304" pitchFamily="18" charset="0"/>
                <a:cs typeface="Times New Roman" panose="02020603050405020304" pitchFamily="18" charset="0"/>
              </a:rPr>
              <a:t>About:</a:t>
            </a:r>
            <a:endParaRPr lang="en-US" sz="18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RF is a supervised learning with which can be used for both classification and regression.</a:t>
            </a: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Random Forests: ensemble ML method with many decision trees using bagging (probabilistic).(ML lecture 7, Artur S. </a:t>
            </a:r>
            <a:r>
              <a:rPr lang="en-US" sz="1800" dirty="0" err="1">
                <a:latin typeface="Times New Roman" panose="02020603050405020304" pitchFamily="18" charset="0"/>
                <a:cs typeface="Times New Roman" panose="02020603050405020304" pitchFamily="18" charset="0"/>
              </a:rPr>
              <a:t>d’Avila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Garcez</a:t>
            </a:r>
            <a:r>
              <a:rPr lang="en-US" sz="1800" dirty="0">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Random Forests are ensemble learning methods that construct multiple decision trees during training to enhance predictive performance. For classification tasks, they output the class selected by the majority of trees, while for regression tasks, they average the predictions of individual trees </a:t>
            </a:r>
            <a:r>
              <a:rPr lang="en-US" sz="1800" baseline="30000" dirty="0">
                <a:latin typeface="Times New Roman" panose="02020603050405020304" pitchFamily="18" charset="0"/>
                <a:cs typeface="Times New Roman" panose="02020603050405020304" pitchFamily="18" charset="0"/>
              </a:rPr>
              <a:t>5</a:t>
            </a:r>
            <a:endParaRPr lang="en-US" sz="1800"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Pros:</a:t>
            </a:r>
          </a:p>
          <a:p>
            <a:pPr algn="l"/>
            <a:endParaRPr lang="en-US" sz="1800" b="1"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Reducing the risk of overfitting by building multiple trees.</a:t>
            </a: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Able to maintain accuracy, even though there are a large proportion of missing data (Simplilearn, 2018</a:t>
            </a:r>
            <a:r>
              <a:rPr lang="en-US" sz="1800" baseline="30000" dirty="0">
                <a:latin typeface="Times New Roman" panose="02020603050405020304" pitchFamily="18" charset="0"/>
                <a:cs typeface="Times New Roman" panose="02020603050405020304" pitchFamily="18" charset="0"/>
              </a:rPr>
              <a:t>)6.</a:t>
            </a: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Can be used for both regression and categorization.</a:t>
            </a:r>
          </a:p>
          <a:p>
            <a:pPr algn="l"/>
            <a:r>
              <a:rPr lang="en-US" sz="1800" b="1" dirty="0">
                <a:latin typeface="Times New Roman" panose="02020603050405020304" pitchFamily="18" charset="0"/>
                <a:cs typeface="Times New Roman" panose="02020603050405020304" pitchFamily="18" charset="0"/>
              </a:rPr>
              <a:t>Cons:</a:t>
            </a:r>
          </a:p>
          <a:p>
            <a:pPr algn="l"/>
            <a:endParaRPr lang="en-US" sz="18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Weaknesses of the RF are feature selection, selecting efficient numbers of classifiers, number of random features for training and in combination steps, resulting in spending a long (</a:t>
            </a:r>
            <a:r>
              <a:rPr lang="en-US" sz="1800" dirty="0" err="1">
                <a:latin typeface="Times New Roman" panose="02020603050405020304" pitchFamily="18" charset="0"/>
                <a:cs typeface="Times New Roman" panose="02020603050405020304" pitchFamily="18" charset="0"/>
              </a:rPr>
              <a:t>Masarat</a:t>
            </a:r>
            <a:r>
              <a:rPr lang="en-US" sz="1800" dirty="0">
                <a:latin typeface="Times New Roman" panose="02020603050405020304" pitchFamily="18" charset="0"/>
                <a:cs typeface="Times New Roman" panose="02020603050405020304" pitchFamily="18" charset="0"/>
              </a:rPr>
              <a:t>, Sharifian &amp; Taheri, 2016)</a:t>
            </a:r>
            <a:r>
              <a:rPr lang="en-US" sz="1800" baseline="30000" dirty="0">
                <a:latin typeface="Times New Roman" panose="02020603050405020304" pitchFamily="18" charset="0"/>
                <a:cs typeface="Times New Roman" panose="02020603050405020304" pitchFamily="18" charset="0"/>
              </a:rPr>
              <a:t>7.</a:t>
            </a: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Slow training and computation speed and high computational expense.</a:t>
            </a:r>
          </a:p>
          <a:p>
            <a:pPr marL="285750" indent="-285750" algn="l">
              <a:buFont typeface="Arial" panose="020B0604020202020204" pitchFamily="34" charset="0"/>
              <a:buChar char="•"/>
            </a:pPr>
            <a:endParaRPr lang="en-GB" sz="1800" dirty="0">
              <a:latin typeface="Times New Roman" panose="02020603050405020304" pitchFamily="18" charset="0"/>
              <a:cs typeface="Times New Roman" panose="02020603050405020304" pitchFamily="18" charset="0"/>
            </a:endParaRPr>
          </a:p>
        </p:txBody>
      </p:sp>
      <p:sp>
        <p:nvSpPr>
          <p:cNvPr id="20" name="Title 3"/>
          <p:cNvSpPr txBox="1">
            <a:spLocks noGrp="1" noRot="1" noMove="1" noResize="1" noEditPoints="1" noAdjustHandles="1" noChangeArrowheads="1" noChangeShapeType="1"/>
          </p:cNvSpPr>
          <p:nvPr/>
        </p:nvSpPr>
        <p:spPr>
          <a:xfrm>
            <a:off x="10691812" y="12507889"/>
            <a:ext cx="10147714" cy="4011929"/>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1800" b="1" dirty="0">
                <a:latin typeface="Times New Roman" panose="02020603050405020304" pitchFamily="18" charset="0"/>
                <a:cs typeface="Times New Roman" panose="02020603050405020304" pitchFamily="18" charset="0"/>
              </a:rPr>
              <a:t>Logistic Regression</a:t>
            </a:r>
          </a:p>
          <a:p>
            <a:pPr algn="l"/>
            <a:r>
              <a:rPr lang="en-GB" sz="1800" b="1" dirty="0">
                <a:latin typeface="Times New Roman" panose="02020603050405020304" pitchFamily="18" charset="0"/>
                <a:cs typeface="Times New Roman" panose="02020603050405020304" pitchFamily="18" charset="0"/>
              </a:rPr>
              <a:t>About:</a:t>
            </a: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is a traditional statistical method used for binary classification problems.</a:t>
            </a: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 logistic function (sigmoid function), transforms the liner model into a probability value between 0 and 1 to perform binary classification.</a:t>
            </a:r>
          </a:p>
          <a:p>
            <a:pPr algn="l"/>
            <a:r>
              <a:rPr lang="en-US" sz="1800" b="1" dirty="0">
                <a:latin typeface="Times New Roman" panose="02020603050405020304" pitchFamily="18" charset="0"/>
                <a:cs typeface="Times New Roman" panose="02020603050405020304" pitchFamily="18" charset="0"/>
              </a:rPr>
              <a:t>Pros:</a:t>
            </a:r>
            <a:endParaRPr lang="en-US" sz="1800" b="1" i="1" dirty="0">
              <a:latin typeface="Times New Roman" panose="02020603050405020304" pitchFamily="18" charset="0"/>
              <a:cs typeface="Times New Roman" panose="02020603050405020304" pitchFamily="18" charset="0"/>
            </a:endParaRPr>
          </a:p>
          <a:p>
            <a:pPr algn="l"/>
            <a:endParaRPr lang="en-US" sz="1800" b="1" i="1"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800" i="1" dirty="0">
                <a:latin typeface="Times New Roman" panose="02020603050405020304" pitchFamily="18" charset="0"/>
                <a:cs typeface="Times New Roman" panose="02020603050405020304" pitchFamily="18" charset="0"/>
              </a:rPr>
              <a:t>Easy to interpret , the coefficients provide idea about the relation between predictors and the target.</a:t>
            </a:r>
          </a:p>
          <a:p>
            <a:pPr marL="285750" indent="-285750" algn="l">
              <a:buFont typeface="Arial" panose="020B0604020202020204" pitchFamily="34" charset="0"/>
              <a:buChar char="•"/>
            </a:pPr>
            <a:r>
              <a:rPr lang="en-US" sz="1800" i="1" dirty="0">
                <a:latin typeface="Times New Roman" panose="02020603050405020304" pitchFamily="18" charset="0"/>
                <a:cs typeface="Times New Roman" panose="02020603050405020304" pitchFamily="18" charset="0"/>
              </a:rPr>
              <a:t>Less computational power consumption and less time taken for training as well as testing compared to RF.</a:t>
            </a:r>
          </a:p>
          <a:p>
            <a:pPr algn="l"/>
            <a:r>
              <a:rPr lang="en-US" sz="1800" b="1" dirty="0">
                <a:latin typeface="Times New Roman" panose="02020603050405020304" pitchFamily="18" charset="0"/>
                <a:cs typeface="Times New Roman" panose="02020603050405020304" pitchFamily="18" charset="0"/>
              </a:rPr>
              <a:t>Cons:</a:t>
            </a:r>
          </a:p>
          <a:p>
            <a:pPr algn="l"/>
            <a:endParaRPr lang="en-US" sz="1800" b="1"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Linearity assumption: It require that the relationship between the predictor variables and the log-odds of the outcome is linear.</a:t>
            </a: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Sensitive to outliers. Outliers can significantly affect the estimation of coefficients.</a:t>
            </a:r>
          </a:p>
          <a:p>
            <a:pPr algn="l"/>
            <a:endParaRPr lang="en-US" sz="1800" dirty="0">
              <a:latin typeface="Times New Roman" panose="02020603050405020304" pitchFamily="18" charset="0"/>
              <a:cs typeface="Times New Roman" panose="02020603050405020304" pitchFamily="18" charset="0"/>
            </a:endParaRPr>
          </a:p>
          <a:p>
            <a:pPr algn="l"/>
            <a:endParaRPr lang="en-US" sz="1800" b="1" dirty="0">
              <a:latin typeface="Times New Roman" panose="02020603050405020304" pitchFamily="18" charset="0"/>
              <a:cs typeface="Times New Roman" panose="02020603050405020304" pitchFamily="18" charset="0"/>
            </a:endParaRPr>
          </a:p>
          <a:p>
            <a:pPr algn="l"/>
            <a:endParaRPr lang="en-GB" sz="1800" b="1" dirty="0">
              <a:latin typeface="Times New Roman" panose="02020603050405020304" pitchFamily="18" charset="0"/>
              <a:cs typeface="Times New Roman" panose="02020603050405020304" pitchFamily="18" charset="0"/>
            </a:endParaRPr>
          </a:p>
          <a:p>
            <a:pPr algn="l"/>
            <a:endParaRPr lang="en-GB" sz="1800" b="1" dirty="0">
              <a:latin typeface="Times New Roman" panose="02020603050405020304" pitchFamily="18" charset="0"/>
              <a:cs typeface="Times New Roman" panose="02020603050405020304" pitchFamily="18" charset="0"/>
            </a:endParaRPr>
          </a:p>
        </p:txBody>
      </p:sp>
      <p:sp>
        <p:nvSpPr>
          <p:cNvPr id="21" name="Title 3"/>
          <p:cNvSpPr txBox="1">
            <a:spLocks noGrp="1" noRot="1" noMove="1" noResize="1" noEditPoints="1" noAdjustHandles="1" noChangeArrowheads="1" noChangeShapeType="1"/>
          </p:cNvSpPr>
          <p:nvPr/>
        </p:nvSpPr>
        <p:spPr>
          <a:xfrm>
            <a:off x="477572" y="9409493"/>
            <a:ext cx="20370797" cy="1343838"/>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2400" b="1" dirty="0">
                <a:latin typeface="Times New Roman" panose="02020603050405020304" pitchFamily="18" charset="0"/>
                <a:cs typeface="Times New Roman" panose="02020603050405020304" pitchFamily="18" charset="0"/>
              </a:rPr>
              <a:t>Hypothesis Statement</a:t>
            </a:r>
          </a:p>
          <a:p>
            <a:pPr marL="342900" indent="-342900" algn="l">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From literature review</a:t>
            </a:r>
            <a:r>
              <a:rPr lang="en-GB" sz="1800" baseline="30000" dirty="0">
                <a:latin typeface="Times New Roman" panose="02020603050405020304" pitchFamily="18" charset="0"/>
                <a:cs typeface="Times New Roman" panose="02020603050405020304" pitchFamily="18" charset="0"/>
              </a:rPr>
              <a:t>2</a:t>
            </a:r>
            <a:r>
              <a:rPr lang="en-GB" sz="1800" dirty="0">
                <a:latin typeface="Times New Roman" panose="02020603050405020304" pitchFamily="18" charset="0"/>
                <a:cs typeface="Times New Roman" panose="02020603050405020304" pitchFamily="18" charset="0"/>
              </a:rPr>
              <a:t>, RF exhibited a higher true positive rate, with an increased false positive rate compared to Logistic Regression.</a:t>
            </a:r>
          </a:p>
          <a:p>
            <a:pPr marL="342900" indent="-342900" algn="l">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Usually Random Forest perform better</a:t>
            </a:r>
            <a:r>
              <a:rPr lang="en-US" sz="1800" baseline="30000" dirty="0">
                <a:latin typeface="Times New Roman" panose="02020603050405020304" pitchFamily="18" charset="0"/>
                <a:cs typeface="Times New Roman" panose="02020603050405020304" pitchFamily="18" charset="0"/>
              </a:rPr>
              <a:t>3</a:t>
            </a:r>
            <a:r>
              <a:rPr lang="en-US" sz="1800" dirty="0">
                <a:latin typeface="Times New Roman" panose="02020603050405020304" pitchFamily="18" charset="0"/>
                <a:cs typeface="Times New Roman" panose="02020603050405020304" pitchFamily="18" charset="0"/>
              </a:rPr>
              <a:t>, But the performance difference between RF and Logistic regression is less pronounced in datasets with fewer predictors and observations (1000 or less)</a:t>
            </a:r>
            <a:r>
              <a:rPr lang="en-US" sz="1800" baseline="30000" dirty="0">
                <a:latin typeface="Times New Roman" panose="02020603050405020304" pitchFamily="18" charset="0"/>
                <a:cs typeface="Times New Roman" panose="02020603050405020304" pitchFamily="18" charset="0"/>
              </a:rPr>
              <a:t>2 and 4</a:t>
            </a:r>
            <a:r>
              <a:rPr lang="en-US" sz="1800" dirty="0">
                <a:latin typeface="Times New Roman" panose="02020603050405020304" pitchFamily="18" charset="0"/>
                <a:cs typeface="Times New Roman" panose="02020603050405020304" pitchFamily="18" charset="0"/>
              </a:rPr>
              <a:t>.</a:t>
            </a:r>
          </a:p>
          <a:p>
            <a:pPr marL="342900" indent="-342900" algn="l">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Logistic regression has lower runtime than Random Forest.</a:t>
            </a:r>
          </a:p>
          <a:p>
            <a:pPr algn="l"/>
            <a:endParaRPr lang="en-GB" sz="2400" b="1" dirty="0">
              <a:latin typeface="Times New Roman" panose="02020603050405020304" pitchFamily="18" charset="0"/>
              <a:cs typeface="Times New Roman" panose="02020603050405020304" pitchFamily="18" charset="0"/>
            </a:endParaRPr>
          </a:p>
        </p:txBody>
      </p:sp>
      <p:sp>
        <p:nvSpPr>
          <p:cNvPr id="13" name="Title 3"/>
          <p:cNvSpPr txBox="1">
            <a:spLocks noGrp="1" noRot="1" noMove="1" noResize="1" noEditPoints="1" noAdjustHandles="1" noChangeArrowheads="1" noChangeShapeType="1"/>
          </p:cNvSpPr>
          <p:nvPr/>
        </p:nvSpPr>
        <p:spPr>
          <a:xfrm>
            <a:off x="515255" y="28490068"/>
            <a:ext cx="20370799" cy="1438725"/>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numCol="2"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2000" b="1" dirty="0">
                <a:latin typeface="Times New Roman" panose="02020603050405020304" pitchFamily="18" charset="0"/>
                <a:cs typeface="Times New Roman" panose="02020603050405020304" pitchFamily="18" charset="0"/>
              </a:rPr>
              <a:t>REFERENCES</a:t>
            </a:r>
          </a:p>
          <a:p>
            <a:pPr algn="l"/>
            <a:endParaRPr lang="en-GB" sz="1600" b="1" baseline="30000" dirty="0">
              <a:latin typeface="Times New Roman" panose="02020603050405020304" pitchFamily="18" charset="0"/>
              <a:cs typeface="Times New Roman" panose="02020603050405020304" pitchFamily="18" charset="0"/>
            </a:endParaRPr>
          </a:p>
          <a:p>
            <a:pPr algn="l"/>
            <a:r>
              <a:rPr lang="en-GB" sz="900" baseline="30000" dirty="0">
                <a:latin typeface="Times New Roman" panose="02020603050405020304" pitchFamily="18" charset="0"/>
                <a:cs typeface="Times New Roman" panose="02020603050405020304" pitchFamily="18" charset="0"/>
              </a:rPr>
              <a:t>1 </a:t>
            </a:r>
            <a:r>
              <a:rPr lang="en-GB" sz="900" dirty="0">
                <a:latin typeface="Times New Roman" panose="02020603050405020304" pitchFamily="18" charset="0"/>
                <a:cs typeface="Times New Roman" panose="02020603050405020304" pitchFamily="18" charset="0"/>
              </a:rPr>
              <a:t>Chang V, Bailey J, Xu QA, Sun Z. Pima Indians diabetes mellitus classification based on machine learning (ML) algorithms. Neural </a:t>
            </a:r>
            <a:r>
              <a:rPr lang="en-GB" sz="900" dirty="0" err="1">
                <a:latin typeface="Times New Roman" panose="02020603050405020304" pitchFamily="18" charset="0"/>
                <a:cs typeface="Times New Roman" panose="02020603050405020304" pitchFamily="18" charset="0"/>
              </a:rPr>
              <a:t>Comput</a:t>
            </a:r>
            <a:r>
              <a:rPr lang="en-GB" sz="900" dirty="0">
                <a:latin typeface="Times New Roman" panose="02020603050405020304" pitchFamily="18" charset="0"/>
                <a:cs typeface="Times New Roman" panose="02020603050405020304" pitchFamily="18" charset="0"/>
              </a:rPr>
              <a:t> Appl. 2022 Mar 24:1-17. </a:t>
            </a:r>
            <a:r>
              <a:rPr lang="en-GB" sz="900" dirty="0" err="1">
                <a:latin typeface="Times New Roman" panose="02020603050405020304" pitchFamily="18" charset="0"/>
                <a:cs typeface="Times New Roman" panose="02020603050405020304" pitchFamily="18" charset="0"/>
              </a:rPr>
              <a:t>doi</a:t>
            </a:r>
            <a:r>
              <a:rPr lang="en-GB" sz="900" dirty="0">
                <a:latin typeface="Times New Roman" panose="02020603050405020304" pitchFamily="18" charset="0"/>
                <a:cs typeface="Times New Roman" panose="02020603050405020304" pitchFamily="18" charset="0"/>
              </a:rPr>
              <a:t>: 10.1007/s00521-022-07049-z. </a:t>
            </a:r>
            <a:r>
              <a:rPr lang="en-GB" sz="900" dirty="0" err="1">
                <a:latin typeface="Times New Roman" panose="02020603050405020304" pitchFamily="18" charset="0"/>
                <a:cs typeface="Times New Roman" panose="02020603050405020304" pitchFamily="18" charset="0"/>
              </a:rPr>
              <a:t>Epub</a:t>
            </a:r>
            <a:r>
              <a:rPr lang="en-GB" sz="900" dirty="0">
                <a:latin typeface="Times New Roman" panose="02020603050405020304" pitchFamily="18" charset="0"/>
                <a:cs typeface="Times New Roman" panose="02020603050405020304" pitchFamily="18" charset="0"/>
              </a:rPr>
              <a:t> ahead of    print. PMID: 35345556; PMCID: PMC8943493.</a:t>
            </a:r>
          </a:p>
          <a:p>
            <a:pPr algn="l"/>
            <a:r>
              <a:rPr lang="en-GB" sz="900" baseline="30000" dirty="0">
                <a:latin typeface="Times New Roman" panose="02020603050405020304" pitchFamily="18" charset="0"/>
                <a:cs typeface="Times New Roman" panose="02020603050405020304" pitchFamily="18" charset="0"/>
              </a:rPr>
              <a:t>2</a:t>
            </a:r>
            <a:r>
              <a:rPr lang="en-GB" sz="1600" baseline="30000" dirty="0">
                <a:latin typeface="Times New Roman" panose="02020603050405020304" pitchFamily="18" charset="0"/>
                <a:cs typeface="Times New Roman" panose="02020603050405020304" pitchFamily="18" charset="0"/>
              </a:rPr>
              <a:t> </a:t>
            </a:r>
            <a:r>
              <a:rPr lang="en-IN" sz="900" b="0" i="0" dirty="0" err="1">
                <a:solidFill>
                  <a:srgbClr val="000000"/>
                </a:solidFill>
                <a:effectLst/>
                <a:latin typeface="Times New Roman" panose="02020603050405020304" pitchFamily="18" charset="0"/>
                <a:cs typeface="Times New Roman" panose="02020603050405020304" pitchFamily="18" charset="0"/>
              </a:rPr>
              <a:t>Kirasich</a:t>
            </a:r>
            <a:r>
              <a:rPr lang="en-IN" sz="900" b="0" i="0" dirty="0">
                <a:solidFill>
                  <a:srgbClr val="000000"/>
                </a:solidFill>
                <a:effectLst/>
                <a:latin typeface="Times New Roman" panose="02020603050405020304" pitchFamily="18" charset="0"/>
                <a:cs typeface="Times New Roman" panose="02020603050405020304" pitchFamily="18" charset="0"/>
              </a:rPr>
              <a:t>, Kaitlin; Smith, Trace; and Sadler, </a:t>
            </a:r>
            <a:r>
              <a:rPr lang="en-IN" sz="900" b="0" i="0" dirty="0" err="1">
                <a:solidFill>
                  <a:srgbClr val="000000"/>
                </a:solidFill>
                <a:effectLst/>
                <a:latin typeface="Times New Roman" panose="02020603050405020304" pitchFamily="18" charset="0"/>
                <a:cs typeface="Times New Roman" panose="02020603050405020304" pitchFamily="18" charset="0"/>
              </a:rPr>
              <a:t>Bivin</a:t>
            </a:r>
            <a:r>
              <a:rPr lang="en-IN" sz="900" b="0" i="0" dirty="0">
                <a:solidFill>
                  <a:srgbClr val="000000"/>
                </a:solidFill>
                <a:effectLst/>
                <a:latin typeface="Times New Roman" panose="02020603050405020304" pitchFamily="18" charset="0"/>
                <a:cs typeface="Times New Roman" panose="02020603050405020304" pitchFamily="18" charset="0"/>
              </a:rPr>
              <a:t> (2018) "Random Forest vs Logistic Regression: Binary Classification for Heterogeneous Datasets," </a:t>
            </a:r>
            <a:r>
              <a:rPr lang="en-IN" sz="900" b="0" i="1" dirty="0">
                <a:solidFill>
                  <a:srgbClr val="000000"/>
                </a:solidFill>
                <a:effectLst/>
                <a:latin typeface="Times New Roman" panose="02020603050405020304" pitchFamily="18" charset="0"/>
                <a:cs typeface="Times New Roman" panose="02020603050405020304" pitchFamily="18" charset="0"/>
              </a:rPr>
              <a:t>SMU Data Science Review</a:t>
            </a:r>
            <a:r>
              <a:rPr lang="en-IN" sz="900" b="0" i="0" dirty="0">
                <a:solidFill>
                  <a:srgbClr val="000000"/>
                </a:solidFill>
                <a:effectLst/>
                <a:latin typeface="Times New Roman" panose="02020603050405020304" pitchFamily="18" charset="0"/>
                <a:cs typeface="Times New Roman" panose="02020603050405020304" pitchFamily="18" charset="0"/>
              </a:rPr>
              <a:t>: Vol. 1: No. 3, Article 9.</a:t>
            </a:r>
            <a:br>
              <a:rPr lang="en-IN" sz="900" dirty="0">
                <a:latin typeface="Times New Roman" panose="02020603050405020304" pitchFamily="18" charset="0"/>
                <a:cs typeface="Times New Roman" panose="02020603050405020304" pitchFamily="18" charset="0"/>
              </a:rPr>
            </a:br>
            <a:r>
              <a:rPr lang="en-IN" sz="900" b="0" i="0" dirty="0">
                <a:solidFill>
                  <a:srgbClr val="000000"/>
                </a:solidFill>
                <a:effectLst/>
                <a:latin typeface="Times New Roman" panose="02020603050405020304" pitchFamily="18" charset="0"/>
                <a:cs typeface="Times New Roman" panose="02020603050405020304" pitchFamily="18" charset="0"/>
              </a:rPr>
              <a:t>Available at: </a:t>
            </a:r>
            <a:r>
              <a:rPr lang="en-IN" sz="900" b="0" i="0" dirty="0">
                <a:solidFill>
                  <a:srgbClr val="000000"/>
                </a:solidFill>
                <a:effectLst/>
                <a:latin typeface="Times New Roman" panose="02020603050405020304" pitchFamily="18" charset="0"/>
                <a:cs typeface="Times New Roman" panose="02020603050405020304" pitchFamily="18" charset="0"/>
                <a:hlinkClick r:id="rId3"/>
              </a:rPr>
              <a:t>https://scholar.smu.edu/datasciencereview/vol1/iss3/9</a:t>
            </a:r>
            <a:endParaRPr lang="en-IN" sz="900" b="0" i="0" dirty="0">
              <a:solidFill>
                <a:srgbClr val="000000"/>
              </a:solidFill>
              <a:effectLst/>
              <a:latin typeface="Times New Roman" panose="02020603050405020304" pitchFamily="18" charset="0"/>
              <a:cs typeface="Times New Roman" panose="02020603050405020304" pitchFamily="18" charset="0"/>
            </a:endParaRPr>
          </a:p>
          <a:p>
            <a:pPr algn="l"/>
            <a:r>
              <a:rPr lang="en-GB" sz="900" baseline="30000" dirty="0">
                <a:latin typeface="Times New Roman" panose="02020603050405020304" pitchFamily="18" charset="0"/>
                <a:cs typeface="Times New Roman" panose="02020603050405020304" pitchFamily="18" charset="0"/>
              </a:rPr>
              <a:t>3</a:t>
            </a:r>
            <a:r>
              <a:rPr lang="en-IN" sz="800" b="0" i="0" dirty="0" err="1">
                <a:solidFill>
                  <a:srgbClr val="333333"/>
                </a:solidFill>
                <a:effectLst/>
                <a:latin typeface="-apple-system"/>
              </a:rPr>
              <a:t>Couronné</a:t>
            </a:r>
            <a:r>
              <a:rPr lang="en-IN" sz="800" b="0" i="0" dirty="0">
                <a:solidFill>
                  <a:srgbClr val="333333"/>
                </a:solidFill>
                <a:effectLst/>
                <a:latin typeface="-apple-system"/>
              </a:rPr>
              <a:t>, R., Probst, P. &amp; </a:t>
            </a:r>
            <a:r>
              <a:rPr lang="en-IN" sz="800" b="0" i="0" dirty="0" err="1">
                <a:solidFill>
                  <a:srgbClr val="333333"/>
                </a:solidFill>
                <a:effectLst/>
                <a:latin typeface="-apple-system"/>
              </a:rPr>
              <a:t>Boulesteix</a:t>
            </a:r>
            <a:r>
              <a:rPr lang="en-IN" sz="800" b="0" i="0" dirty="0">
                <a:solidFill>
                  <a:srgbClr val="333333"/>
                </a:solidFill>
                <a:effectLst/>
                <a:latin typeface="-apple-system"/>
              </a:rPr>
              <a:t>, AL. Random forest versus logistic regression: a large-scale benchmark experiment. </a:t>
            </a:r>
            <a:r>
              <a:rPr lang="en-IN" sz="800" b="0" i="1" dirty="0">
                <a:solidFill>
                  <a:srgbClr val="333333"/>
                </a:solidFill>
                <a:effectLst/>
                <a:latin typeface="-apple-system"/>
              </a:rPr>
              <a:t>BMC Bioinformatics</a:t>
            </a:r>
            <a:r>
              <a:rPr lang="en-IN" sz="800" b="0" i="0" dirty="0">
                <a:solidFill>
                  <a:srgbClr val="333333"/>
                </a:solidFill>
                <a:effectLst/>
                <a:latin typeface="-apple-system"/>
              </a:rPr>
              <a:t> </a:t>
            </a:r>
            <a:r>
              <a:rPr lang="en-IN" sz="800" b="1" i="0" dirty="0">
                <a:solidFill>
                  <a:srgbClr val="333333"/>
                </a:solidFill>
                <a:effectLst/>
                <a:latin typeface="-apple-system"/>
              </a:rPr>
              <a:t>19</a:t>
            </a:r>
            <a:r>
              <a:rPr lang="en-IN" sz="800" b="0" i="0" dirty="0">
                <a:solidFill>
                  <a:srgbClr val="333333"/>
                </a:solidFill>
                <a:effectLst/>
                <a:latin typeface="-apple-system"/>
              </a:rPr>
              <a:t>, 270 (2018). https://doi.org/10.1186/s12859-018-2264-5</a:t>
            </a:r>
            <a:endParaRPr lang="en-GB" sz="900" baseline="30000" dirty="0">
              <a:latin typeface="Times New Roman" panose="02020603050405020304" pitchFamily="18" charset="0"/>
              <a:cs typeface="Times New Roman" panose="02020603050405020304" pitchFamily="18" charset="0"/>
            </a:endParaRPr>
          </a:p>
          <a:p>
            <a:pPr algn="l">
              <a:lnSpc>
                <a:spcPct val="120000"/>
              </a:lnSpc>
            </a:pPr>
            <a:r>
              <a:rPr lang="en-GB" sz="900" baseline="30000" dirty="0"/>
              <a:t>4</a:t>
            </a:r>
            <a:r>
              <a:rPr lang="en-GB" sz="900" dirty="0"/>
              <a:t> </a:t>
            </a:r>
            <a:r>
              <a:rPr lang="en-US" sz="800" dirty="0">
                <a:latin typeface="Times New Roman" panose="02020603050405020304" pitchFamily="18" charset="0"/>
                <a:cs typeface="Times New Roman" panose="02020603050405020304" pitchFamily="18" charset="0"/>
              </a:rPr>
              <a:t>"Evaluation of Logistic Regression and Random Forest Classification Based on Prediction Accuracy and Metadata Analysis" by </a:t>
            </a:r>
            <a:r>
              <a:rPr lang="en-US" sz="800" dirty="0" err="1">
                <a:latin typeface="Times New Roman" panose="02020603050405020304" pitchFamily="18" charset="0"/>
                <a:cs typeface="Times New Roman" panose="02020603050405020304" pitchFamily="18" charset="0"/>
              </a:rPr>
              <a:t>Wålinder</a:t>
            </a:r>
            <a:r>
              <a:rPr lang="en-US" sz="800" dirty="0">
                <a:latin typeface="Times New Roman" panose="02020603050405020304" pitchFamily="18" charset="0"/>
                <a:cs typeface="Times New Roman" panose="02020603050405020304" pitchFamily="18" charset="0"/>
              </a:rPr>
              <a:t> (2014)</a:t>
            </a:r>
          </a:p>
          <a:p>
            <a:pPr algn="l">
              <a:lnSpc>
                <a:spcPct val="120000"/>
              </a:lnSpc>
            </a:pPr>
            <a:r>
              <a:rPr lang="en-US" sz="800" baseline="30000" dirty="0">
                <a:latin typeface="Times New Roman" panose="02020603050405020304" pitchFamily="18" charset="0"/>
                <a:cs typeface="Times New Roman" panose="02020603050405020304" pitchFamily="18" charset="0"/>
              </a:rPr>
              <a:t>5</a:t>
            </a:r>
            <a:r>
              <a:rPr lang="en-US" sz="800" i="1" dirty="0"/>
              <a:t> </a:t>
            </a:r>
            <a:r>
              <a:rPr lang="en-US" sz="800" i="1" dirty="0">
                <a:latin typeface="Times New Roman" panose="02020603050405020304" pitchFamily="18" charset="0"/>
                <a:cs typeface="Times New Roman" panose="02020603050405020304" pitchFamily="18" charset="0"/>
              </a:rPr>
              <a:t>Random forest</a:t>
            </a:r>
            <a:r>
              <a:rPr lang="en-US" sz="800" dirty="0">
                <a:latin typeface="Times New Roman" panose="02020603050405020304" pitchFamily="18" charset="0"/>
                <a:cs typeface="Times New Roman" panose="02020603050405020304" pitchFamily="18" charset="0"/>
              </a:rPr>
              <a:t>, </a:t>
            </a:r>
            <a:r>
              <a:rPr lang="en-US" sz="800" i="1" dirty="0">
                <a:latin typeface="Times New Roman" panose="02020603050405020304" pitchFamily="18" charset="0"/>
                <a:cs typeface="Times New Roman" panose="02020603050405020304" pitchFamily="18" charset="0"/>
              </a:rPr>
              <a:t>Wikipedia: The Free Encyclopedia</a:t>
            </a:r>
            <a:r>
              <a:rPr lang="en-US" sz="800" dirty="0">
                <a:latin typeface="Times New Roman" panose="02020603050405020304" pitchFamily="18" charset="0"/>
                <a:cs typeface="Times New Roman" panose="02020603050405020304" pitchFamily="18" charset="0"/>
              </a:rPr>
              <a:t>, </a:t>
            </a:r>
            <a:r>
              <a:rPr lang="en-US" sz="800" dirty="0">
                <a:latin typeface="Times New Roman" panose="02020603050405020304" pitchFamily="18" charset="0"/>
                <a:cs typeface="Times New Roman" panose="02020603050405020304" pitchFamily="18" charset="0"/>
                <a:hlinkClick r:id="rId4"/>
              </a:rPr>
              <a:t>https://en.wikipedia.org/wiki/Random_forest</a:t>
            </a:r>
            <a:r>
              <a:rPr lang="en-US" sz="800" dirty="0">
                <a:latin typeface="Times New Roman" panose="02020603050405020304" pitchFamily="18" charset="0"/>
                <a:cs typeface="Times New Roman" panose="02020603050405020304" pitchFamily="18" charset="0"/>
              </a:rPr>
              <a:t>.</a:t>
            </a:r>
            <a:endParaRPr lang="en-US" sz="800" baseline="30000" dirty="0">
              <a:latin typeface="Times New Roman" panose="02020603050405020304" pitchFamily="18" charset="0"/>
              <a:cs typeface="Times New Roman" panose="02020603050405020304" pitchFamily="18" charset="0"/>
            </a:endParaRPr>
          </a:p>
          <a:p>
            <a:pPr algn="l">
              <a:lnSpc>
                <a:spcPct val="120000"/>
              </a:lnSpc>
            </a:pPr>
            <a:r>
              <a:rPr lang="en-US" sz="800" baseline="30000" dirty="0">
                <a:latin typeface="Times New Roman" panose="02020603050405020304" pitchFamily="18" charset="0"/>
                <a:cs typeface="Times New Roman" panose="02020603050405020304" pitchFamily="18" charset="0"/>
              </a:rPr>
              <a:t>6</a:t>
            </a:r>
            <a:r>
              <a:rPr lang="en-US" sz="800" b="0" i="0" u="none" strike="noStrike" baseline="0" dirty="0">
                <a:solidFill>
                  <a:srgbClr val="000000"/>
                </a:solidFill>
                <a:latin typeface="Times New Roman" panose="02020603050405020304" pitchFamily="18" charset="0"/>
                <a:cs typeface="Times New Roman" panose="02020603050405020304" pitchFamily="18" charset="0"/>
              </a:rPr>
              <a:t>Simplilearn. (2018). Random Forest Algorithm - Random Forest Explained | Random Forest in Machine Learning | Simplilearn. In </a:t>
            </a:r>
            <a:r>
              <a:rPr lang="en-US" sz="800" b="0" i="1" u="none" strike="noStrike" baseline="0" dirty="0">
                <a:solidFill>
                  <a:srgbClr val="000000"/>
                </a:solidFill>
                <a:latin typeface="Times New Roman" panose="02020603050405020304" pitchFamily="18" charset="0"/>
                <a:cs typeface="Times New Roman" panose="02020603050405020304" pitchFamily="18" charset="0"/>
              </a:rPr>
              <a:t>www.youtube.com</a:t>
            </a:r>
            <a:r>
              <a:rPr lang="en-US" sz="8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800" b="0" i="0" u="none" strike="noStrike" baseline="0" dirty="0">
                <a:solidFill>
                  <a:srgbClr val="0361C1"/>
                </a:solidFill>
                <a:latin typeface="Times New Roman" panose="02020603050405020304" pitchFamily="18" charset="0"/>
                <a:cs typeface="Times New Roman" panose="02020603050405020304" pitchFamily="18" charset="0"/>
                <a:hlinkClick r:id="rId5"/>
              </a:rPr>
              <a:t>https://www.youtube.com/watch?v=eM4uJ6XGnSM</a:t>
            </a:r>
            <a:r>
              <a:rPr lang="en-US" sz="900" dirty="0">
                <a:hlinkClick r:id="rId5"/>
              </a:rPr>
              <a:t>/</a:t>
            </a:r>
            <a:endParaRPr lang="en-US" sz="900" dirty="0"/>
          </a:p>
          <a:p>
            <a:pPr algn="l">
              <a:lnSpc>
                <a:spcPct val="120000"/>
              </a:lnSpc>
            </a:pPr>
            <a:r>
              <a:rPr lang="en-US" sz="900" baseline="30000" dirty="0">
                <a:latin typeface="Times New Roman" panose="02020603050405020304" pitchFamily="18" charset="0"/>
                <a:cs typeface="Times New Roman" panose="02020603050405020304" pitchFamily="18" charset="0"/>
              </a:rPr>
              <a:t>7</a:t>
            </a:r>
            <a:r>
              <a:rPr lang="en-US" sz="800" dirty="0">
                <a:latin typeface="Times New Roman" panose="02020603050405020304" pitchFamily="18" charset="0"/>
                <a:cs typeface="Times New Roman" panose="02020603050405020304" pitchFamily="18" charset="0"/>
              </a:rPr>
              <a:t>Masarat S, Sharifian S, Taheri H, 'Modified Parallel Random Forest for Intrusion Detection Systems' (2016) 72 </a:t>
            </a:r>
            <a:r>
              <a:rPr lang="en-US" sz="800" i="1" dirty="0">
                <a:latin typeface="Times New Roman" panose="02020603050405020304" pitchFamily="18" charset="0"/>
                <a:cs typeface="Times New Roman" panose="02020603050405020304" pitchFamily="18" charset="0"/>
              </a:rPr>
              <a:t>Journal of Supercomputing</a:t>
            </a:r>
            <a:r>
              <a:rPr lang="en-US" sz="800" dirty="0">
                <a:latin typeface="Times New Roman" panose="02020603050405020304" pitchFamily="18" charset="0"/>
                <a:cs typeface="Times New Roman" panose="02020603050405020304" pitchFamily="18" charset="0"/>
              </a:rPr>
              <a:t> 2235</a:t>
            </a:r>
            <a:r>
              <a:rPr lang="en-US" sz="800" dirty="0"/>
              <a:t>. </a:t>
            </a:r>
            <a:endParaRPr lang="en-US" sz="900" baseline="30000" dirty="0"/>
          </a:p>
          <a:p>
            <a:pPr algn="l">
              <a:lnSpc>
                <a:spcPct val="120000"/>
              </a:lnSpc>
            </a:pPr>
            <a:endParaRPr lang="en-GB" sz="900" dirty="0"/>
          </a:p>
        </p:txBody>
      </p:sp>
      <p:sp>
        <p:nvSpPr>
          <p:cNvPr id="15" name="Title 3"/>
          <p:cNvSpPr txBox="1">
            <a:spLocks noGrp="1" noRot="1" noMove="1" noResize="1" noEditPoints="1" noAdjustHandles="1" noChangeArrowheads="1" noChangeShapeType="1"/>
          </p:cNvSpPr>
          <p:nvPr/>
        </p:nvSpPr>
        <p:spPr>
          <a:xfrm>
            <a:off x="10775510" y="16600164"/>
            <a:ext cx="10064015" cy="9350351"/>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lnSpcReduction="100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1800" b="1" dirty="0">
                <a:latin typeface="Times New Roman" panose="02020603050405020304" pitchFamily="18" charset="0"/>
                <a:cs typeface="Times New Roman" panose="02020603050405020304" pitchFamily="18" charset="0"/>
              </a:rPr>
              <a:t>ANALYSIS AND CRITICAL EVALUATION OF THE RESULT</a:t>
            </a:r>
          </a:p>
          <a:p>
            <a:pPr marL="285750" indent="-285750" algn="l">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Both models performed decently with LR model being easier to work with.</a:t>
            </a:r>
          </a:p>
          <a:p>
            <a:pPr marL="285750" indent="-285750" algn="l">
              <a:buFont typeface="Arial" panose="020B0604020202020204" pitchFamily="34" charset="0"/>
              <a:buChar char="•"/>
            </a:pPr>
            <a:endParaRPr lang="en-GB" sz="18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From (figure 3.) we can tell that glucose level  has a crucial role in prediction of presence diabetes using RF model followed by BMI. On the other hand, Blood Pressure followed by diabetes pedigree function has the most weightage in prediction of diabetes when using logistic regression.</a:t>
            </a:r>
          </a:p>
          <a:p>
            <a:pPr marL="285750" indent="-285750" algn="l">
              <a:buFont typeface="Arial" panose="020B0604020202020204" pitchFamily="34" charset="0"/>
              <a:buChar char="•"/>
            </a:pPr>
            <a:endParaRPr lang="en-GB" sz="18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Pregnancies , BMI, insulin and skin thickness seems to have negative correlation in LR model, so by excluding them from feature on which LR is trained we can increase the accuracy of the model.</a:t>
            </a:r>
          </a:p>
          <a:p>
            <a:pPr algn="l"/>
            <a:r>
              <a:rPr lang="en-GB" sz="1800" dirty="0">
                <a:latin typeface="Times New Roman" panose="02020603050405020304" pitchFamily="18" charset="0"/>
                <a:cs typeface="Times New Roman" panose="02020603050405020304" pitchFamily="18" charset="0"/>
              </a:rPr>
              <a:t> </a:t>
            </a:r>
          </a:p>
          <a:p>
            <a:pPr marL="285750" indent="-285750" algn="l">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 The True Positive and False Positive for RF came out to be less than the that of Logistic Regression, thereby contradicting  the null hypothesis that True Positive and False Positive for RF tends to be higher.(Figure 7.), it can be cause due to lack of feature selection as we can see in (Figure 3.) most of the features did not have a significant impact when it comes to prediction.</a:t>
            </a:r>
          </a:p>
          <a:p>
            <a:pPr marL="285750" indent="-285750" algn="l">
              <a:buFont typeface="Arial" panose="020B0604020202020204" pitchFamily="34" charset="0"/>
              <a:buChar char="•"/>
            </a:pPr>
            <a:endParaRPr lang="en-GB" sz="18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LR seems to generalize better compared to RF. Both LR and RF performed equally well when it comes to Test accuracy. (Table 3.).</a:t>
            </a:r>
          </a:p>
          <a:p>
            <a:pPr marL="285750" indent="-285750" algn="l">
              <a:buFont typeface="Arial" panose="020B0604020202020204" pitchFamily="34" charset="0"/>
              <a:buChar char="•"/>
            </a:pPr>
            <a:endParaRPr lang="en-GB" sz="18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Both models where better at predicting absence of diabetes then prediction of diabetes. It was mainly because of lack of data.(Figure 4.)</a:t>
            </a:r>
          </a:p>
          <a:p>
            <a:pPr marL="285750" indent="-285750" algn="l">
              <a:buFont typeface="Arial" panose="020B0604020202020204" pitchFamily="34" charset="0"/>
              <a:buChar char="•"/>
            </a:pPr>
            <a:endParaRPr lang="en-GB" sz="18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LR has better recall and RF has better precision. (Table 3.)</a:t>
            </a:r>
          </a:p>
          <a:p>
            <a:pPr marL="285750" indent="-285750" algn="l">
              <a:buFont typeface="Arial" panose="020B0604020202020204" pitchFamily="34" charset="0"/>
              <a:buChar char="•"/>
            </a:pPr>
            <a:endParaRPr lang="en-GB" sz="1800" b="1"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RF’s ensemble nature (averaging predictions from many decision trees) allows it to distinguish between classes more effectively, leading to a significantly higher AUC.(figure 5.).</a:t>
            </a:r>
          </a:p>
          <a:p>
            <a:pPr marL="285750" indent="-285750" algn="l">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RF likely overfits the training data, leading to reduced performance on the validation set. (Figure 6.)</a:t>
            </a: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LR is significantly faster than RF.(Table 3.).</a:t>
            </a:r>
          </a:p>
          <a:p>
            <a:pPr marL="285750" indent="-285750" algn="l">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So, there was no significant difference between the accuracy of LR and RF model and the training speed , hyperparameter tuning speed and prediction speed of LR model is much faster and it takes less computing speed as well , therefore it’s seems to be a better choice when it comes to binary categorization of data when the number of predictors are less, and the dataset is small.</a:t>
            </a:r>
          </a:p>
          <a:p>
            <a:pPr marL="285750" indent="-285750" algn="l">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Hyperparameter tuning doesn’t give any significant boost to performance to RF model nor the LR model. To bet better results more data is required and also feature selection and feature engineering is required.</a:t>
            </a:r>
          </a:p>
          <a:p>
            <a:pPr marL="285750" indent="-285750" algn="l">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The RF model results were not as good as results to those obtained by </a:t>
            </a:r>
            <a:r>
              <a:rPr lang="en-IN" sz="1800" dirty="0">
                <a:solidFill>
                  <a:srgbClr val="1B1B1B"/>
                </a:solidFill>
                <a:effectLst/>
                <a:latin typeface="Times New Roman" panose="02020603050405020304" pitchFamily="18" charset="0"/>
                <a:cs typeface="Times New Roman" panose="02020603050405020304" pitchFamily="18" charset="0"/>
              </a:rPr>
              <a:t>Chang V, Bailey J, Xu QA, Sun Z (2022). </a:t>
            </a:r>
            <a:r>
              <a:rPr lang="en-IN" sz="1800" dirty="0">
                <a:solidFill>
                  <a:srgbClr val="1B1B1B"/>
                </a:solidFill>
                <a:latin typeface="Times New Roman" panose="02020603050405020304" pitchFamily="18" charset="0"/>
                <a:cs typeface="Times New Roman" panose="02020603050405020304" pitchFamily="18" charset="0"/>
              </a:rPr>
              <a:t>There model was more precise and there  model’s F1 score was also better.</a:t>
            </a:r>
            <a:endParaRPr lang="en-GB" sz="1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A0D2EB6-2F84-CCBE-7202-8081C95BC2B4}"/>
              </a:ext>
            </a:extLst>
          </p:cNvPr>
          <p:cNvSpPr txBox="1">
            <a:spLocks noGrp="1" noRot="1" noMove="1" noResize="1" noEditPoints="1" noAdjustHandles="1" noChangeArrowheads="1" noChangeShapeType="1"/>
          </p:cNvSpPr>
          <p:nvPr/>
        </p:nvSpPr>
        <p:spPr>
          <a:xfrm>
            <a:off x="487238" y="17720183"/>
            <a:ext cx="10119802" cy="11641136"/>
          </a:xfrm>
          <a:prstGeom prst="rect">
            <a:avLst/>
          </a:prstGeom>
          <a:noFill/>
        </p:spPr>
        <p:txBody>
          <a:bodyPr wrap="square" rtlCol="0">
            <a:spAutoFit/>
          </a:bodyPr>
          <a:lstStyle/>
          <a:p>
            <a:r>
              <a:rPr lang="en-GB" sz="1800" b="1" dirty="0"/>
              <a:t>Results:</a:t>
            </a:r>
          </a:p>
          <a:p>
            <a:r>
              <a:rPr lang="en-GB" sz="1800" b="1" u="sng" dirty="0"/>
              <a:t>Radom Forest:</a:t>
            </a:r>
          </a:p>
          <a:p>
            <a:pPr marL="285750" indent="-285750">
              <a:buFont typeface="Arial" panose="020B0604020202020204" pitchFamily="34" charset="0"/>
              <a:buChar char="•"/>
            </a:pPr>
            <a:r>
              <a:rPr lang="en-US" sz="1800" b="0" i="0" u="none" strike="noStrike" baseline="0" dirty="0">
                <a:solidFill>
                  <a:srgbClr val="000000"/>
                </a:solidFill>
                <a:latin typeface="AAAAAD+TimesNewRomanPSMT"/>
              </a:rPr>
              <a:t>Fitting the model by a bagging (or bootstrapping) algorithm with random predictor selections at each split for the initial training of the model.</a:t>
            </a:r>
          </a:p>
          <a:p>
            <a:pPr marL="285750" indent="-285750">
              <a:buFont typeface="Arial" panose="020B0604020202020204" pitchFamily="34" charset="0"/>
              <a:buChar char="•"/>
            </a:pPr>
            <a:r>
              <a:rPr lang="en-US" sz="1800" b="0" i="0" u="none" strike="noStrike" baseline="0" dirty="0">
                <a:solidFill>
                  <a:srgbClr val="000000"/>
                </a:solidFill>
                <a:latin typeface="AAAAAD+TimesNewRomanPSMT"/>
              </a:rPr>
              <a:t> </a:t>
            </a:r>
            <a:r>
              <a:rPr lang="en-GB" sz="1800" dirty="0"/>
              <a:t>Used 10-fold cross validation to fine tune hyperparameter by using the in with the best average accuracy. (we use this instead of min OBB error because of computational power and time restrain).</a:t>
            </a:r>
          </a:p>
          <a:p>
            <a:r>
              <a:rPr lang="en-GB" sz="1800" b="1" dirty="0"/>
              <a:t>Parameter chosen:</a:t>
            </a:r>
          </a:p>
          <a:p>
            <a:pPr marL="285750" indent="-285750">
              <a:buFont typeface="Arial" panose="020B0604020202020204" pitchFamily="34" charset="0"/>
              <a:buChar char="•"/>
            </a:pPr>
            <a:r>
              <a:rPr lang="en-GB" sz="1800" dirty="0"/>
              <a:t>Best Number of Trees for Random Forest: 150</a:t>
            </a:r>
          </a:p>
          <a:p>
            <a:pPr marL="285750" indent="-285750">
              <a:buFont typeface="Arial" panose="020B0604020202020204" pitchFamily="34" charset="0"/>
              <a:buChar char="•"/>
            </a:pPr>
            <a:r>
              <a:rPr lang="en-GB" sz="1800" dirty="0"/>
              <a:t>Best Max Number of Splits for Random Forest: 40</a:t>
            </a:r>
          </a:p>
          <a:p>
            <a:pPr marL="285750" indent="-285750">
              <a:buFont typeface="Arial" panose="020B0604020202020204" pitchFamily="34" charset="0"/>
              <a:buChar char="•"/>
            </a:pPr>
            <a:r>
              <a:rPr lang="en-GB" sz="1800" dirty="0"/>
              <a:t>Best Minimum Leaf Size for Random Forest: 30</a:t>
            </a:r>
          </a:p>
          <a:p>
            <a:endParaRPr lang="en-GB" sz="1800" dirty="0"/>
          </a:p>
          <a:p>
            <a:r>
              <a:rPr lang="en-GB" sz="1800" b="1" u="sng" dirty="0"/>
              <a:t>Logistic Regression:</a:t>
            </a:r>
          </a:p>
          <a:p>
            <a:pPr marL="285750" indent="-285750">
              <a:buFont typeface="Arial" panose="020B0604020202020204" pitchFamily="34" charset="0"/>
              <a:buChar char="•"/>
            </a:pPr>
            <a:r>
              <a:rPr lang="en-US" sz="1800" dirty="0"/>
              <a:t>Fitting a Generalized Linear Model(GLM) to training data  with distribution set to binomial and a logit link function, which is appropriate for binary classification tasks. (</a:t>
            </a:r>
            <a:r>
              <a:rPr lang="en-US" sz="1800" dirty="0" err="1"/>
              <a:t>fitglm</a:t>
            </a:r>
            <a:r>
              <a:rPr lang="en-US" sz="1800" dirty="0"/>
              <a:t>).</a:t>
            </a:r>
          </a:p>
          <a:p>
            <a:pPr marL="285750" indent="-285750">
              <a:buFont typeface="Arial" panose="020B0604020202020204" pitchFamily="34" charset="0"/>
              <a:buChar char="•"/>
            </a:pPr>
            <a:r>
              <a:rPr lang="en-US" sz="1800" dirty="0"/>
              <a:t>Performed Hyperparameter tuning using Grid search with cross validation.</a:t>
            </a:r>
          </a:p>
          <a:p>
            <a:pPr marL="285750" indent="-285750">
              <a:buFont typeface="Arial" panose="020B0604020202020204" pitchFamily="34" charset="0"/>
              <a:buChar char="•"/>
            </a:pPr>
            <a:r>
              <a:rPr lang="en-US" sz="1800" dirty="0"/>
              <a:t>Selected the lambda hyperparameter of the model with </a:t>
            </a:r>
            <a:r>
              <a:rPr lang="en-IN" sz="1800" dirty="0"/>
              <a:t>highest mean cross-validation accuracy.</a:t>
            </a:r>
          </a:p>
          <a:p>
            <a:r>
              <a:rPr lang="en-GB" sz="1800" b="1" dirty="0"/>
              <a:t>Parameter chosen:</a:t>
            </a:r>
          </a:p>
          <a:p>
            <a:pPr marL="285750" indent="-285750">
              <a:buFont typeface="Arial" panose="020B0604020202020204" pitchFamily="34" charset="0"/>
              <a:buChar char="•"/>
            </a:pPr>
            <a:r>
              <a:rPr lang="en-US" sz="1800" dirty="0"/>
              <a:t>Best Lambda for Logistic Regression: 0.001</a:t>
            </a:r>
          </a:p>
          <a:p>
            <a:pPr marL="285750" indent="-285750">
              <a:buFont typeface="Arial" panose="020B0604020202020204" pitchFamily="34" charset="0"/>
              <a:buChar char="•"/>
            </a:pPr>
            <a:endParaRPr lang="en-GB" sz="1800" b="1" u="sng" dirty="0"/>
          </a:p>
          <a:p>
            <a:pPr algn="ctr"/>
            <a:endParaRPr lang="en-GB" sz="1800"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p:txBody>
      </p:sp>
      <p:pic>
        <p:nvPicPr>
          <p:cNvPr id="33" name="Picture 32" descr="A chart with numbers and symbols">
            <a:extLst>
              <a:ext uri="{FF2B5EF4-FFF2-40B4-BE49-F238E27FC236}">
                <a16:creationId xmlns:a16="http://schemas.microsoft.com/office/drawing/2014/main" id="{D03E44B3-296B-87A2-7B50-417C87CBF4FA}"/>
              </a:ext>
            </a:extLst>
          </p:cNvPr>
          <p:cNvPicPr>
            <a:picLocks noGrp="1" noRot="1" noChangeAspect="1" noMove="1" noResize="1" noEditPoints="1" noAdjustHandles="1" noChangeArrowheads="1" noChangeShapeType="1" noCrop="1"/>
          </p:cNvPicPr>
          <p:nvPr/>
        </p:nvPicPr>
        <p:blipFill>
          <a:blip r:embed="rId6">
            <a:extLst>
              <a:ext uri="{28A0092B-C50C-407E-A947-70E740481C1C}">
                <a14:useLocalDpi xmlns:a14="http://schemas.microsoft.com/office/drawing/2010/main" val="0"/>
              </a:ext>
            </a:extLst>
          </a:blip>
          <a:stretch>
            <a:fillRect/>
          </a:stretch>
        </p:blipFill>
        <p:spPr>
          <a:xfrm>
            <a:off x="11877430" y="6285267"/>
            <a:ext cx="3602965" cy="2706112"/>
          </a:xfrm>
          <a:prstGeom prst="rect">
            <a:avLst/>
          </a:prstGeom>
        </p:spPr>
      </p:pic>
      <p:pic>
        <p:nvPicPr>
          <p:cNvPr id="35" name="Picture 34">
            <a:extLst>
              <a:ext uri="{FF2B5EF4-FFF2-40B4-BE49-F238E27FC236}">
                <a16:creationId xmlns:a16="http://schemas.microsoft.com/office/drawing/2014/main" id="{B4F46433-6D47-5CBE-A27F-B6D28CB0BA2A}"/>
              </a:ext>
            </a:extLst>
          </p:cNvPr>
          <p:cNvPicPr>
            <a:picLocks noGrp="1" noRot="1" noChangeAspect="1" noMove="1" noResize="1" noEditPoints="1" noAdjustHandles="1" noChangeArrowheads="1" noChangeShapeType="1" noCrop="1"/>
          </p:cNvPicPr>
          <p:nvPr/>
        </p:nvPicPr>
        <p:blipFill>
          <a:blip r:embed="rId7"/>
          <a:stretch>
            <a:fillRect/>
          </a:stretch>
        </p:blipFill>
        <p:spPr>
          <a:xfrm>
            <a:off x="12723554" y="10757724"/>
            <a:ext cx="2071397" cy="1750165"/>
          </a:xfrm>
          <a:prstGeom prst="rect">
            <a:avLst/>
          </a:prstGeom>
        </p:spPr>
      </p:pic>
      <p:pic>
        <p:nvPicPr>
          <p:cNvPr id="39" name="Picture 38">
            <a:extLst>
              <a:ext uri="{FF2B5EF4-FFF2-40B4-BE49-F238E27FC236}">
                <a16:creationId xmlns:a16="http://schemas.microsoft.com/office/drawing/2014/main" id="{05938B5B-8686-EA8D-F852-272971CEFF76}"/>
              </a:ext>
            </a:extLst>
          </p:cNvPr>
          <p:cNvPicPr>
            <a:picLocks noGrp="1" noRot="1" noChangeAspect="1" noMove="1" noResize="1" noEditPoints="1" noAdjustHandles="1" noChangeArrowheads="1" noChangeShapeType="1" noCrop="1"/>
          </p:cNvPicPr>
          <p:nvPr/>
        </p:nvPicPr>
        <p:blipFill>
          <a:blip r:embed="rId8"/>
          <a:stretch>
            <a:fillRect/>
          </a:stretch>
        </p:blipFill>
        <p:spPr>
          <a:xfrm>
            <a:off x="14952694" y="10814928"/>
            <a:ext cx="1963448" cy="1681435"/>
          </a:xfrm>
          <a:prstGeom prst="rect">
            <a:avLst/>
          </a:prstGeom>
        </p:spPr>
      </p:pic>
      <p:pic>
        <p:nvPicPr>
          <p:cNvPr id="44" name="Picture 43" descr="A group of blue and white graphs">
            <a:extLst>
              <a:ext uri="{FF2B5EF4-FFF2-40B4-BE49-F238E27FC236}">
                <a16:creationId xmlns:a16="http://schemas.microsoft.com/office/drawing/2014/main" id="{B4386F96-D043-05AA-AB4E-7020AFE5439F}"/>
              </a:ext>
            </a:extLst>
          </p:cNvPr>
          <p:cNvPicPr>
            <a:picLocks noGrp="1" noRot="1" noChangeAspect="1" noMove="1" noResize="1" noEditPoints="1" noAdjustHandles="1" noChangeArrowheads="1" noChangeShapeType="1" noCrop="1"/>
          </p:cNvPicPr>
          <p:nvPr/>
        </p:nvPicPr>
        <p:blipFill>
          <a:blip r:embed="rId9">
            <a:extLst>
              <a:ext uri="{28A0092B-C50C-407E-A947-70E740481C1C}">
                <a14:useLocalDpi xmlns:a14="http://schemas.microsoft.com/office/drawing/2010/main" val="0"/>
              </a:ext>
            </a:extLst>
          </a:blip>
          <a:stretch>
            <a:fillRect/>
          </a:stretch>
        </p:blipFill>
        <p:spPr>
          <a:xfrm>
            <a:off x="12089295" y="3429963"/>
            <a:ext cx="4164030" cy="2685752"/>
          </a:xfrm>
          <a:prstGeom prst="rect">
            <a:avLst/>
          </a:prstGeom>
        </p:spPr>
      </p:pic>
      <p:pic>
        <p:nvPicPr>
          <p:cNvPr id="45" name="Picture 44">
            <a:extLst>
              <a:ext uri="{FF2B5EF4-FFF2-40B4-BE49-F238E27FC236}">
                <a16:creationId xmlns:a16="http://schemas.microsoft.com/office/drawing/2014/main" id="{9429C111-051E-36AE-DD47-3F4587A78073}"/>
              </a:ext>
            </a:extLst>
          </p:cNvPr>
          <p:cNvPicPr>
            <a:picLocks noGrp="1" noRot="1" noChangeAspect="1" noMove="1" noResize="1" noEditPoints="1" noAdjustHandles="1" noChangeArrowheads="1" noChangeShapeType="1" noCrop="1"/>
          </p:cNvPicPr>
          <p:nvPr/>
        </p:nvPicPr>
        <p:blipFill>
          <a:blip r:embed="rId10"/>
          <a:stretch>
            <a:fillRect/>
          </a:stretch>
        </p:blipFill>
        <p:spPr>
          <a:xfrm>
            <a:off x="9290739" y="3357399"/>
            <a:ext cx="2473244" cy="3631790"/>
          </a:xfrm>
          <a:prstGeom prst="rect">
            <a:avLst/>
          </a:prstGeom>
        </p:spPr>
      </p:pic>
      <p:sp>
        <p:nvSpPr>
          <p:cNvPr id="47" name="TextBox 46">
            <a:extLst>
              <a:ext uri="{FF2B5EF4-FFF2-40B4-BE49-F238E27FC236}">
                <a16:creationId xmlns:a16="http://schemas.microsoft.com/office/drawing/2014/main" id="{D7EB1D7D-2D76-FF57-F8F0-F14175ABAC27}"/>
              </a:ext>
            </a:extLst>
          </p:cNvPr>
          <p:cNvSpPr txBox="1">
            <a:spLocks noGrp="1" noRot="1" noMove="1" noResize="1" noEditPoints="1" noAdjustHandles="1" noChangeArrowheads="1" noChangeShapeType="1"/>
          </p:cNvSpPr>
          <p:nvPr/>
        </p:nvSpPr>
        <p:spPr>
          <a:xfrm>
            <a:off x="10091181" y="7036253"/>
            <a:ext cx="872359" cy="338554"/>
          </a:xfrm>
          <a:prstGeom prst="rect">
            <a:avLst/>
          </a:prstGeom>
          <a:noFill/>
        </p:spPr>
        <p:txBody>
          <a:bodyPr wrap="square" rtlCol="0">
            <a:spAutoFit/>
          </a:bodyPr>
          <a:lstStyle/>
          <a:p>
            <a:r>
              <a:rPr lang="en-IN" sz="1600" b="1" dirty="0"/>
              <a:t>Table 1</a:t>
            </a:r>
            <a:r>
              <a:rPr lang="en-IN" sz="1600" dirty="0"/>
              <a:t>.</a:t>
            </a:r>
          </a:p>
        </p:txBody>
      </p:sp>
      <p:sp>
        <p:nvSpPr>
          <p:cNvPr id="49" name="TextBox 48">
            <a:extLst>
              <a:ext uri="{FF2B5EF4-FFF2-40B4-BE49-F238E27FC236}">
                <a16:creationId xmlns:a16="http://schemas.microsoft.com/office/drawing/2014/main" id="{277CB9C6-5F0B-5FF4-90A6-A6A90ED55DCF}"/>
              </a:ext>
            </a:extLst>
          </p:cNvPr>
          <p:cNvSpPr txBox="1">
            <a:spLocks noGrp="1" noRot="1" noMove="1" noResize="1" noEditPoints="1" noAdjustHandles="1" noChangeArrowheads="1" noChangeShapeType="1"/>
          </p:cNvSpPr>
          <p:nvPr/>
        </p:nvSpPr>
        <p:spPr>
          <a:xfrm>
            <a:off x="12344144" y="8965901"/>
            <a:ext cx="2852654" cy="338554"/>
          </a:xfrm>
          <a:prstGeom prst="rect">
            <a:avLst/>
          </a:prstGeom>
          <a:noFill/>
        </p:spPr>
        <p:txBody>
          <a:bodyPr wrap="square" rtlCol="0">
            <a:spAutoFit/>
          </a:bodyPr>
          <a:lstStyle/>
          <a:p>
            <a:r>
              <a:rPr lang="en-IN" sz="1600" b="1" dirty="0"/>
              <a:t>Figure 2. Correlation Heatmap</a:t>
            </a:r>
          </a:p>
        </p:txBody>
      </p:sp>
      <p:sp>
        <p:nvSpPr>
          <p:cNvPr id="50" name="TextBox 49">
            <a:extLst>
              <a:ext uri="{FF2B5EF4-FFF2-40B4-BE49-F238E27FC236}">
                <a16:creationId xmlns:a16="http://schemas.microsoft.com/office/drawing/2014/main" id="{C4C56F6C-A05A-114F-3481-E03001A3551C}"/>
              </a:ext>
            </a:extLst>
          </p:cNvPr>
          <p:cNvSpPr txBox="1">
            <a:spLocks noGrp="1" noRot="1" noMove="1" noResize="1" noEditPoints="1" noAdjustHandles="1" noChangeArrowheads="1" noChangeShapeType="1"/>
          </p:cNvSpPr>
          <p:nvPr/>
        </p:nvSpPr>
        <p:spPr>
          <a:xfrm>
            <a:off x="15480395" y="6057934"/>
            <a:ext cx="2333296" cy="338554"/>
          </a:xfrm>
          <a:prstGeom prst="rect">
            <a:avLst/>
          </a:prstGeom>
          <a:noFill/>
        </p:spPr>
        <p:txBody>
          <a:bodyPr wrap="square" rtlCol="0">
            <a:spAutoFit/>
          </a:bodyPr>
          <a:lstStyle/>
          <a:p>
            <a:pPr algn="ctr"/>
            <a:r>
              <a:rPr lang="en-IN" sz="1600" b="1" dirty="0"/>
              <a:t>Figure 1. Frequency dist.</a:t>
            </a:r>
          </a:p>
        </p:txBody>
      </p:sp>
      <p:sp>
        <p:nvSpPr>
          <p:cNvPr id="51" name="TextBox 50">
            <a:extLst>
              <a:ext uri="{FF2B5EF4-FFF2-40B4-BE49-F238E27FC236}">
                <a16:creationId xmlns:a16="http://schemas.microsoft.com/office/drawing/2014/main" id="{3826B092-95AC-6DE1-0F56-1AC545281881}"/>
              </a:ext>
            </a:extLst>
          </p:cNvPr>
          <p:cNvSpPr txBox="1">
            <a:spLocks noGrp="1" noRot="1" noMove="1" noResize="1" noEditPoints="1" noAdjustHandles="1" noChangeArrowheads="1" noChangeShapeType="1"/>
          </p:cNvSpPr>
          <p:nvPr/>
        </p:nvSpPr>
        <p:spPr>
          <a:xfrm>
            <a:off x="17119926" y="8335243"/>
            <a:ext cx="2701159" cy="338554"/>
          </a:xfrm>
          <a:prstGeom prst="rect">
            <a:avLst/>
          </a:prstGeom>
          <a:noFill/>
        </p:spPr>
        <p:txBody>
          <a:bodyPr wrap="square" rtlCol="0">
            <a:spAutoFit/>
          </a:bodyPr>
          <a:lstStyle/>
          <a:p>
            <a:r>
              <a:rPr lang="en-IN" sz="1600" b="1" dirty="0"/>
              <a:t>Table 2. dataset statistics</a:t>
            </a:r>
          </a:p>
        </p:txBody>
      </p:sp>
      <p:pic>
        <p:nvPicPr>
          <p:cNvPr id="53" name="Picture 52">
            <a:extLst>
              <a:ext uri="{FF2B5EF4-FFF2-40B4-BE49-F238E27FC236}">
                <a16:creationId xmlns:a16="http://schemas.microsoft.com/office/drawing/2014/main" id="{056B96CF-F46C-11B2-63EC-3ADE0DB5B700}"/>
              </a:ext>
            </a:extLst>
          </p:cNvPr>
          <p:cNvPicPr>
            <a:picLocks noGrp="1" noRot="1" noChangeAspect="1" noMove="1" noResize="1" noEditPoints="1" noAdjustHandles="1" noChangeArrowheads="1" noChangeShapeType="1" noCrop="1"/>
          </p:cNvPicPr>
          <p:nvPr/>
        </p:nvPicPr>
        <p:blipFill>
          <a:blip r:embed="rId11">
            <a:extLst>
              <a:ext uri="{28A0092B-C50C-407E-A947-70E740481C1C}">
                <a14:useLocalDpi xmlns:a14="http://schemas.microsoft.com/office/drawing/2010/main" val="0"/>
              </a:ext>
            </a:extLst>
          </a:blip>
          <a:srcRect l="5334"/>
          <a:stretch/>
        </p:blipFill>
        <p:spPr>
          <a:xfrm>
            <a:off x="16388491" y="3438108"/>
            <a:ext cx="4164030" cy="2680220"/>
          </a:xfrm>
          <a:prstGeom prst="rect">
            <a:avLst/>
          </a:prstGeom>
        </p:spPr>
      </p:pic>
      <p:pic>
        <p:nvPicPr>
          <p:cNvPr id="59" name="Picture 58" descr="A screenshot of a computer">
            <a:extLst>
              <a:ext uri="{FF2B5EF4-FFF2-40B4-BE49-F238E27FC236}">
                <a16:creationId xmlns:a16="http://schemas.microsoft.com/office/drawing/2014/main" id="{62BF6A92-F2BB-41BC-FED5-CE117C70FCEE}"/>
              </a:ext>
            </a:extLst>
          </p:cNvPr>
          <p:cNvPicPr>
            <a:picLocks noGrp="1" noRot="1" noChangeAspect="1" noMove="1" noResize="1" noEditPoints="1" noAdjustHandles="1" noChangeArrowheads="1" noChangeShapeType="1" noCrop="1"/>
          </p:cNvPicPr>
          <p:nvPr/>
        </p:nvPicPr>
        <p:blipFill>
          <a:blip r:embed="rId12">
            <a:extLst>
              <a:ext uri="{28A0092B-C50C-407E-A947-70E740481C1C}">
                <a14:useLocalDpi xmlns:a14="http://schemas.microsoft.com/office/drawing/2010/main" val="0"/>
              </a:ext>
            </a:extLst>
          </a:blip>
          <a:srcRect l="3581" t="16100" r="2558"/>
          <a:stretch/>
        </p:blipFill>
        <p:spPr>
          <a:xfrm>
            <a:off x="6013927" y="19486048"/>
            <a:ext cx="1949401" cy="1561309"/>
          </a:xfrm>
          <a:prstGeom prst="rect">
            <a:avLst/>
          </a:prstGeom>
        </p:spPr>
      </p:pic>
      <p:pic>
        <p:nvPicPr>
          <p:cNvPr id="61" name="Picture 60" descr="A screenshot of a computer">
            <a:extLst>
              <a:ext uri="{FF2B5EF4-FFF2-40B4-BE49-F238E27FC236}">
                <a16:creationId xmlns:a16="http://schemas.microsoft.com/office/drawing/2014/main" id="{DB5A1F00-4D6D-F11B-A114-01EB343A70CA}"/>
              </a:ext>
            </a:extLst>
          </p:cNvPr>
          <p:cNvPicPr>
            <a:picLocks noGrp="1" noRot="1" noChangeAspect="1" noMove="1" noResize="1" noEditPoints="1" noAdjustHandles="1" noChangeArrowheads="1" noChangeShapeType="1" noCrop="1"/>
          </p:cNvPicPr>
          <p:nvPr/>
        </p:nvPicPr>
        <p:blipFill>
          <a:blip r:embed="rId13">
            <a:extLst>
              <a:ext uri="{28A0092B-C50C-407E-A947-70E740481C1C}">
                <a14:useLocalDpi xmlns:a14="http://schemas.microsoft.com/office/drawing/2010/main" val="0"/>
              </a:ext>
            </a:extLst>
          </a:blip>
          <a:srcRect l="3581" t="16100" r="1785"/>
          <a:stretch/>
        </p:blipFill>
        <p:spPr>
          <a:xfrm>
            <a:off x="8022220" y="19486049"/>
            <a:ext cx="1995443" cy="1585150"/>
          </a:xfrm>
          <a:prstGeom prst="rect">
            <a:avLst/>
          </a:prstGeom>
        </p:spPr>
      </p:pic>
      <p:pic>
        <p:nvPicPr>
          <p:cNvPr id="63" name="Picture 62" descr="A screenshot of a computer">
            <a:extLst>
              <a:ext uri="{FF2B5EF4-FFF2-40B4-BE49-F238E27FC236}">
                <a16:creationId xmlns:a16="http://schemas.microsoft.com/office/drawing/2014/main" id="{6F88415D-01F3-124E-543A-4CB8A0A93F02}"/>
              </a:ext>
            </a:extLst>
          </p:cNvPr>
          <p:cNvPicPr>
            <a:picLocks noGrp="1" noRot="1" noChangeAspect="1" noMove="1" noResize="1" noEditPoints="1" noAdjustHandles="1" noChangeArrowheads="1" noChangeShapeType="1" noCrop="1"/>
          </p:cNvPicPr>
          <p:nvPr/>
        </p:nvPicPr>
        <p:blipFill>
          <a:blip r:embed="rId14">
            <a:extLst>
              <a:ext uri="{28A0092B-C50C-407E-A947-70E740481C1C}">
                <a14:useLocalDpi xmlns:a14="http://schemas.microsoft.com/office/drawing/2010/main" val="0"/>
              </a:ext>
            </a:extLst>
          </a:blip>
          <a:srcRect l="3583" t="17643" r="4556"/>
          <a:stretch/>
        </p:blipFill>
        <p:spPr>
          <a:xfrm>
            <a:off x="3059262" y="22772433"/>
            <a:ext cx="3618063" cy="2906444"/>
          </a:xfrm>
          <a:prstGeom prst="rect">
            <a:avLst/>
          </a:prstGeom>
        </p:spPr>
      </p:pic>
      <p:pic>
        <p:nvPicPr>
          <p:cNvPr id="65" name="Picture 64" descr="A screenshot of a graph">
            <a:extLst>
              <a:ext uri="{FF2B5EF4-FFF2-40B4-BE49-F238E27FC236}">
                <a16:creationId xmlns:a16="http://schemas.microsoft.com/office/drawing/2014/main" id="{9DFC42ED-73BC-51CC-8EC0-56D6D04F6BBB}"/>
              </a:ext>
            </a:extLst>
          </p:cNvPr>
          <p:cNvPicPr>
            <a:picLocks noGrp="1" noRot="1" noChangeAspect="1" noMove="1" noResize="1" noEditPoints="1" noAdjustHandles="1" noChangeArrowheads="1" noChangeShapeType="1" noCrop="1"/>
          </p:cNvPicPr>
          <p:nvPr/>
        </p:nvPicPr>
        <p:blipFill>
          <a:blip r:embed="rId15">
            <a:extLst>
              <a:ext uri="{28A0092B-C50C-407E-A947-70E740481C1C}">
                <a14:useLocalDpi xmlns:a14="http://schemas.microsoft.com/office/drawing/2010/main" val="0"/>
              </a:ext>
            </a:extLst>
          </a:blip>
          <a:srcRect t="17643" r="1092"/>
          <a:stretch/>
        </p:blipFill>
        <p:spPr>
          <a:xfrm>
            <a:off x="6817884" y="22813221"/>
            <a:ext cx="3840930" cy="2865655"/>
          </a:xfrm>
          <a:prstGeom prst="rect">
            <a:avLst/>
          </a:prstGeom>
        </p:spPr>
      </p:pic>
      <p:pic>
        <p:nvPicPr>
          <p:cNvPr id="70" name="Picture 69" descr="A table with numbers and text">
            <a:extLst>
              <a:ext uri="{FF2B5EF4-FFF2-40B4-BE49-F238E27FC236}">
                <a16:creationId xmlns:a16="http://schemas.microsoft.com/office/drawing/2014/main" id="{F332A6D9-AD34-4E93-17DD-C4D7C4A66AD5}"/>
              </a:ext>
            </a:extLst>
          </p:cNvPr>
          <p:cNvPicPr>
            <a:picLocks noGrp="1" noRot="1" noChangeAspect="1" noMove="1" noResize="1" noEditPoints="1" noAdjustHandles="1" noChangeArrowheads="1" noChangeShapeType="1" noCrop="1"/>
          </p:cNvPicPr>
          <p:nvPr/>
        </p:nvPicPr>
        <p:blipFill>
          <a:blip r:embed="rId16">
            <a:extLst>
              <a:ext uri="{28A0092B-C50C-407E-A947-70E740481C1C}">
                <a14:useLocalDpi xmlns:a14="http://schemas.microsoft.com/office/drawing/2010/main" val="0"/>
              </a:ext>
            </a:extLst>
          </a:blip>
          <a:stretch>
            <a:fillRect/>
          </a:stretch>
        </p:blipFill>
        <p:spPr>
          <a:xfrm>
            <a:off x="15622501" y="6734031"/>
            <a:ext cx="5399902" cy="1457413"/>
          </a:xfrm>
          <a:prstGeom prst="rect">
            <a:avLst/>
          </a:prstGeom>
        </p:spPr>
      </p:pic>
      <p:sp>
        <p:nvSpPr>
          <p:cNvPr id="75" name="TextBox 74">
            <a:extLst>
              <a:ext uri="{FF2B5EF4-FFF2-40B4-BE49-F238E27FC236}">
                <a16:creationId xmlns:a16="http://schemas.microsoft.com/office/drawing/2014/main" id="{6FC65A57-B23C-BC04-B678-2D5C64E686A2}"/>
              </a:ext>
            </a:extLst>
          </p:cNvPr>
          <p:cNvSpPr txBox="1">
            <a:spLocks noGrp="1" noRot="1" noMove="1" noResize="1" noEditPoints="1" noAdjustHandles="1" noChangeArrowheads="1" noChangeShapeType="1"/>
          </p:cNvSpPr>
          <p:nvPr/>
        </p:nvSpPr>
        <p:spPr>
          <a:xfrm>
            <a:off x="1199590" y="25663388"/>
            <a:ext cx="1076960" cy="338554"/>
          </a:xfrm>
          <a:prstGeom prst="rect">
            <a:avLst/>
          </a:prstGeom>
          <a:noFill/>
        </p:spPr>
        <p:txBody>
          <a:bodyPr wrap="square" rtlCol="0">
            <a:spAutoFit/>
          </a:bodyPr>
          <a:lstStyle/>
          <a:p>
            <a:r>
              <a:rPr lang="en-IN" sz="1600" b="1" dirty="0"/>
              <a:t>Table 3.</a:t>
            </a:r>
          </a:p>
        </p:txBody>
      </p:sp>
      <p:sp>
        <p:nvSpPr>
          <p:cNvPr id="77" name="TextBox 76">
            <a:extLst>
              <a:ext uri="{FF2B5EF4-FFF2-40B4-BE49-F238E27FC236}">
                <a16:creationId xmlns:a16="http://schemas.microsoft.com/office/drawing/2014/main" id="{721E1352-AAC7-F4FF-129D-2BD5EE1D03E5}"/>
              </a:ext>
            </a:extLst>
          </p:cNvPr>
          <p:cNvSpPr txBox="1">
            <a:spLocks noGrp="1" noRot="1" noMove="1" noResize="1" noEditPoints="1" noAdjustHandles="1" noChangeArrowheads="1" noChangeShapeType="1"/>
          </p:cNvSpPr>
          <p:nvPr/>
        </p:nvSpPr>
        <p:spPr>
          <a:xfrm>
            <a:off x="14401296" y="12128601"/>
            <a:ext cx="1037617" cy="338554"/>
          </a:xfrm>
          <a:prstGeom prst="rect">
            <a:avLst/>
          </a:prstGeom>
          <a:noFill/>
        </p:spPr>
        <p:txBody>
          <a:bodyPr wrap="square" rtlCol="0">
            <a:spAutoFit/>
          </a:bodyPr>
          <a:lstStyle/>
          <a:p>
            <a:r>
              <a:rPr lang="en-IN" sz="1600" b="1" dirty="0"/>
              <a:t>Figure 3</a:t>
            </a:r>
            <a:r>
              <a:rPr lang="en-IN" sz="1600" dirty="0"/>
              <a:t>.</a:t>
            </a:r>
          </a:p>
        </p:txBody>
      </p:sp>
      <p:sp>
        <p:nvSpPr>
          <p:cNvPr id="78" name="TextBox 77">
            <a:extLst>
              <a:ext uri="{FF2B5EF4-FFF2-40B4-BE49-F238E27FC236}">
                <a16:creationId xmlns:a16="http://schemas.microsoft.com/office/drawing/2014/main" id="{0DE9CF0A-D2E9-6243-A487-0A337AED0F14}"/>
              </a:ext>
            </a:extLst>
          </p:cNvPr>
          <p:cNvSpPr txBox="1">
            <a:spLocks noGrp="1" noRot="1" noMove="1" noResize="1" noEditPoints="1" noAdjustHandles="1" noChangeArrowheads="1" noChangeShapeType="1"/>
          </p:cNvSpPr>
          <p:nvPr/>
        </p:nvSpPr>
        <p:spPr>
          <a:xfrm>
            <a:off x="5078366" y="20367657"/>
            <a:ext cx="965456" cy="338554"/>
          </a:xfrm>
          <a:prstGeom prst="rect">
            <a:avLst/>
          </a:prstGeom>
          <a:noFill/>
        </p:spPr>
        <p:txBody>
          <a:bodyPr wrap="square" rtlCol="0">
            <a:spAutoFit/>
          </a:bodyPr>
          <a:lstStyle/>
          <a:p>
            <a:r>
              <a:rPr lang="en-IN" sz="1600" b="1" dirty="0"/>
              <a:t>Figure 4.</a:t>
            </a:r>
          </a:p>
        </p:txBody>
      </p:sp>
      <p:sp>
        <p:nvSpPr>
          <p:cNvPr id="79" name="TextBox 78">
            <a:extLst>
              <a:ext uri="{FF2B5EF4-FFF2-40B4-BE49-F238E27FC236}">
                <a16:creationId xmlns:a16="http://schemas.microsoft.com/office/drawing/2014/main" id="{FA911868-74D6-C8CD-01FF-FFEE7157488D}"/>
              </a:ext>
            </a:extLst>
          </p:cNvPr>
          <p:cNvSpPr txBox="1">
            <a:spLocks noGrp="1" noRot="1" noMove="1" noResize="1" noEditPoints="1" noAdjustHandles="1" noChangeArrowheads="1" noChangeShapeType="1"/>
          </p:cNvSpPr>
          <p:nvPr/>
        </p:nvSpPr>
        <p:spPr>
          <a:xfrm>
            <a:off x="4529921" y="25714121"/>
            <a:ext cx="1096890" cy="338554"/>
          </a:xfrm>
          <a:prstGeom prst="rect">
            <a:avLst/>
          </a:prstGeom>
          <a:noFill/>
        </p:spPr>
        <p:txBody>
          <a:bodyPr wrap="square" rtlCol="0">
            <a:spAutoFit/>
          </a:bodyPr>
          <a:lstStyle/>
          <a:p>
            <a:r>
              <a:rPr lang="en-IN" sz="1600" b="1" dirty="0"/>
              <a:t>Figure 5.</a:t>
            </a:r>
          </a:p>
        </p:txBody>
      </p:sp>
      <p:sp>
        <p:nvSpPr>
          <p:cNvPr id="80" name="TextBox 79">
            <a:extLst>
              <a:ext uri="{FF2B5EF4-FFF2-40B4-BE49-F238E27FC236}">
                <a16:creationId xmlns:a16="http://schemas.microsoft.com/office/drawing/2014/main" id="{5BAAA429-B354-F475-4EBE-9750BA6F7660}"/>
              </a:ext>
            </a:extLst>
          </p:cNvPr>
          <p:cNvSpPr txBox="1">
            <a:spLocks noGrp="1" noRot="1" noMove="1" noResize="1" noEditPoints="1" noAdjustHandles="1" noChangeArrowheads="1" noChangeShapeType="1"/>
          </p:cNvSpPr>
          <p:nvPr/>
        </p:nvSpPr>
        <p:spPr>
          <a:xfrm>
            <a:off x="8339304" y="25715245"/>
            <a:ext cx="1068856" cy="338554"/>
          </a:xfrm>
          <a:prstGeom prst="rect">
            <a:avLst/>
          </a:prstGeom>
          <a:noFill/>
        </p:spPr>
        <p:txBody>
          <a:bodyPr wrap="square" rtlCol="0">
            <a:spAutoFit/>
          </a:bodyPr>
          <a:lstStyle/>
          <a:p>
            <a:r>
              <a:rPr lang="en-IN" sz="1600" b="1" dirty="0"/>
              <a:t>Figure 6.</a:t>
            </a:r>
          </a:p>
        </p:txBody>
      </p:sp>
      <p:pic>
        <p:nvPicPr>
          <p:cNvPr id="82" name="Picture 81">
            <a:extLst>
              <a:ext uri="{FF2B5EF4-FFF2-40B4-BE49-F238E27FC236}">
                <a16:creationId xmlns:a16="http://schemas.microsoft.com/office/drawing/2014/main" id="{C8805927-338A-C2CD-BC16-631498A5EB16}"/>
              </a:ext>
            </a:extLst>
          </p:cNvPr>
          <p:cNvPicPr>
            <a:picLocks noGrp="1" noRot="1" noChangeAspect="1" noMove="1" noResize="1" noEditPoints="1" noAdjustHandles="1" noChangeArrowheads="1" noChangeShapeType="1" noCrop="1"/>
          </p:cNvPicPr>
          <p:nvPr/>
        </p:nvPicPr>
        <p:blipFill>
          <a:blip r:embed="rId17"/>
          <a:stretch>
            <a:fillRect/>
          </a:stretch>
        </p:blipFill>
        <p:spPr>
          <a:xfrm>
            <a:off x="17116655" y="10782267"/>
            <a:ext cx="1947538" cy="1629892"/>
          </a:xfrm>
          <a:prstGeom prst="rect">
            <a:avLst/>
          </a:prstGeom>
        </p:spPr>
      </p:pic>
      <p:sp>
        <p:nvSpPr>
          <p:cNvPr id="83" name="TextBox 82">
            <a:extLst>
              <a:ext uri="{FF2B5EF4-FFF2-40B4-BE49-F238E27FC236}">
                <a16:creationId xmlns:a16="http://schemas.microsoft.com/office/drawing/2014/main" id="{D4D18003-D343-A255-9CC6-EF9189A8201F}"/>
              </a:ext>
            </a:extLst>
          </p:cNvPr>
          <p:cNvSpPr txBox="1">
            <a:spLocks noGrp="1" noRot="1" noMove="1" noResize="1" noEditPoints="1" noAdjustHandles="1" noChangeArrowheads="1" noChangeShapeType="1"/>
          </p:cNvSpPr>
          <p:nvPr/>
        </p:nvSpPr>
        <p:spPr>
          <a:xfrm>
            <a:off x="19226784" y="11591003"/>
            <a:ext cx="1408176" cy="276999"/>
          </a:xfrm>
          <a:prstGeom prst="rect">
            <a:avLst/>
          </a:prstGeom>
          <a:noFill/>
        </p:spPr>
        <p:txBody>
          <a:bodyPr wrap="square" rtlCol="0">
            <a:spAutoFit/>
          </a:bodyPr>
          <a:lstStyle/>
          <a:p>
            <a:r>
              <a:rPr lang="en-IN" sz="1200" b="1" dirty="0"/>
              <a:t>Figure 7.</a:t>
            </a:r>
          </a:p>
        </p:txBody>
      </p:sp>
      <p:pic>
        <p:nvPicPr>
          <p:cNvPr id="85" name="Picture 84" descr="A screenshot of a graph&#10;&#10;Description automatically generated">
            <a:extLst>
              <a:ext uri="{FF2B5EF4-FFF2-40B4-BE49-F238E27FC236}">
                <a16:creationId xmlns:a16="http://schemas.microsoft.com/office/drawing/2014/main" id="{ACC4DF0F-826E-D00E-E6AB-F04AAF2CBD8C}"/>
              </a:ext>
            </a:extLst>
          </p:cNvPr>
          <p:cNvPicPr>
            <a:picLocks noGrp="1" noRot="1" noChangeAspect="1" noMove="1" noResize="1" noEditPoints="1" noAdjustHandles="1" noChangeArrowheads="1" noChangeShapeType="1" noCrop="1"/>
          </p:cNvPicPr>
          <p:nvPr/>
        </p:nvPicPr>
        <p:blipFill>
          <a:blip r:embed="rId18">
            <a:extLst>
              <a:ext uri="{28A0092B-C50C-407E-A947-70E740481C1C}">
                <a14:useLocalDpi xmlns:a14="http://schemas.microsoft.com/office/drawing/2010/main" val="0"/>
              </a:ext>
            </a:extLst>
          </a:blip>
          <a:stretch>
            <a:fillRect/>
          </a:stretch>
        </p:blipFill>
        <p:spPr>
          <a:xfrm>
            <a:off x="633159" y="23055144"/>
            <a:ext cx="2209822" cy="2597753"/>
          </a:xfrm>
          <a:prstGeom prst="rect">
            <a:avLst/>
          </a:prstGeom>
        </p:spPr>
      </p:pic>
      <p:sp>
        <p:nvSpPr>
          <p:cNvPr id="14" name="Title 3"/>
          <p:cNvSpPr txBox="1">
            <a:spLocks noGrp="1" noRot="1" noMove="1" noResize="1" noEditPoints="1" noAdjustHandles="1" noChangeArrowheads="1" noChangeShapeType="1"/>
          </p:cNvSpPr>
          <p:nvPr/>
        </p:nvSpPr>
        <p:spPr>
          <a:xfrm>
            <a:off x="515257" y="26134144"/>
            <a:ext cx="20370798" cy="2057596"/>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fontScale="92500" lnSpcReduction="100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1800" b="1" dirty="0">
                <a:latin typeface="Times New Roman" panose="02020603050405020304" pitchFamily="18" charset="0"/>
                <a:cs typeface="Times New Roman" panose="02020603050405020304" pitchFamily="18" charset="0"/>
              </a:rPr>
              <a:t>LESSONS LEARNED AND FUTURE WORK</a:t>
            </a:r>
          </a:p>
          <a:p>
            <a:pPr algn="l"/>
            <a:r>
              <a:rPr lang="en-GB" sz="1800" b="1" dirty="0">
                <a:latin typeface="Times New Roman" panose="02020603050405020304" pitchFamily="18" charset="0"/>
                <a:cs typeface="Times New Roman" panose="02020603050405020304" pitchFamily="18" charset="0"/>
              </a:rPr>
              <a:t>Lessons learned:</a:t>
            </a:r>
          </a:p>
          <a:p>
            <a:pPr marL="285750" indent="-285750" algn="l">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Must pay more attention to feature selection and lookout for overfitting especially when it comes to RF.</a:t>
            </a:r>
          </a:p>
          <a:p>
            <a:pPr marL="285750" indent="-285750" algn="l">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Be careful when tuning Hyperparameter especially in case of RF because there are a lot of choice for methods of implementing which can lead to incorrect method usage.</a:t>
            </a:r>
          </a:p>
          <a:p>
            <a:pPr marL="285750" indent="-285750" algn="l">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Using OBB error instead of 10-fold cross validation with accuracy to tune hyperparameter might have been a better choice even at the cost of higher computation and time cost as amount of data was limited and splitting the data into validation set for cross validation reduced it even further.</a:t>
            </a:r>
          </a:p>
          <a:p>
            <a:pPr algn="l"/>
            <a:r>
              <a:rPr lang="en-GB" sz="1800" b="1" dirty="0">
                <a:latin typeface="Times New Roman" panose="02020603050405020304" pitchFamily="18" charset="0"/>
                <a:cs typeface="Times New Roman" panose="02020603050405020304" pitchFamily="18" charset="0"/>
              </a:rPr>
              <a:t>Future work:</a:t>
            </a:r>
          </a:p>
          <a:p>
            <a:pPr marL="285750" indent="-285750" algn="l">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Use feature selection and OOB error for better overfitting prevention and hyperparameter tuning.</a:t>
            </a:r>
          </a:p>
          <a:p>
            <a:pPr marL="285750" indent="-285750" algn="l">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Try to compare other algorithms like decision trees and multiple linear regression.</a:t>
            </a:r>
          </a:p>
          <a:p>
            <a:pPr marL="285750" indent="-285750" algn="l">
              <a:buFont typeface="Arial" panose="020B0604020202020204" pitchFamily="34" charset="0"/>
              <a:buChar char="•"/>
            </a:pPr>
            <a:endParaRPr lang="en-GB" sz="1800" b="1"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GB"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88619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13341</TotalTime>
  <Words>1898</Words>
  <Application>Microsoft Office PowerPoint</Application>
  <PresentationFormat>Custom</PresentationFormat>
  <Paragraphs>132</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AAAAAD+TimesNewRomanPSMT</vt:lpstr>
      <vt:lpstr>-apple-system</vt:lpstr>
      <vt:lpstr>Arial</vt:lpstr>
      <vt:lpstr>Calibri</vt:lpstr>
      <vt:lpstr>Calibri Light</vt:lpstr>
      <vt:lpstr>Times New Roman</vt:lpstr>
      <vt:lpstr>Wingdings</vt:lpstr>
      <vt:lpstr>Office Theme</vt:lpstr>
      <vt:lpstr>PowerPoint Presentation</vt:lpstr>
    </vt:vector>
  </TitlesOfParts>
  <Company>TIFS UK and Ireland I&amp;S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Sikar</dc:creator>
  <cp:lastModifiedBy>PG-Ahmad, Arsalaan</cp:lastModifiedBy>
  <cp:revision>30</cp:revision>
  <cp:lastPrinted>2023-08-18T12:07:00Z</cp:lastPrinted>
  <dcterms:created xsi:type="dcterms:W3CDTF">2019-11-20T07:25:50Z</dcterms:created>
  <dcterms:modified xsi:type="dcterms:W3CDTF">2025-02-23T12:59:03Z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be01c0c-f9b3-4dc4-af0b-a82110cc37cd_Enabled">
    <vt:lpwstr>True</vt:lpwstr>
  </property>
  <property fmtid="{D5CDD505-2E9C-101B-9397-08002B2CF9AE}" pid="3" name="MSIP_Label_6be01c0c-f9b3-4dc4-af0b-a82110cc37cd_SiteId">
    <vt:lpwstr>a1f1e214-7ded-45b6-81a1-9e8ae3459641</vt:lpwstr>
  </property>
  <property fmtid="{D5CDD505-2E9C-101B-9397-08002B2CF9AE}" pid="4" name="MSIP_Label_6be01c0c-f9b3-4dc4-af0b-a82110cc37cd_Owner">
    <vt:lpwstr>jsikard@jci.com</vt:lpwstr>
  </property>
  <property fmtid="{D5CDD505-2E9C-101B-9397-08002B2CF9AE}" pid="5" name="MSIP_Label_6be01c0c-f9b3-4dc4-af0b-a82110cc37cd_SetDate">
    <vt:lpwstr>2019-11-20T08:52:09.9683823Z</vt:lpwstr>
  </property>
  <property fmtid="{D5CDD505-2E9C-101B-9397-08002B2CF9AE}" pid="6" name="MSIP_Label_6be01c0c-f9b3-4dc4-af0b-a82110cc37cd_Name">
    <vt:lpwstr>Internal </vt:lpwstr>
  </property>
  <property fmtid="{D5CDD505-2E9C-101B-9397-08002B2CF9AE}" pid="7" name="MSIP_Label_6be01c0c-f9b3-4dc4-af0b-a82110cc37cd_Application">
    <vt:lpwstr>Microsoft Azure Information Protection</vt:lpwstr>
  </property>
  <property fmtid="{D5CDD505-2E9C-101B-9397-08002B2CF9AE}" pid="8" name="MSIP_Label_6be01c0c-f9b3-4dc4-af0b-a82110cc37cd_ActionId">
    <vt:lpwstr>5f4a5b71-286d-4505-8e2d-0d66c2c6a339</vt:lpwstr>
  </property>
  <property fmtid="{D5CDD505-2E9C-101B-9397-08002B2CF9AE}" pid="9" name="MSIP_Label_6be01c0c-f9b3-4dc4-af0b-a82110cc37cd_Extended_MSFT_Method">
    <vt:lpwstr>Automatic</vt:lpwstr>
  </property>
  <property fmtid="{D5CDD505-2E9C-101B-9397-08002B2CF9AE}" pid="10" name="Information Classification">
    <vt:lpwstr>Internal </vt:lpwstr>
  </property>
</Properties>
</file>