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Fira Sans Bold" panose="020B0604020202020204" charset="0"/>
      <p:regular r:id="rId20"/>
    </p:embeddedFont>
    <p:embeddedFont>
      <p:font typeface="Fira Sans Light" panose="020B0403050000020004" pitchFamily="34" charset="0"/>
      <p:regular r:id="rId21"/>
    </p:embeddedFont>
    <p:embeddedFont>
      <p:font typeface="Fira Sans Medium" panose="020B0603050000020004" pitchFamily="3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8" d="100"/>
          <a:sy n="48" d="100"/>
        </p:scale>
        <p:origin x="109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486018"/>
            <a:ext cx="10202605" cy="3657482"/>
          </a:xfrm>
          <a:prstGeom prst="rect">
            <a:avLst/>
          </a:prstGeom>
        </p:spPr>
        <p:txBody>
          <a:bodyPr lIns="0" tIns="0" rIns="0" bIns="0" rtlCol="0" anchor="t">
            <a:spAutoFit/>
          </a:bodyPr>
          <a:lstStyle/>
          <a:p>
            <a:pPr>
              <a:lnSpc>
                <a:spcPts val="14399"/>
              </a:lnSpc>
            </a:pPr>
            <a:r>
              <a:rPr lang="en-US" sz="11999">
                <a:solidFill>
                  <a:srgbClr val="000000"/>
                </a:solidFill>
                <a:latin typeface="Fira Sans Bold"/>
              </a:rPr>
              <a:t>JAVA PROJECT </a:t>
            </a:r>
          </a:p>
          <a:p>
            <a:pPr>
              <a:lnSpc>
                <a:spcPts val="14399"/>
              </a:lnSpc>
            </a:pPr>
            <a:r>
              <a:rPr lang="en-US" sz="11999">
                <a:solidFill>
                  <a:srgbClr val="000000"/>
                </a:solidFill>
                <a:latin typeface="Fira Sans Bold"/>
              </a:rPr>
              <a:t>CSE-310</a:t>
            </a:r>
          </a:p>
        </p:txBody>
      </p:sp>
      <p:sp>
        <p:nvSpPr>
          <p:cNvPr id="3" name="TextBox 3"/>
          <p:cNvSpPr txBox="1"/>
          <p:nvPr/>
        </p:nvSpPr>
        <p:spPr>
          <a:xfrm>
            <a:off x="1028700" y="8034346"/>
            <a:ext cx="10202605" cy="622876"/>
          </a:xfrm>
          <a:prstGeom prst="rect">
            <a:avLst/>
          </a:prstGeom>
        </p:spPr>
        <p:txBody>
          <a:bodyPr lIns="0" tIns="0" rIns="0" bIns="0" rtlCol="0" anchor="t">
            <a:spAutoFit/>
          </a:bodyPr>
          <a:lstStyle/>
          <a:p>
            <a:pPr>
              <a:lnSpc>
                <a:spcPts val="5039"/>
              </a:lnSpc>
            </a:pPr>
            <a:r>
              <a:rPr lang="en-US" sz="3599">
                <a:solidFill>
                  <a:srgbClr val="000000"/>
                </a:solidFill>
                <a:latin typeface="Fira Sans Light"/>
              </a:rPr>
              <a:t>Presented to : Dr.A.Ranjith Kumar</a:t>
            </a:r>
          </a:p>
        </p:txBody>
      </p:sp>
      <p:grpSp>
        <p:nvGrpSpPr>
          <p:cNvPr id="4" name="Group 4"/>
          <p:cNvGrpSpPr/>
          <p:nvPr/>
        </p:nvGrpSpPr>
        <p:grpSpPr>
          <a:xfrm>
            <a:off x="10966967" y="1339395"/>
            <a:ext cx="7321033" cy="6340049"/>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6" name="Group 6"/>
          <p:cNvGrpSpPr/>
          <p:nvPr/>
        </p:nvGrpSpPr>
        <p:grpSpPr>
          <a:xfrm>
            <a:off x="13152502" y="5900582"/>
            <a:ext cx="4970154" cy="4304177"/>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8" name="Group 8"/>
          <p:cNvGrpSpPr/>
          <p:nvPr/>
        </p:nvGrpSpPr>
        <p:grpSpPr>
          <a:xfrm>
            <a:off x="15846966" y="2331116"/>
            <a:ext cx="2271679" cy="1967285"/>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0" name="Group 10"/>
          <p:cNvGrpSpPr/>
          <p:nvPr/>
        </p:nvGrpSpPr>
        <p:grpSpPr>
          <a:xfrm>
            <a:off x="13132449" y="329501"/>
            <a:ext cx="3799619" cy="3290488"/>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1658600" y="231457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13612086" y="571500"/>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aphicFrame>
        <p:nvGraphicFramePr>
          <p:cNvPr id="6" name="Table 6"/>
          <p:cNvGraphicFramePr>
            <a:graphicFrameLocks noGrp="1"/>
          </p:cNvGraphicFramePr>
          <p:nvPr/>
        </p:nvGraphicFramePr>
        <p:xfrm>
          <a:off x="1028700" y="3946254"/>
          <a:ext cx="16230600" cy="4018151"/>
        </p:xfrm>
        <a:graphic>
          <a:graphicData uri="http://schemas.openxmlformats.org/drawingml/2006/table">
            <a:tbl>
              <a:tblPr/>
              <a:tblGrid>
                <a:gridCol w="8115300">
                  <a:extLst>
                    <a:ext uri="{9D8B030D-6E8A-4147-A177-3AD203B41FA5}">
                      <a16:colId xmlns:a16="http://schemas.microsoft.com/office/drawing/2014/main" val="20000"/>
                    </a:ext>
                  </a:extLst>
                </a:gridCol>
                <a:gridCol w="8115300">
                  <a:extLst>
                    <a:ext uri="{9D8B030D-6E8A-4147-A177-3AD203B41FA5}">
                      <a16:colId xmlns:a16="http://schemas.microsoft.com/office/drawing/2014/main" val="20001"/>
                    </a:ext>
                  </a:extLst>
                </a:gridCol>
              </a:tblGrid>
              <a:tr h="1509013">
                <a:tc>
                  <a:txBody>
                    <a:bodyPr/>
                    <a:lstStyle/>
                    <a:p>
                      <a:pPr algn="ctr">
                        <a:lnSpc>
                          <a:spcPts val="3919"/>
                        </a:lnSpc>
                        <a:defRPr/>
                      </a:pPr>
                      <a:r>
                        <a:rPr lang="en-US" sz="2799">
                          <a:solidFill>
                            <a:srgbClr val="F4F4F4"/>
                          </a:solidFill>
                          <a:latin typeface="Fira Sans Medium"/>
                        </a:rPr>
                        <a:t>MAIN CLASS</a:t>
                      </a:r>
                      <a:endParaRPr lang="en-US" sz="1100"/>
                    </a:p>
                  </a:txBody>
                  <a:tcPr marL="190500" marR="190500" marT="190500" marB="190500"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0"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3919"/>
                        </a:lnSpc>
                        <a:defRPr/>
                      </a:pPr>
                      <a:r>
                        <a:rPr lang="en-US" sz="2799">
                          <a:solidFill>
                            <a:srgbClr val="F4F4F4"/>
                          </a:solidFill>
                          <a:latin typeface="Fira Sans Medium"/>
                        </a:rPr>
                        <a:t>LOGIN</a:t>
                      </a:r>
                      <a:endParaRPr lang="en-US" sz="1100"/>
                    </a:p>
                  </a:txBody>
                  <a:tcPr marL="190500" marR="190500" marT="190500" marB="190500"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0"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0"/>
                  </a:ext>
                </a:extLst>
              </a:tr>
              <a:tr h="1509013">
                <a:tc>
                  <a:txBody>
                    <a:bodyPr/>
                    <a:lstStyle/>
                    <a:p>
                      <a:pPr algn="ctr">
                        <a:lnSpc>
                          <a:spcPts val="3919"/>
                        </a:lnSpc>
                        <a:defRPr/>
                      </a:pPr>
                      <a:r>
                        <a:rPr lang="en-US" sz="2799">
                          <a:solidFill>
                            <a:srgbClr val="F4F4F4"/>
                          </a:solidFill>
                          <a:latin typeface="Fira Sans Medium"/>
                        </a:rPr>
                        <a:t>DIFFICULTY WINDOW</a:t>
                      </a:r>
                      <a:endParaRPr lang="en-US" sz="1100"/>
                    </a:p>
                  </a:txBody>
                  <a:tcPr marL="190500" marR="190500" marT="190500" marB="190500"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3919"/>
                        </a:lnSpc>
                        <a:defRPr/>
                      </a:pPr>
                      <a:r>
                        <a:rPr lang="en-US" sz="2799">
                          <a:solidFill>
                            <a:srgbClr val="F4F4F4"/>
                          </a:solidFill>
                          <a:latin typeface="Fira Sans Medium"/>
                        </a:rPr>
                        <a:t>GAME</a:t>
                      </a:r>
                      <a:endParaRPr lang="en-US" sz="1100"/>
                    </a:p>
                  </a:txBody>
                  <a:tcPr marL="190500" marR="190500" marT="190500" marB="190500"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1"/>
                  </a:ext>
                </a:extLst>
              </a:tr>
              <a:tr h="1000125">
                <a:tc>
                  <a:txBody>
                    <a:bodyPr/>
                    <a:lstStyle/>
                    <a:p>
                      <a:pPr algn="ctr">
                        <a:lnSpc>
                          <a:spcPts val="3919"/>
                        </a:lnSpc>
                        <a:defRPr/>
                      </a:pPr>
                      <a:endParaRPr lang="en-US" sz="1100"/>
                    </a:p>
                  </a:txBody>
                  <a:tcPr marL="190500" marR="190500" marT="190500" marB="190500"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0" cap="flat" cmpd="sng" algn="ctr">
                      <a:solidFill>
                        <a:srgbClr val="A4E473"/>
                      </a:solidFill>
                      <a:prstDash val="solid"/>
                      <a:round/>
                      <a:headEnd type="none" w="med" len="med"/>
                      <a:tailEnd type="none" w="med" len="med"/>
                    </a:lnB>
                    <a:solidFill>
                      <a:srgbClr val="004651"/>
                    </a:solidFill>
                  </a:tcPr>
                </a:tc>
                <a:tc>
                  <a:txBody>
                    <a:bodyPr/>
                    <a:lstStyle/>
                    <a:p>
                      <a:pPr algn="ctr">
                        <a:lnSpc>
                          <a:spcPts val="3919"/>
                        </a:lnSpc>
                        <a:defRPr/>
                      </a:pPr>
                      <a:endParaRPr lang="en-US" sz="1100"/>
                    </a:p>
                  </a:txBody>
                  <a:tcPr marL="190500" marR="190500" marT="190500" marB="190500"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0"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2"/>
                  </a:ext>
                </a:extLst>
              </a:tr>
            </a:tbl>
          </a:graphicData>
        </a:graphic>
      </p:graphicFrame>
      <p:sp>
        <p:nvSpPr>
          <p:cNvPr id="7" name="TextBox 7"/>
          <p:cNvSpPr txBox="1"/>
          <p:nvPr/>
        </p:nvSpPr>
        <p:spPr>
          <a:xfrm>
            <a:off x="1028700" y="1028700"/>
            <a:ext cx="6910589" cy="1285875"/>
          </a:xfrm>
          <a:prstGeom prst="rect">
            <a:avLst/>
          </a:prstGeom>
        </p:spPr>
        <p:txBody>
          <a:bodyPr lIns="0" tIns="0" rIns="0" bIns="0" rtlCol="0" anchor="t">
            <a:spAutoFit/>
          </a:bodyPr>
          <a:lstStyle/>
          <a:p>
            <a:pPr>
              <a:lnSpc>
                <a:spcPts val="10199"/>
              </a:lnSpc>
              <a:spcBef>
                <a:spcPct val="0"/>
              </a:spcBef>
            </a:pPr>
            <a:r>
              <a:rPr lang="en-US" sz="8499" spc="-84">
                <a:solidFill>
                  <a:srgbClr val="F4F4F4"/>
                </a:solidFill>
                <a:latin typeface="Fira Sans Medium"/>
              </a:rPr>
              <a:t>MODULES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7220021" y="1064321"/>
            <a:ext cx="10681347" cy="4269082"/>
          </a:xfrm>
          <a:prstGeom prst="rect">
            <a:avLst/>
          </a:prstGeom>
        </p:spPr>
      </p:pic>
      <p:sp>
        <p:nvSpPr>
          <p:cNvPr id="3" name="TextBox 3"/>
          <p:cNvSpPr txBox="1"/>
          <p:nvPr/>
        </p:nvSpPr>
        <p:spPr>
          <a:xfrm>
            <a:off x="942108" y="5098493"/>
            <a:ext cx="5705011" cy="422196"/>
          </a:xfrm>
          <a:prstGeom prst="rect">
            <a:avLst/>
          </a:prstGeom>
        </p:spPr>
        <p:txBody>
          <a:bodyPr lIns="0" tIns="0" rIns="0" bIns="0" rtlCol="0" anchor="t">
            <a:spAutoFit/>
          </a:bodyPr>
          <a:lstStyle/>
          <a:p>
            <a:pPr marL="539749" lvl="1" indent="-269875">
              <a:lnSpc>
                <a:spcPts val="3499"/>
              </a:lnSpc>
              <a:buFont typeface="Arial"/>
              <a:buChar char="•"/>
            </a:pPr>
            <a:endParaRPr/>
          </a:p>
        </p:txBody>
      </p:sp>
      <p:sp>
        <p:nvSpPr>
          <p:cNvPr id="4" name="TextBox 4"/>
          <p:cNvSpPr txBox="1"/>
          <p:nvPr/>
        </p:nvSpPr>
        <p:spPr>
          <a:xfrm>
            <a:off x="1028700" y="989049"/>
            <a:ext cx="5531827" cy="1285875"/>
          </a:xfrm>
          <a:prstGeom prst="rect">
            <a:avLst/>
          </a:prstGeom>
        </p:spPr>
        <p:txBody>
          <a:bodyPr lIns="0" tIns="0" rIns="0" bIns="0" rtlCol="0" anchor="t">
            <a:spAutoFit/>
          </a:bodyPr>
          <a:lstStyle/>
          <a:p>
            <a:pPr marL="0" lvl="0" indent="0">
              <a:lnSpc>
                <a:spcPts val="10199"/>
              </a:lnSpc>
              <a:spcBef>
                <a:spcPct val="0"/>
              </a:spcBef>
            </a:pPr>
            <a:r>
              <a:rPr lang="en-US" sz="8499" spc="-84">
                <a:solidFill>
                  <a:srgbClr val="000000"/>
                </a:solidFill>
                <a:latin typeface="Fira Sans Medium"/>
              </a:rPr>
              <a:t>LOGIN</a:t>
            </a:r>
          </a:p>
        </p:txBody>
      </p:sp>
      <p:sp>
        <p:nvSpPr>
          <p:cNvPr id="5" name="TextBox 5"/>
          <p:cNvSpPr txBox="1"/>
          <p:nvPr/>
        </p:nvSpPr>
        <p:spPr>
          <a:xfrm>
            <a:off x="369206" y="2570236"/>
            <a:ext cx="6850816" cy="4375440"/>
          </a:xfrm>
          <a:prstGeom prst="rect">
            <a:avLst/>
          </a:prstGeom>
        </p:spPr>
        <p:txBody>
          <a:bodyPr lIns="0" tIns="0" rIns="0" bIns="0" rtlCol="0" anchor="t">
            <a:spAutoFit/>
          </a:bodyPr>
          <a:lstStyle/>
          <a:p>
            <a:pPr algn="ctr">
              <a:lnSpc>
                <a:spcPts val="3868"/>
              </a:lnSpc>
              <a:spcBef>
                <a:spcPct val="0"/>
              </a:spcBef>
            </a:pPr>
            <a:r>
              <a:rPr lang="en-US" sz="3223">
                <a:solidFill>
                  <a:srgbClr val="000000"/>
                </a:solidFill>
                <a:latin typeface="Fira Sans Medium"/>
              </a:rPr>
              <a:t>This is a simple login page using Java. It creates a JFrame with a JPanel inside that contains a JLabel for the username, a JTextField for the user to enter their username, a JLabel for the password, a JPasswordField for the user to enter their password, and a JButton for the user to click to login.</a:t>
            </a:r>
          </a:p>
        </p:txBody>
      </p:sp>
      <p:grpSp>
        <p:nvGrpSpPr>
          <p:cNvPr id="6" name="Group 6"/>
          <p:cNvGrpSpPr/>
          <p:nvPr/>
        </p:nvGrpSpPr>
        <p:grpSpPr>
          <a:xfrm>
            <a:off x="12801600" y="5753100"/>
            <a:ext cx="5263120" cy="4375441"/>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8" name="Group 8"/>
          <p:cNvGrpSpPr/>
          <p:nvPr/>
        </p:nvGrpSpPr>
        <p:grpSpPr>
          <a:xfrm rot="-10800000">
            <a:off x="10668000" y="7124700"/>
            <a:ext cx="3448713" cy="2751292"/>
            <a:chOff x="0" y="0"/>
            <a:chExt cx="6940512" cy="5536956"/>
          </a:xfrm>
        </p:grpSpPr>
        <p:sp>
          <p:nvSpPr>
            <p:cNvPr id="9" name="Freeform 9"/>
            <p:cNvSpPr/>
            <p:nvPr/>
          </p:nvSpPr>
          <p:spPr>
            <a:xfrm>
              <a:off x="0" y="0"/>
              <a:ext cx="6940512" cy="5536956"/>
            </a:xfrm>
            <a:custGeom>
              <a:avLst/>
              <a:gdLst/>
              <a:ahLst/>
              <a:cxnLst/>
              <a:rect l="l" t="t" r="r" b="b"/>
              <a:pathLst>
                <a:path w="6940512" h="5536956">
                  <a:moveTo>
                    <a:pt x="6940512" y="2768478"/>
                  </a:moveTo>
                  <a:lnTo>
                    <a:pt x="6035637" y="5536956"/>
                  </a:lnTo>
                  <a:lnTo>
                    <a:pt x="904875" y="5536956"/>
                  </a:lnTo>
                  <a:lnTo>
                    <a:pt x="0" y="2768478"/>
                  </a:lnTo>
                  <a:lnTo>
                    <a:pt x="904875" y="0"/>
                  </a:lnTo>
                  <a:lnTo>
                    <a:pt x="6035510" y="0"/>
                  </a:lnTo>
                  <a:lnTo>
                    <a:pt x="6940512" y="2768478"/>
                  </a:lnTo>
                  <a:close/>
                </a:path>
              </a:pathLst>
            </a:custGeom>
            <a:solidFill>
              <a:srgbClr val="00A181"/>
            </a:solidFill>
          </p:spPr>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300982" y="3901043"/>
            <a:ext cx="4985461" cy="431743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3546289" y="6763771"/>
            <a:ext cx="3480308" cy="301396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6" name="Group 6"/>
          <p:cNvGrpSpPr/>
          <p:nvPr/>
        </p:nvGrpSpPr>
        <p:grpSpPr>
          <a:xfrm rot="-10800000">
            <a:off x="2780085" y="4005595"/>
            <a:ext cx="1798578" cy="1557577"/>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8" name="Group 8"/>
          <p:cNvGrpSpPr/>
          <p:nvPr/>
        </p:nvGrpSpPr>
        <p:grpSpPr>
          <a:xfrm rot="-10800000">
            <a:off x="27959" y="7257234"/>
            <a:ext cx="3378391" cy="2925703"/>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id="10" name="Picture 10"/>
          <p:cNvPicPr>
            <a:picLocks noChangeAspect="1"/>
          </p:cNvPicPr>
          <p:nvPr/>
        </p:nvPicPr>
        <p:blipFill>
          <a:blip r:embed="rId2"/>
          <a:srcRect/>
          <a:stretch>
            <a:fillRect/>
          </a:stretch>
        </p:blipFill>
        <p:spPr>
          <a:xfrm>
            <a:off x="6596409" y="1011541"/>
            <a:ext cx="10662891" cy="5931559"/>
          </a:xfrm>
          <a:prstGeom prst="rect">
            <a:avLst/>
          </a:prstGeom>
        </p:spPr>
      </p:pic>
      <p:sp>
        <p:nvSpPr>
          <p:cNvPr id="11" name="TextBox 11"/>
          <p:cNvSpPr txBox="1"/>
          <p:nvPr/>
        </p:nvSpPr>
        <p:spPr>
          <a:xfrm>
            <a:off x="514024" y="1028700"/>
            <a:ext cx="5531827" cy="2571750"/>
          </a:xfrm>
          <a:prstGeom prst="rect">
            <a:avLst/>
          </a:prstGeom>
        </p:spPr>
        <p:txBody>
          <a:bodyPr lIns="0" tIns="0" rIns="0" bIns="0" rtlCol="0" anchor="t">
            <a:spAutoFit/>
          </a:bodyPr>
          <a:lstStyle/>
          <a:p>
            <a:pPr marL="0" lvl="0" indent="0">
              <a:lnSpc>
                <a:spcPts val="10199"/>
              </a:lnSpc>
              <a:spcBef>
                <a:spcPct val="0"/>
              </a:spcBef>
            </a:pPr>
            <a:r>
              <a:rPr lang="en-US" sz="8499" spc="-84">
                <a:solidFill>
                  <a:srgbClr val="000000"/>
                </a:solidFill>
                <a:latin typeface="Fira Sans Medium"/>
              </a:rPr>
              <a:t>DIFFICULTY  WINDOW</a:t>
            </a:r>
          </a:p>
        </p:txBody>
      </p:sp>
      <p:sp>
        <p:nvSpPr>
          <p:cNvPr id="12" name="TextBox 12"/>
          <p:cNvSpPr txBox="1"/>
          <p:nvPr/>
        </p:nvSpPr>
        <p:spPr>
          <a:xfrm>
            <a:off x="8502447" y="7178593"/>
            <a:ext cx="6850816" cy="2430800"/>
          </a:xfrm>
          <a:prstGeom prst="rect">
            <a:avLst/>
          </a:prstGeom>
        </p:spPr>
        <p:txBody>
          <a:bodyPr lIns="0" tIns="0" rIns="0" bIns="0" rtlCol="0" anchor="t">
            <a:spAutoFit/>
          </a:bodyPr>
          <a:lstStyle/>
          <a:p>
            <a:pPr algn="ctr">
              <a:lnSpc>
                <a:spcPts val="3868"/>
              </a:lnSpc>
              <a:spcBef>
                <a:spcPct val="0"/>
              </a:spcBef>
            </a:pPr>
            <a:r>
              <a:rPr lang="en-US" sz="3223">
                <a:solidFill>
                  <a:srgbClr val="000000"/>
                </a:solidFill>
                <a:latin typeface="Fira Sans Medium"/>
              </a:rPr>
              <a:t>In this module JPanel is used to create a panel that contains two JButton components that represent the easy and hard levels of the game, respectively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3942686" y="7230859"/>
            <a:ext cx="3448713" cy="2751292"/>
            <a:chOff x="0" y="0"/>
            <a:chExt cx="6940512" cy="5536956"/>
          </a:xfrm>
        </p:grpSpPr>
        <p:sp>
          <p:nvSpPr>
            <p:cNvPr id="3" name="Freeform 3"/>
            <p:cNvSpPr/>
            <p:nvPr/>
          </p:nvSpPr>
          <p:spPr>
            <a:xfrm>
              <a:off x="0" y="0"/>
              <a:ext cx="6940512" cy="5536956"/>
            </a:xfrm>
            <a:custGeom>
              <a:avLst/>
              <a:gdLst/>
              <a:ahLst/>
              <a:cxnLst/>
              <a:rect l="l" t="t" r="r" b="b"/>
              <a:pathLst>
                <a:path w="6940512" h="5536956">
                  <a:moveTo>
                    <a:pt x="6940512" y="2768478"/>
                  </a:moveTo>
                  <a:lnTo>
                    <a:pt x="6035637" y="5536956"/>
                  </a:lnTo>
                  <a:lnTo>
                    <a:pt x="904875" y="5536956"/>
                  </a:lnTo>
                  <a:lnTo>
                    <a:pt x="0" y="2768478"/>
                  </a:lnTo>
                  <a:lnTo>
                    <a:pt x="904875" y="0"/>
                  </a:lnTo>
                  <a:lnTo>
                    <a:pt x="6035510" y="0"/>
                  </a:lnTo>
                  <a:lnTo>
                    <a:pt x="6940512" y="2768478"/>
                  </a:lnTo>
                  <a:close/>
                </a:path>
              </a:pathLst>
            </a:custGeom>
            <a:solidFill>
              <a:srgbClr val="00A181"/>
            </a:solidFill>
          </p:spPr>
        </p:sp>
      </p:grpSp>
      <p:pic>
        <p:nvPicPr>
          <p:cNvPr id="4" name="Picture 4"/>
          <p:cNvPicPr>
            <a:picLocks noChangeAspect="1"/>
          </p:cNvPicPr>
          <p:nvPr/>
        </p:nvPicPr>
        <p:blipFill>
          <a:blip r:embed="rId2"/>
          <a:srcRect/>
          <a:stretch>
            <a:fillRect/>
          </a:stretch>
        </p:blipFill>
        <p:spPr>
          <a:xfrm>
            <a:off x="8070695" y="0"/>
            <a:ext cx="10217305" cy="10287000"/>
          </a:xfrm>
          <a:prstGeom prst="rect">
            <a:avLst/>
          </a:prstGeom>
        </p:spPr>
      </p:pic>
      <p:sp>
        <p:nvSpPr>
          <p:cNvPr id="5" name="TextBox 5"/>
          <p:cNvSpPr txBox="1"/>
          <p:nvPr/>
        </p:nvSpPr>
        <p:spPr>
          <a:xfrm>
            <a:off x="942108" y="5098493"/>
            <a:ext cx="5705011" cy="422196"/>
          </a:xfrm>
          <a:prstGeom prst="rect">
            <a:avLst/>
          </a:prstGeom>
        </p:spPr>
        <p:txBody>
          <a:bodyPr lIns="0" tIns="0" rIns="0" bIns="0" rtlCol="0" anchor="t">
            <a:spAutoFit/>
          </a:bodyPr>
          <a:lstStyle/>
          <a:p>
            <a:pPr marL="539749" lvl="1" indent="-269875">
              <a:lnSpc>
                <a:spcPts val="3499"/>
              </a:lnSpc>
              <a:buFont typeface="Arial"/>
              <a:buChar char="•"/>
            </a:pPr>
            <a:endParaRPr/>
          </a:p>
        </p:txBody>
      </p:sp>
      <p:sp>
        <p:nvSpPr>
          <p:cNvPr id="6" name="TextBox 6"/>
          <p:cNvSpPr txBox="1"/>
          <p:nvPr/>
        </p:nvSpPr>
        <p:spPr>
          <a:xfrm>
            <a:off x="1028700" y="989049"/>
            <a:ext cx="5531827" cy="1285875"/>
          </a:xfrm>
          <a:prstGeom prst="rect">
            <a:avLst/>
          </a:prstGeom>
        </p:spPr>
        <p:txBody>
          <a:bodyPr lIns="0" tIns="0" rIns="0" bIns="0" rtlCol="0" anchor="t">
            <a:spAutoFit/>
          </a:bodyPr>
          <a:lstStyle/>
          <a:p>
            <a:pPr marL="0" lvl="0" indent="0">
              <a:lnSpc>
                <a:spcPts val="10199"/>
              </a:lnSpc>
              <a:spcBef>
                <a:spcPct val="0"/>
              </a:spcBef>
            </a:pPr>
            <a:r>
              <a:rPr lang="en-US" sz="8499" spc="-84">
                <a:solidFill>
                  <a:srgbClr val="000000"/>
                </a:solidFill>
                <a:latin typeface="Fira Sans Medium"/>
              </a:rPr>
              <a:t>GAME</a:t>
            </a:r>
          </a:p>
        </p:txBody>
      </p:sp>
      <p:sp>
        <p:nvSpPr>
          <p:cNvPr id="7" name="TextBox 7"/>
          <p:cNvSpPr txBox="1"/>
          <p:nvPr/>
        </p:nvSpPr>
        <p:spPr>
          <a:xfrm>
            <a:off x="369206" y="2570236"/>
            <a:ext cx="6850816" cy="4861600"/>
          </a:xfrm>
          <a:prstGeom prst="rect">
            <a:avLst/>
          </a:prstGeom>
        </p:spPr>
        <p:txBody>
          <a:bodyPr lIns="0" tIns="0" rIns="0" bIns="0" rtlCol="0" anchor="t">
            <a:spAutoFit/>
          </a:bodyPr>
          <a:lstStyle/>
          <a:p>
            <a:pPr algn="ctr">
              <a:lnSpc>
                <a:spcPts val="3868"/>
              </a:lnSpc>
              <a:spcBef>
                <a:spcPct val="0"/>
              </a:spcBef>
            </a:pPr>
            <a:r>
              <a:rPr lang="en-US" sz="3223">
                <a:solidFill>
                  <a:srgbClr val="000000"/>
                </a:solidFill>
                <a:latin typeface="Fira Sans Medium"/>
              </a:rPr>
              <a:t>The game has two levels, "EASY" and "HARD", which correspond to grid sizes of 4x4 and 6x6 respectively. The game also has a timer that starts when the player clicks on the fisrt button and counts down from 2 minutes.The player can choose to exit the game at any time, and a score is displayed when the game is closed.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492939" y="732012"/>
            <a:ext cx="14766361" cy="5732183"/>
            <a:chOff x="0" y="0"/>
            <a:chExt cx="19688481" cy="7642911"/>
          </a:xfrm>
        </p:grpSpPr>
        <p:sp>
          <p:nvSpPr>
            <p:cNvPr id="3" name="TextBox 3"/>
            <p:cNvSpPr txBox="1"/>
            <p:nvPr/>
          </p:nvSpPr>
          <p:spPr>
            <a:xfrm>
              <a:off x="0" y="2566637"/>
              <a:ext cx="19688481" cy="5076274"/>
            </a:xfrm>
            <a:prstGeom prst="rect">
              <a:avLst/>
            </a:prstGeom>
          </p:spPr>
          <p:txBody>
            <a:bodyPr lIns="0" tIns="0" rIns="0" bIns="0" rtlCol="0" anchor="t">
              <a:spAutoFit/>
            </a:bodyPr>
            <a:lstStyle/>
            <a:p>
              <a:pPr>
                <a:lnSpc>
                  <a:spcPts val="4320"/>
                </a:lnSpc>
              </a:pPr>
              <a:endParaRPr/>
            </a:p>
            <a:p>
              <a:pPr>
                <a:lnSpc>
                  <a:spcPts val="4320"/>
                </a:lnSpc>
                <a:spcBef>
                  <a:spcPct val="0"/>
                </a:spcBef>
              </a:pPr>
              <a:r>
                <a:rPr lang="en-US" sz="3600">
                  <a:solidFill>
                    <a:srgbClr val="F4F4F4"/>
                  </a:solidFill>
                  <a:latin typeface="Fira Sans Medium"/>
                </a:rPr>
                <a:t>In conclusion, the matching game is a simple yet interesting game that was implemented in Java using basic GUI components. The objective of the game was to match pairs of images hidden behind buttons by flipping them over in pairs until all pairs are found.Overall, this game was a good exercise for me to practice my programming skills and improve my problem-solving abilities.</a:t>
              </a:r>
            </a:p>
          </p:txBody>
        </p:sp>
        <p:sp>
          <p:nvSpPr>
            <p:cNvPr id="4" name="TextBox 4"/>
            <p:cNvSpPr txBox="1"/>
            <p:nvPr/>
          </p:nvSpPr>
          <p:spPr>
            <a:xfrm>
              <a:off x="0" y="0"/>
              <a:ext cx="19688481" cy="2108095"/>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CONCLUSION</a:t>
              </a:r>
            </a:p>
          </p:txBody>
        </p:sp>
      </p:grpSp>
      <p:grpSp>
        <p:nvGrpSpPr>
          <p:cNvPr id="7" name="Group 7"/>
          <p:cNvGrpSpPr/>
          <p:nvPr/>
        </p:nvGrpSpPr>
        <p:grpSpPr>
          <a:xfrm>
            <a:off x="1671665" y="7004492"/>
            <a:ext cx="3034530" cy="262791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9" name="Group 9"/>
          <p:cNvGrpSpPr/>
          <p:nvPr/>
        </p:nvGrpSpPr>
        <p:grpSpPr>
          <a:xfrm>
            <a:off x="3429000" y="8318450"/>
            <a:ext cx="2141618" cy="1854652"/>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284140"/>
            <a:ext cx="11571866" cy="6406115"/>
            <a:chOff x="0" y="0"/>
            <a:chExt cx="15429154" cy="8541487"/>
          </a:xfrm>
        </p:grpSpPr>
        <p:sp>
          <p:nvSpPr>
            <p:cNvPr id="3" name="TextBox 3"/>
            <p:cNvSpPr txBox="1"/>
            <p:nvPr/>
          </p:nvSpPr>
          <p:spPr>
            <a:xfrm>
              <a:off x="0" y="0"/>
              <a:ext cx="15429154" cy="7416380"/>
            </a:xfrm>
            <a:prstGeom prst="rect">
              <a:avLst/>
            </a:prstGeom>
          </p:spPr>
          <p:txBody>
            <a:bodyPr lIns="0" tIns="0" rIns="0" bIns="0" rtlCol="0" anchor="t">
              <a:spAutoFit/>
            </a:bodyPr>
            <a:lstStyle/>
            <a:p>
              <a:pPr>
                <a:lnSpc>
                  <a:spcPts val="12480"/>
                </a:lnSpc>
              </a:pPr>
              <a:r>
                <a:rPr lang="en-US" sz="10400">
                  <a:solidFill>
                    <a:srgbClr val="000000"/>
                  </a:solidFill>
                  <a:latin typeface="Fira Sans Bold"/>
                </a:rPr>
                <a:t>MEMORY MATCH              MANIA-</a:t>
              </a:r>
            </a:p>
            <a:p>
              <a:pPr>
                <a:lnSpc>
                  <a:spcPts val="9481"/>
                </a:lnSpc>
              </a:pPr>
              <a:r>
                <a:rPr lang="en-US" sz="7901">
                  <a:solidFill>
                    <a:srgbClr val="000000"/>
                  </a:solidFill>
                  <a:latin typeface="Fira Sans Bold"/>
                </a:rPr>
                <a:t>A FUN AND CHALLENGING BRAIN EXERCISE</a:t>
              </a:r>
            </a:p>
          </p:txBody>
        </p:sp>
        <p:sp>
          <p:nvSpPr>
            <p:cNvPr id="4" name="TextBox 4"/>
            <p:cNvSpPr txBox="1"/>
            <p:nvPr/>
          </p:nvSpPr>
          <p:spPr>
            <a:xfrm>
              <a:off x="0" y="7736386"/>
              <a:ext cx="15429154" cy="805101"/>
            </a:xfrm>
            <a:prstGeom prst="rect">
              <a:avLst/>
            </a:prstGeom>
          </p:spPr>
          <p:txBody>
            <a:bodyPr lIns="0" tIns="0" rIns="0" bIns="0" rtlCol="0" anchor="t">
              <a:spAutoFit/>
            </a:bodyPr>
            <a:lstStyle/>
            <a:p>
              <a:pPr>
                <a:lnSpc>
                  <a:spcPts val="5039"/>
                </a:lnSpc>
              </a:pPr>
              <a:endParaRPr/>
            </a:p>
          </p:txBody>
        </p:sp>
      </p:grpSp>
      <p:grpSp>
        <p:nvGrpSpPr>
          <p:cNvPr id="5" name="Group 5"/>
          <p:cNvGrpSpPr/>
          <p:nvPr/>
        </p:nvGrpSpPr>
        <p:grpSpPr>
          <a:xfrm>
            <a:off x="11045172" y="177616"/>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7" name="Group 7"/>
          <p:cNvGrpSpPr/>
          <p:nvPr/>
        </p:nvGrpSpPr>
        <p:grpSpPr>
          <a:xfrm>
            <a:off x="12022446" y="5934340"/>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a:off x="14302654" y="4859545"/>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1" name="Group 11"/>
          <p:cNvGrpSpPr/>
          <p:nvPr/>
        </p:nvGrpSpPr>
        <p:grpSpPr>
          <a:xfrm>
            <a:off x="14766805" y="2552700"/>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41586" y="6442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4614721" y="5119567"/>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28700" y="4081194"/>
            <a:ext cx="5499225" cy="1285875"/>
          </a:xfrm>
          <a:prstGeom prst="rect">
            <a:avLst/>
          </a:prstGeom>
        </p:spPr>
        <p:txBody>
          <a:bodyPr lIns="0" tIns="0" rIns="0" bIns="0" rtlCol="0" anchor="t">
            <a:spAutoFit/>
          </a:bodyPr>
          <a:lstStyle/>
          <a:p>
            <a:pPr marL="0" lvl="0" indent="0" algn="l">
              <a:lnSpc>
                <a:spcPts val="10199"/>
              </a:lnSpc>
              <a:spcBef>
                <a:spcPct val="0"/>
              </a:spcBef>
            </a:pPr>
            <a:r>
              <a:rPr lang="en-US" sz="8499" spc="-84">
                <a:solidFill>
                  <a:srgbClr val="F4F4F4"/>
                </a:solidFill>
                <a:latin typeface="Fira Sans Medium"/>
              </a:rPr>
              <a:t>CONTENTS</a:t>
            </a:r>
          </a:p>
        </p:txBody>
      </p:sp>
      <p:sp>
        <p:nvSpPr>
          <p:cNvPr id="7" name="TextBox 7"/>
          <p:cNvSpPr txBox="1"/>
          <p:nvPr/>
        </p:nvSpPr>
        <p:spPr>
          <a:xfrm>
            <a:off x="10100540" y="683867"/>
            <a:ext cx="6109328" cy="646431"/>
          </a:xfrm>
          <a:prstGeom prst="rect">
            <a:avLst/>
          </a:prstGeom>
        </p:spPr>
        <p:txBody>
          <a:bodyPr lIns="0" tIns="0" rIns="0" bIns="0" rtlCol="0" anchor="t">
            <a:spAutoFit/>
          </a:bodyPr>
          <a:lstStyle/>
          <a:p>
            <a:pPr marL="820414" lvl="1" indent="-410207">
              <a:lnSpc>
                <a:spcPts val="5319"/>
              </a:lnSpc>
              <a:buFont typeface="Arial"/>
              <a:buChar char="•"/>
            </a:pPr>
            <a:r>
              <a:rPr lang="en-US" sz="3799">
                <a:solidFill>
                  <a:srgbClr val="F4F4F4"/>
                </a:solidFill>
                <a:latin typeface="Fira Sans Light"/>
              </a:rPr>
              <a:t>Introduction</a:t>
            </a:r>
          </a:p>
        </p:txBody>
      </p:sp>
      <p:sp>
        <p:nvSpPr>
          <p:cNvPr id="8" name="TextBox 8"/>
          <p:cNvSpPr txBox="1"/>
          <p:nvPr/>
        </p:nvSpPr>
        <p:spPr>
          <a:xfrm>
            <a:off x="10100540" y="1625168"/>
            <a:ext cx="6109328" cy="646431"/>
          </a:xfrm>
          <a:prstGeom prst="rect">
            <a:avLst/>
          </a:prstGeom>
        </p:spPr>
        <p:txBody>
          <a:bodyPr lIns="0" tIns="0" rIns="0" bIns="0" rtlCol="0" anchor="t">
            <a:spAutoFit/>
          </a:bodyPr>
          <a:lstStyle/>
          <a:p>
            <a:pPr marL="820414" lvl="1" indent="-410207">
              <a:lnSpc>
                <a:spcPts val="5319"/>
              </a:lnSpc>
              <a:buFont typeface="Arial"/>
              <a:buChar char="•"/>
            </a:pPr>
            <a:r>
              <a:rPr lang="en-US" sz="3799">
                <a:solidFill>
                  <a:srgbClr val="F4F4F4"/>
                </a:solidFill>
                <a:latin typeface="Fira Sans Light"/>
              </a:rPr>
              <a:t>Scope of the Project</a:t>
            </a:r>
          </a:p>
        </p:txBody>
      </p:sp>
      <p:sp>
        <p:nvSpPr>
          <p:cNvPr id="9" name="TextBox 9"/>
          <p:cNvSpPr txBox="1"/>
          <p:nvPr/>
        </p:nvSpPr>
        <p:spPr>
          <a:xfrm>
            <a:off x="10100540" y="2614499"/>
            <a:ext cx="6109328" cy="646431"/>
          </a:xfrm>
          <a:prstGeom prst="rect">
            <a:avLst/>
          </a:prstGeom>
        </p:spPr>
        <p:txBody>
          <a:bodyPr lIns="0" tIns="0" rIns="0" bIns="0" rtlCol="0" anchor="t">
            <a:spAutoFit/>
          </a:bodyPr>
          <a:lstStyle/>
          <a:p>
            <a:pPr marL="820414" lvl="1" indent="-410207">
              <a:lnSpc>
                <a:spcPts val="5319"/>
              </a:lnSpc>
              <a:buFont typeface="Arial"/>
              <a:buChar char="•"/>
            </a:pPr>
            <a:r>
              <a:rPr lang="en-US" sz="3799">
                <a:solidFill>
                  <a:srgbClr val="F4F4F4"/>
                </a:solidFill>
                <a:latin typeface="Fira Sans Light"/>
              </a:rPr>
              <a:t>Points</a:t>
            </a:r>
          </a:p>
        </p:txBody>
      </p:sp>
      <p:sp>
        <p:nvSpPr>
          <p:cNvPr id="10" name="TextBox 10"/>
          <p:cNvSpPr txBox="1"/>
          <p:nvPr/>
        </p:nvSpPr>
        <p:spPr>
          <a:xfrm>
            <a:off x="10100540" y="3938526"/>
            <a:ext cx="6109328" cy="646431"/>
          </a:xfrm>
          <a:prstGeom prst="rect">
            <a:avLst/>
          </a:prstGeom>
        </p:spPr>
        <p:txBody>
          <a:bodyPr lIns="0" tIns="0" rIns="0" bIns="0" rtlCol="0" anchor="t">
            <a:spAutoFit/>
          </a:bodyPr>
          <a:lstStyle/>
          <a:p>
            <a:pPr marL="820414" lvl="1" indent="-410207">
              <a:lnSpc>
                <a:spcPts val="5319"/>
              </a:lnSpc>
              <a:buFont typeface="Arial"/>
              <a:buChar char="•"/>
            </a:pPr>
            <a:r>
              <a:rPr lang="en-US" sz="3799">
                <a:solidFill>
                  <a:srgbClr val="F4F4F4"/>
                </a:solidFill>
                <a:latin typeface="Fira Sans Light"/>
              </a:rPr>
              <a:t>Modules</a:t>
            </a:r>
          </a:p>
        </p:txBody>
      </p:sp>
      <p:sp>
        <p:nvSpPr>
          <p:cNvPr id="11" name="TextBox 11"/>
          <p:cNvSpPr txBox="1"/>
          <p:nvPr/>
        </p:nvSpPr>
        <p:spPr>
          <a:xfrm>
            <a:off x="10100540" y="5400675"/>
            <a:ext cx="6109328" cy="646431"/>
          </a:xfrm>
          <a:prstGeom prst="rect">
            <a:avLst/>
          </a:prstGeom>
        </p:spPr>
        <p:txBody>
          <a:bodyPr lIns="0" tIns="0" rIns="0" bIns="0" rtlCol="0" anchor="t">
            <a:spAutoFit/>
          </a:bodyPr>
          <a:lstStyle/>
          <a:p>
            <a:pPr marL="820414" lvl="1" indent="-410207">
              <a:lnSpc>
                <a:spcPts val="5319"/>
              </a:lnSpc>
              <a:buFont typeface="Arial"/>
              <a:buChar char="•"/>
            </a:pPr>
            <a:r>
              <a:rPr lang="en-US" sz="3799">
                <a:solidFill>
                  <a:srgbClr val="F4F4F4"/>
                </a:solidFill>
                <a:latin typeface="Fira Sans Light"/>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1307339"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9859850" y="563974"/>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712717" y="2185155"/>
            <a:ext cx="7784689" cy="5081681"/>
            <a:chOff x="0" y="0"/>
            <a:chExt cx="10379585" cy="6775575"/>
          </a:xfrm>
        </p:grpSpPr>
        <p:sp>
          <p:nvSpPr>
            <p:cNvPr id="7" name="TextBox 7"/>
            <p:cNvSpPr txBox="1"/>
            <p:nvPr/>
          </p:nvSpPr>
          <p:spPr>
            <a:xfrm>
              <a:off x="0" y="0"/>
              <a:ext cx="10379585" cy="1714500"/>
            </a:xfrm>
            <a:prstGeom prst="rect">
              <a:avLst/>
            </a:prstGeom>
          </p:spPr>
          <p:txBody>
            <a:bodyPr lIns="0" tIns="0" rIns="0" bIns="0" rtlCol="0" anchor="t">
              <a:spAutoFit/>
            </a:bodyPr>
            <a:lstStyle/>
            <a:p>
              <a:pPr>
                <a:lnSpc>
                  <a:spcPts val="10199"/>
                </a:lnSpc>
                <a:spcBef>
                  <a:spcPct val="0"/>
                </a:spcBef>
              </a:pPr>
              <a:r>
                <a:rPr lang="en-US" sz="8499" spc="-84">
                  <a:solidFill>
                    <a:srgbClr val="000000"/>
                  </a:solidFill>
                  <a:latin typeface="Fira Sans Medium"/>
                </a:rPr>
                <a:t>Introduction</a:t>
              </a:r>
            </a:p>
          </p:txBody>
        </p:sp>
        <p:sp>
          <p:nvSpPr>
            <p:cNvPr id="8" name="TextBox 8"/>
            <p:cNvSpPr txBox="1"/>
            <p:nvPr/>
          </p:nvSpPr>
          <p:spPr>
            <a:xfrm>
              <a:off x="0" y="1930524"/>
              <a:ext cx="9298793" cy="4845051"/>
            </a:xfrm>
            <a:prstGeom prst="rect">
              <a:avLst/>
            </a:prstGeom>
          </p:spPr>
          <p:txBody>
            <a:bodyPr lIns="0" tIns="0" rIns="0" bIns="0" rtlCol="0" anchor="t">
              <a:spAutoFit/>
            </a:bodyPr>
            <a:lstStyle/>
            <a:p>
              <a:pPr marL="647697" lvl="1" indent="-323848" algn="l">
                <a:lnSpc>
                  <a:spcPts val="4199"/>
                </a:lnSpc>
                <a:buFont typeface="Arial"/>
                <a:buChar char="•"/>
              </a:pPr>
              <a:r>
                <a:rPr lang="en-US" sz="2999">
                  <a:solidFill>
                    <a:srgbClr val="000000"/>
                  </a:solidFill>
                  <a:latin typeface="Fira Sans Light"/>
                </a:rPr>
                <a:t>Pair matching game is a popular and entertaining puzzle game that challenges the player's memory skills. The game involves flipping over pairs of cards to reveal hidden images, with the objective of finding all matching pairs. </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300983" y="314457"/>
            <a:ext cx="5512745" cy="3857625"/>
          </a:xfrm>
          <a:prstGeom prst="rect">
            <a:avLst/>
          </a:prstGeom>
        </p:spPr>
        <p:txBody>
          <a:bodyPr lIns="0" tIns="0" rIns="0" bIns="0" rtlCol="0" anchor="t">
            <a:spAutoFit/>
          </a:bodyPr>
          <a:lstStyle/>
          <a:p>
            <a:pPr>
              <a:lnSpc>
                <a:spcPts val="10199"/>
              </a:lnSpc>
              <a:spcBef>
                <a:spcPct val="0"/>
              </a:spcBef>
            </a:pPr>
            <a:r>
              <a:rPr lang="en-US" sz="8499" spc="-84">
                <a:solidFill>
                  <a:srgbClr val="000000"/>
                </a:solidFill>
                <a:latin typeface="Fira Sans Medium"/>
              </a:rPr>
              <a:t>SCOPE OF THE PROJECT</a:t>
            </a:r>
          </a:p>
        </p:txBody>
      </p:sp>
      <p:grpSp>
        <p:nvGrpSpPr>
          <p:cNvPr id="3" name="Group 3"/>
          <p:cNvGrpSpPr/>
          <p:nvPr/>
        </p:nvGrpSpPr>
        <p:grpSpPr>
          <a:xfrm rot="-10800000">
            <a:off x="12032" y="4350228"/>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5247059" y="7160679"/>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1752600" y="7276605"/>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1" name="Group 11"/>
          <p:cNvGrpSpPr/>
          <p:nvPr/>
        </p:nvGrpSpPr>
        <p:grpSpPr>
          <a:xfrm>
            <a:off x="8600696" y="1028700"/>
            <a:ext cx="8272402" cy="2227626"/>
            <a:chOff x="0" y="0"/>
            <a:chExt cx="11029869" cy="2970168"/>
          </a:xfrm>
        </p:grpSpPr>
        <p:sp>
          <p:nvSpPr>
            <p:cNvPr id="12" name="TextBox 12"/>
            <p:cNvSpPr txBox="1"/>
            <p:nvPr/>
          </p:nvSpPr>
          <p:spPr>
            <a:xfrm>
              <a:off x="0" y="-9525"/>
              <a:ext cx="11029869" cy="2180989"/>
            </a:xfrm>
            <a:prstGeom prst="rect">
              <a:avLst/>
            </a:prstGeom>
          </p:spPr>
          <p:txBody>
            <a:bodyPr lIns="0" tIns="0" rIns="0" bIns="0" rtlCol="0" anchor="t">
              <a:spAutoFit/>
            </a:bodyPr>
            <a:lstStyle/>
            <a:p>
              <a:pPr marL="777240" lvl="1" indent="-388620">
                <a:lnSpc>
                  <a:spcPts val="4320"/>
                </a:lnSpc>
                <a:spcBef>
                  <a:spcPct val="0"/>
                </a:spcBef>
                <a:buFont typeface="Arial"/>
                <a:buChar char="•"/>
              </a:pPr>
              <a:r>
                <a:rPr lang="en-US" sz="3600">
                  <a:solidFill>
                    <a:srgbClr val="000000"/>
                  </a:solidFill>
                  <a:latin typeface="Fira Sans Medium"/>
                </a:rPr>
                <a:t>A game board consisting of a grid of cards with hidden images.</a:t>
              </a:r>
            </a:p>
            <a:p>
              <a:pPr>
                <a:lnSpc>
                  <a:spcPts val="4320"/>
                </a:lnSpc>
                <a:spcBef>
                  <a:spcPct val="0"/>
                </a:spcBef>
              </a:pPr>
              <a:endParaRPr lang="en-US" sz="3600">
                <a:solidFill>
                  <a:srgbClr val="000000"/>
                </a:solidFill>
                <a:latin typeface="Fira Sans Medium"/>
              </a:endParaRPr>
            </a:p>
          </p:txBody>
        </p:sp>
        <p:sp>
          <p:nvSpPr>
            <p:cNvPr id="13" name="TextBox 13"/>
            <p:cNvSpPr txBox="1"/>
            <p:nvPr/>
          </p:nvSpPr>
          <p:spPr>
            <a:xfrm>
              <a:off x="0" y="2520456"/>
              <a:ext cx="11029869" cy="449713"/>
            </a:xfrm>
            <a:prstGeom prst="rect">
              <a:avLst/>
            </a:prstGeom>
          </p:spPr>
          <p:txBody>
            <a:bodyPr lIns="0" tIns="0" rIns="0" bIns="0" rtlCol="0" anchor="t">
              <a:spAutoFit/>
            </a:bodyPr>
            <a:lstStyle/>
            <a:p>
              <a:pPr>
                <a:lnSpc>
                  <a:spcPts val="2800"/>
                </a:lnSpc>
                <a:spcBef>
                  <a:spcPct val="0"/>
                </a:spcBef>
              </a:pPr>
              <a:endParaRPr/>
            </a:p>
          </p:txBody>
        </p:sp>
      </p:grpSp>
      <p:sp>
        <p:nvSpPr>
          <p:cNvPr id="14" name="TextBox 14"/>
          <p:cNvSpPr txBox="1"/>
          <p:nvPr/>
        </p:nvSpPr>
        <p:spPr>
          <a:xfrm>
            <a:off x="8986898" y="3501088"/>
            <a:ext cx="8272402" cy="1638123"/>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Fira Sans Medium"/>
              </a:rPr>
              <a:t>2.The ability to restart the game and reshuffle the cards.</a:t>
            </a:r>
          </a:p>
          <a:p>
            <a:pPr>
              <a:lnSpc>
                <a:spcPts val="4320"/>
              </a:lnSpc>
              <a:spcBef>
                <a:spcPct val="0"/>
              </a:spcBef>
            </a:pPr>
            <a:endParaRPr lang="en-US" sz="3600">
              <a:solidFill>
                <a:srgbClr val="000000"/>
              </a:solidFill>
              <a:latin typeface="Fira Sans Medium"/>
            </a:endParaRPr>
          </a:p>
        </p:txBody>
      </p:sp>
      <p:sp>
        <p:nvSpPr>
          <p:cNvPr id="15" name="TextBox 15"/>
          <p:cNvSpPr txBox="1"/>
          <p:nvPr/>
        </p:nvSpPr>
        <p:spPr>
          <a:xfrm>
            <a:off x="8986898" y="5909448"/>
            <a:ext cx="8272402" cy="1638123"/>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Fira Sans Medium"/>
              </a:rPr>
              <a:t>3.The ability to reveal the hidden image by clicking on them.</a:t>
            </a:r>
          </a:p>
          <a:p>
            <a:pPr>
              <a:lnSpc>
                <a:spcPts val="4320"/>
              </a:lnSpc>
              <a:spcBef>
                <a:spcPct val="0"/>
              </a:spcBef>
            </a:pPr>
            <a:endParaRPr lang="en-US" sz="3600">
              <a:solidFill>
                <a:srgbClr val="000000"/>
              </a:solidFill>
              <a:latin typeface="Fira Sans Medium"/>
            </a:endParaRPr>
          </a:p>
        </p:txBody>
      </p:sp>
      <p:sp>
        <p:nvSpPr>
          <p:cNvPr id="16" name="AutoShape 16"/>
          <p:cNvSpPr/>
          <p:nvPr/>
        </p:nvSpPr>
        <p:spPr>
          <a:xfrm>
            <a:off x="8986898" y="2871516"/>
            <a:ext cx="8272402" cy="0"/>
          </a:xfrm>
          <a:prstGeom prst="line">
            <a:avLst/>
          </a:prstGeom>
          <a:ln w="9525" cap="flat">
            <a:solidFill>
              <a:srgbClr val="000000"/>
            </a:solidFill>
            <a:prstDash val="solid"/>
            <a:headEnd type="none" w="sm" len="sm"/>
            <a:tailEnd type="none" w="sm" len="sm"/>
          </a:ln>
        </p:spPr>
      </p:sp>
      <p:sp>
        <p:nvSpPr>
          <p:cNvPr id="17" name="AutoShape 17"/>
          <p:cNvSpPr/>
          <p:nvPr/>
        </p:nvSpPr>
        <p:spPr>
          <a:xfrm>
            <a:off x="8986898" y="5280798"/>
            <a:ext cx="8272402" cy="0"/>
          </a:xfrm>
          <a:prstGeom prst="line">
            <a:avLst/>
          </a:prstGeom>
          <a:ln w="9525" cap="flat">
            <a:solidFill>
              <a:srgbClr val="000000"/>
            </a:solidFill>
            <a:prstDash val="solid"/>
            <a:headEnd type="none" w="sm" len="sm"/>
            <a:tailEnd type="none" w="sm"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0" y="2239572"/>
            <a:ext cx="4985461" cy="431743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3743726" y="6896100"/>
            <a:ext cx="3480308" cy="301396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6" name="Group 6"/>
          <p:cNvGrpSpPr/>
          <p:nvPr/>
        </p:nvGrpSpPr>
        <p:grpSpPr>
          <a:xfrm rot="-10800000">
            <a:off x="4985461" y="1460783"/>
            <a:ext cx="1798578" cy="1557577"/>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8" name="Group 8"/>
          <p:cNvGrpSpPr/>
          <p:nvPr/>
        </p:nvGrpSpPr>
        <p:grpSpPr>
          <a:xfrm rot="-10800000">
            <a:off x="304800" y="7335795"/>
            <a:ext cx="3378391" cy="2925703"/>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0" name="TextBox 10"/>
          <p:cNvSpPr txBox="1"/>
          <p:nvPr/>
        </p:nvSpPr>
        <p:spPr>
          <a:xfrm>
            <a:off x="8986898" y="1091806"/>
            <a:ext cx="8272402" cy="2180989"/>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Fira Sans Medium"/>
              </a:rPr>
              <a:t>4.The ability to detect matching pairs and remove them from the game board.</a:t>
            </a:r>
          </a:p>
          <a:p>
            <a:pPr>
              <a:lnSpc>
                <a:spcPts val="4320"/>
              </a:lnSpc>
              <a:spcBef>
                <a:spcPct val="0"/>
              </a:spcBef>
            </a:pPr>
            <a:endParaRPr lang="en-US" sz="3600">
              <a:solidFill>
                <a:srgbClr val="000000"/>
              </a:solidFill>
              <a:latin typeface="Fira Sans Medium"/>
            </a:endParaRPr>
          </a:p>
        </p:txBody>
      </p:sp>
      <p:sp>
        <p:nvSpPr>
          <p:cNvPr id="11" name="TextBox 11"/>
          <p:cNvSpPr txBox="1"/>
          <p:nvPr/>
        </p:nvSpPr>
        <p:spPr>
          <a:xfrm>
            <a:off x="8986898" y="3501088"/>
            <a:ext cx="8272402" cy="1638123"/>
          </a:xfrm>
          <a:prstGeom prst="rect">
            <a:avLst/>
          </a:prstGeom>
        </p:spPr>
        <p:txBody>
          <a:bodyPr lIns="0" tIns="0" rIns="0" bIns="0" rtlCol="0" anchor="t">
            <a:spAutoFit/>
          </a:bodyPr>
          <a:lstStyle/>
          <a:p>
            <a:pPr>
              <a:lnSpc>
                <a:spcPts val="4320"/>
              </a:lnSpc>
              <a:spcBef>
                <a:spcPct val="0"/>
              </a:spcBef>
            </a:pPr>
            <a:r>
              <a:rPr lang="en-US" sz="3600">
                <a:solidFill>
                  <a:srgbClr val="000000"/>
                </a:solidFill>
                <a:latin typeface="Fira Sans Medium"/>
              </a:rPr>
              <a:t>5.The game will have multiple levels of difficulty, with different grid sizes and numbers of card pairs</a:t>
            </a:r>
          </a:p>
        </p:txBody>
      </p:sp>
      <p:sp>
        <p:nvSpPr>
          <p:cNvPr id="12" name="AutoShape 12"/>
          <p:cNvSpPr/>
          <p:nvPr/>
        </p:nvSpPr>
        <p:spPr>
          <a:xfrm>
            <a:off x="8986898" y="2871516"/>
            <a:ext cx="8272402" cy="0"/>
          </a:xfrm>
          <a:prstGeom prst="line">
            <a:avLst/>
          </a:prstGeom>
          <a:ln w="9525" cap="flat">
            <a:solidFill>
              <a:srgbClr val="000000"/>
            </a:solidFill>
            <a:prstDash val="solid"/>
            <a:headEnd type="none" w="sm" len="sm"/>
            <a:tailEnd type="none" w="sm" len="sm"/>
          </a:ln>
        </p:spPr>
      </p:sp>
      <p:sp>
        <p:nvSpPr>
          <p:cNvPr id="13" name="AutoShape 13"/>
          <p:cNvSpPr/>
          <p:nvPr/>
        </p:nvSpPr>
        <p:spPr>
          <a:xfrm>
            <a:off x="8986898" y="5280798"/>
            <a:ext cx="8272402" cy="0"/>
          </a:xfrm>
          <a:prstGeom prst="line">
            <a:avLst/>
          </a:prstGeom>
          <a:ln w="9525" cap="flat">
            <a:solidFill>
              <a:srgbClr val="000000"/>
            </a:solidFill>
            <a:prstDash val="solid"/>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0155518" y="3792464"/>
            <a:ext cx="7388722" cy="63986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12823819" y="468295"/>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6" name="TextBox 6"/>
          <p:cNvSpPr txBox="1"/>
          <p:nvPr/>
        </p:nvSpPr>
        <p:spPr>
          <a:xfrm>
            <a:off x="215307" y="2933134"/>
            <a:ext cx="12863624" cy="4058664"/>
          </a:xfrm>
          <a:prstGeom prst="rect">
            <a:avLst/>
          </a:prstGeom>
        </p:spPr>
        <p:txBody>
          <a:bodyPr lIns="0" tIns="0" rIns="0" bIns="0" rtlCol="0" anchor="t">
            <a:spAutoFit/>
          </a:bodyPr>
          <a:lstStyle/>
          <a:p>
            <a:pPr marL="715356" lvl="1" indent="-357678">
              <a:lnSpc>
                <a:spcPts val="4638"/>
              </a:lnSpc>
              <a:buFont typeface="Arial"/>
              <a:buChar char="•"/>
            </a:pPr>
            <a:r>
              <a:rPr lang="en-US" sz="3313">
                <a:solidFill>
                  <a:srgbClr val="000000"/>
                </a:solidFill>
                <a:latin typeface="Fira Sans Light"/>
              </a:rPr>
              <a:t>The project handles user input and event handling using Swing's ActionListener interface, which allows it to respond to user actions such as button clicks and mouse events.</a:t>
            </a:r>
          </a:p>
          <a:p>
            <a:pPr>
              <a:lnSpc>
                <a:spcPts val="4638"/>
              </a:lnSpc>
            </a:pPr>
            <a:endParaRPr lang="en-US" sz="3313">
              <a:solidFill>
                <a:srgbClr val="000000"/>
              </a:solidFill>
              <a:latin typeface="Fira Sans Light"/>
            </a:endParaRPr>
          </a:p>
          <a:p>
            <a:pPr marL="715356" lvl="1" indent="-357678">
              <a:lnSpc>
                <a:spcPts val="4638"/>
              </a:lnSpc>
              <a:buFont typeface="Arial"/>
              <a:buChar char="•"/>
            </a:pPr>
            <a:r>
              <a:rPr lang="en-US" sz="3313">
                <a:solidFill>
                  <a:srgbClr val="000000"/>
                </a:solidFill>
                <a:latin typeface="Fira Sans Light"/>
              </a:rPr>
              <a:t>The game's difficulty level is chosen by the user at the start of the game using a separate JFrame that offers two options: easy and hard..</a:t>
            </a:r>
          </a:p>
        </p:txBody>
      </p:sp>
      <p:sp>
        <p:nvSpPr>
          <p:cNvPr id="7" name="TextBox 7"/>
          <p:cNvSpPr txBox="1"/>
          <p:nvPr/>
        </p:nvSpPr>
        <p:spPr>
          <a:xfrm>
            <a:off x="1028700" y="989049"/>
            <a:ext cx="5531827" cy="1285875"/>
          </a:xfrm>
          <a:prstGeom prst="rect">
            <a:avLst/>
          </a:prstGeom>
        </p:spPr>
        <p:txBody>
          <a:bodyPr lIns="0" tIns="0" rIns="0" bIns="0" rtlCol="0" anchor="t">
            <a:spAutoFit/>
          </a:bodyPr>
          <a:lstStyle/>
          <a:p>
            <a:pPr marL="0" lvl="0" indent="0">
              <a:lnSpc>
                <a:spcPts val="10199"/>
              </a:lnSpc>
              <a:spcBef>
                <a:spcPct val="0"/>
              </a:spcBef>
            </a:pPr>
            <a:r>
              <a:rPr lang="en-US" sz="8499" spc="-84">
                <a:solidFill>
                  <a:srgbClr val="000000"/>
                </a:solidFill>
                <a:latin typeface="Fira Sans Medium"/>
              </a:rPr>
              <a:t>POINTS</a:t>
            </a:r>
          </a:p>
        </p:txBody>
      </p:sp>
      <p:grpSp>
        <p:nvGrpSpPr>
          <p:cNvPr id="8" name="Group 8"/>
          <p:cNvGrpSpPr/>
          <p:nvPr/>
        </p:nvGrpSpPr>
        <p:grpSpPr>
          <a:xfrm rot="-10800000">
            <a:off x="13876713" y="6536452"/>
            <a:ext cx="3801687" cy="3292279"/>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0058400" y="3687138"/>
            <a:ext cx="7388722" cy="63986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13029682" y="838961"/>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6" name="TextBox 6"/>
          <p:cNvSpPr txBox="1"/>
          <p:nvPr/>
        </p:nvSpPr>
        <p:spPr>
          <a:xfrm>
            <a:off x="0" y="344980"/>
            <a:ext cx="14895348" cy="9177580"/>
          </a:xfrm>
          <a:prstGeom prst="rect">
            <a:avLst/>
          </a:prstGeom>
        </p:spPr>
        <p:txBody>
          <a:bodyPr lIns="0" tIns="0" rIns="0" bIns="0" rtlCol="0" anchor="t">
            <a:spAutoFit/>
          </a:bodyPr>
          <a:lstStyle/>
          <a:p>
            <a:pPr marL="869992" lvl="1" indent="-434996">
              <a:lnSpc>
                <a:spcPts val="5641"/>
              </a:lnSpc>
              <a:buFont typeface="Arial"/>
              <a:buChar char="•"/>
            </a:pPr>
            <a:r>
              <a:rPr lang="en-US" sz="4029">
                <a:solidFill>
                  <a:srgbClr val="000000"/>
                </a:solidFill>
                <a:latin typeface="Fira Sans Light"/>
              </a:rPr>
              <a:t>Different levels of difficulty.</a:t>
            </a:r>
          </a:p>
          <a:p>
            <a:pPr>
              <a:lnSpc>
                <a:spcPts val="5641"/>
              </a:lnSpc>
            </a:pPr>
            <a:endParaRPr lang="en-US" sz="4029">
              <a:solidFill>
                <a:srgbClr val="000000"/>
              </a:solidFill>
              <a:latin typeface="Fira Sans Light"/>
            </a:endParaRPr>
          </a:p>
          <a:p>
            <a:pPr marL="869992" lvl="1" indent="-434996">
              <a:lnSpc>
                <a:spcPts val="5641"/>
              </a:lnSpc>
              <a:buFont typeface="Arial"/>
              <a:buChar char="•"/>
            </a:pPr>
            <a:r>
              <a:rPr lang="en-US" sz="4029">
                <a:solidFill>
                  <a:srgbClr val="000000"/>
                </a:solidFill>
                <a:latin typeface="Fira Sans Light"/>
              </a:rPr>
              <a:t>A timer which keeps track of the time spent in the game.</a:t>
            </a:r>
          </a:p>
          <a:p>
            <a:pPr>
              <a:lnSpc>
                <a:spcPts val="5641"/>
              </a:lnSpc>
            </a:pPr>
            <a:endParaRPr lang="en-US" sz="4029">
              <a:solidFill>
                <a:srgbClr val="000000"/>
              </a:solidFill>
              <a:latin typeface="Fira Sans Light"/>
            </a:endParaRPr>
          </a:p>
          <a:p>
            <a:pPr marL="869992" lvl="1" indent="-434996">
              <a:lnSpc>
                <a:spcPts val="5641"/>
              </a:lnSpc>
              <a:buFont typeface="Arial"/>
              <a:buChar char="•"/>
            </a:pPr>
            <a:r>
              <a:rPr lang="en-US" sz="4029">
                <a:solidFill>
                  <a:srgbClr val="000000"/>
                </a:solidFill>
                <a:latin typeface="Fira Sans Light"/>
              </a:rPr>
              <a:t>The ability to restart the game and reshuffle the cards.</a:t>
            </a:r>
          </a:p>
          <a:p>
            <a:pPr>
              <a:lnSpc>
                <a:spcPts val="5641"/>
              </a:lnSpc>
            </a:pPr>
            <a:endParaRPr lang="en-US" sz="4029">
              <a:solidFill>
                <a:srgbClr val="000000"/>
              </a:solidFill>
              <a:latin typeface="Fira Sans Light"/>
            </a:endParaRPr>
          </a:p>
          <a:p>
            <a:pPr marL="869992" lvl="1" indent="-434996">
              <a:lnSpc>
                <a:spcPts val="5641"/>
              </a:lnSpc>
              <a:buFont typeface="Arial"/>
              <a:buChar char="•"/>
            </a:pPr>
            <a:r>
              <a:rPr lang="en-US" sz="4029">
                <a:solidFill>
                  <a:srgbClr val="000000"/>
                </a:solidFill>
                <a:latin typeface="Fira Sans Light"/>
              </a:rPr>
              <a:t>The game uses a simple algorithm to shuffle the cards and distribute them randomly on the game board.</a:t>
            </a:r>
          </a:p>
          <a:p>
            <a:pPr>
              <a:lnSpc>
                <a:spcPts val="5641"/>
              </a:lnSpc>
            </a:pPr>
            <a:endParaRPr lang="en-US" sz="4029">
              <a:solidFill>
                <a:srgbClr val="000000"/>
              </a:solidFill>
              <a:latin typeface="Fira Sans Light"/>
            </a:endParaRPr>
          </a:p>
          <a:p>
            <a:pPr marL="869992" lvl="1" indent="-434996">
              <a:lnSpc>
                <a:spcPts val="5641"/>
              </a:lnSpc>
              <a:buFont typeface="Arial"/>
              <a:buChar char="•"/>
            </a:pPr>
            <a:r>
              <a:rPr lang="en-US" sz="4029">
                <a:solidFill>
                  <a:srgbClr val="000000"/>
                </a:solidFill>
                <a:latin typeface="Fira Sans Light"/>
              </a:rPr>
              <a:t>The ability to detect matching pairs and remove them from the game board.</a:t>
            </a:r>
          </a:p>
          <a:p>
            <a:pPr>
              <a:lnSpc>
                <a:spcPts val="5641"/>
              </a:lnSpc>
            </a:pPr>
            <a:endParaRPr lang="en-US" sz="4029">
              <a:solidFill>
                <a:srgbClr val="000000"/>
              </a:solidFill>
              <a:latin typeface="Fira Sans Light"/>
            </a:endParaRPr>
          </a:p>
          <a:p>
            <a:pPr>
              <a:lnSpc>
                <a:spcPts val="5641"/>
              </a:lnSpc>
            </a:pPr>
            <a:endParaRPr lang="en-US" sz="4029">
              <a:solidFill>
                <a:srgbClr val="000000"/>
              </a:solidFill>
              <a:latin typeface="Fira Sans Light"/>
            </a:endParaRPr>
          </a:p>
        </p:txBody>
      </p:sp>
      <p:grpSp>
        <p:nvGrpSpPr>
          <p:cNvPr id="7" name="Group 7"/>
          <p:cNvGrpSpPr/>
          <p:nvPr/>
        </p:nvGrpSpPr>
        <p:grpSpPr>
          <a:xfrm rot="-10800000">
            <a:off x="14270392" y="6610860"/>
            <a:ext cx="3801687" cy="3292279"/>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0867194" y="3732685"/>
            <a:ext cx="7388722" cy="63986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12467849" y="155647"/>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6" name="TextBox 6"/>
          <p:cNvSpPr txBox="1"/>
          <p:nvPr/>
        </p:nvSpPr>
        <p:spPr>
          <a:xfrm>
            <a:off x="237719" y="843966"/>
            <a:ext cx="14895348" cy="7763086"/>
          </a:xfrm>
          <a:prstGeom prst="rect">
            <a:avLst/>
          </a:prstGeom>
        </p:spPr>
        <p:txBody>
          <a:bodyPr lIns="0" tIns="0" rIns="0" bIns="0" rtlCol="0" anchor="t">
            <a:spAutoFit/>
          </a:bodyPr>
          <a:lstStyle/>
          <a:p>
            <a:pPr marL="869992" lvl="1" indent="-434996">
              <a:lnSpc>
                <a:spcPts val="5641"/>
              </a:lnSpc>
              <a:buFont typeface="Arial"/>
              <a:buChar char="•"/>
            </a:pPr>
            <a:r>
              <a:rPr lang="en-US" sz="4029">
                <a:solidFill>
                  <a:srgbClr val="000000"/>
                </a:solidFill>
                <a:latin typeface="Fira Sans Light"/>
              </a:rPr>
              <a:t>A login page which will only redirect us to the GUI if the entered username and password is correct.</a:t>
            </a:r>
          </a:p>
          <a:p>
            <a:pPr>
              <a:lnSpc>
                <a:spcPts val="5641"/>
              </a:lnSpc>
            </a:pPr>
            <a:endParaRPr lang="en-US" sz="4029">
              <a:solidFill>
                <a:srgbClr val="000000"/>
              </a:solidFill>
              <a:latin typeface="Fira Sans Light"/>
            </a:endParaRPr>
          </a:p>
          <a:p>
            <a:pPr marL="869992" lvl="1" indent="-434996">
              <a:lnSpc>
                <a:spcPts val="5641"/>
              </a:lnSpc>
              <a:buFont typeface="Arial"/>
              <a:buChar char="•"/>
            </a:pPr>
            <a:r>
              <a:rPr lang="en-US" sz="4029">
                <a:solidFill>
                  <a:srgbClr val="000000"/>
                </a:solidFill>
                <a:latin typeface="Fira Sans Light"/>
              </a:rPr>
              <a:t>An exit button which will terminate the game when pressed.</a:t>
            </a:r>
          </a:p>
          <a:p>
            <a:pPr>
              <a:lnSpc>
                <a:spcPts val="5641"/>
              </a:lnSpc>
            </a:pPr>
            <a:endParaRPr lang="en-US" sz="4029">
              <a:solidFill>
                <a:srgbClr val="000000"/>
              </a:solidFill>
              <a:latin typeface="Fira Sans Light"/>
            </a:endParaRPr>
          </a:p>
          <a:p>
            <a:pPr marL="869992" lvl="1" indent="-434996">
              <a:lnSpc>
                <a:spcPts val="5641"/>
              </a:lnSpc>
              <a:buFont typeface="Arial"/>
              <a:buChar char="•"/>
            </a:pPr>
            <a:r>
              <a:rPr lang="en-US" sz="4029">
                <a:solidFill>
                  <a:srgbClr val="000000"/>
                </a:solidFill>
                <a:latin typeface="Fira Sans Light"/>
              </a:rPr>
              <a:t>Different pop up messages and various frames which allows the user to play the game again.</a:t>
            </a:r>
          </a:p>
          <a:p>
            <a:pPr>
              <a:lnSpc>
                <a:spcPts val="5641"/>
              </a:lnSpc>
            </a:pPr>
            <a:endParaRPr lang="en-US" sz="4029">
              <a:solidFill>
                <a:srgbClr val="000000"/>
              </a:solidFill>
              <a:latin typeface="Fira Sans Light"/>
            </a:endParaRPr>
          </a:p>
          <a:p>
            <a:pPr marL="869992" lvl="1" indent="-434996">
              <a:lnSpc>
                <a:spcPts val="5641"/>
              </a:lnSpc>
              <a:buFont typeface="Arial"/>
              <a:buChar char="•"/>
            </a:pPr>
            <a:r>
              <a:rPr lang="en-US" sz="4029">
                <a:solidFill>
                  <a:srgbClr val="000000"/>
                </a:solidFill>
                <a:latin typeface="Fira Sans Light"/>
              </a:rPr>
              <a:t>The game terminates after the time finishes.</a:t>
            </a:r>
          </a:p>
          <a:p>
            <a:pPr>
              <a:lnSpc>
                <a:spcPts val="5641"/>
              </a:lnSpc>
            </a:pPr>
            <a:endParaRPr lang="en-US" sz="4029">
              <a:solidFill>
                <a:srgbClr val="000000"/>
              </a:solidFill>
              <a:latin typeface="Fira Sans Light"/>
            </a:endParaRPr>
          </a:p>
          <a:p>
            <a:pPr>
              <a:lnSpc>
                <a:spcPts val="5641"/>
              </a:lnSpc>
            </a:pPr>
            <a:endParaRPr lang="en-US" sz="4029">
              <a:solidFill>
                <a:srgbClr val="000000"/>
              </a:solidFill>
              <a:latin typeface="Fira Sans Light"/>
            </a:endParaRPr>
          </a:p>
        </p:txBody>
      </p:sp>
      <p:grpSp>
        <p:nvGrpSpPr>
          <p:cNvPr id="7" name="Group 7"/>
          <p:cNvGrpSpPr/>
          <p:nvPr/>
        </p:nvGrpSpPr>
        <p:grpSpPr>
          <a:xfrm rot="-10800000">
            <a:off x="14198669" y="4321949"/>
            <a:ext cx="3801687" cy="3292279"/>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566</Words>
  <Application>Microsoft Office PowerPoint</Application>
  <PresentationFormat>Custom</PresentationFormat>
  <Paragraphs>53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Fira Sans Medium</vt:lpstr>
      <vt:lpstr>Fira Sans Light</vt:lpstr>
      <vt:lpstr>Calibri</vt:lpstr>
      <vt:lpstr>Fira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PAIR MATCHING GAME</dc:title>
  <cp:lastModifiedBy>Shah Arsalan</cp:lastModifiedBy>
  <cp:revision>2</cp:revision>
  <dcterms:created xsi:type="dcterms:W3CDTF">2006-08-16T00:00:00Z</dcterms:created>
  <dcterms:modified xsi:type="dcterms:W3CDTF">2023-04-29T18:40:16Z</dcterms:modified>
  <dc:identifier>DAFfUS1SyWQ</dc:identifier>
</cp:coreProperties>
</file>