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42"/>
  </p:notesMasterIdLst>
  <p:sldIdLst>
    <p:sldId id="256" r:id="rId5"/>
    <p:sldId id="265" r:id="rId6"/>
    <p:sldId id="305" r:id="rId7"/>
    <p:sldId id="303" r:id="rId8"/>
    <p:sldId id="304" r:id="rId9"/>
    <p:sldId id="306" r:id="rId10"/>
    <p:sldId id="307" r:id="rId11"/>
    <p:sldId id="308" r:id="rId12"/>
    <p:sldId id="310" r:id="rId13"/>
    <p:sldId id="309" r:id="rId14"/>
    <p:sldId id="315" r:id="rId15"/>
    <p:sldId id="314" r:id="rId16"/>
    <p:sldId id="313" r:id="rId17"/>
    <p:sldId id="312" r:id="rId18"/>
    <p:sldId id="311" r:id="rId19"/>
    <p:sldId id="319" r:id="rId20"/>
    <p:sldId id="318" r:id="rId21"/>
    <p:sldId id="317" r:id="rId22"/>
    <p:sldId id="316" r:id="rId23"/>
    <p:sldId id="324" r:id="rId24"/>
    <p:sldId id="323" r:id="rId25"/>
    <p:sldId id="322" r:id="rId26"/>
    <p:sldId id="326" r:id="rId27"/>
    <p:sldId id="336" r:id="rId28"/>
    <p:sldId id="337" r:id="rId29"/>
    <p:sldId id="335" r:id="rId30"/>
    <p:sldId id="325" r:id="rId31"/>
    <p:sldId id="330" r:id="rId32"/>
    <p:sldId id="329" r:id="rId33"/>
    <p:sldId id="328" r:id="rId34"/>
    <p:sldId id="327" r:id="rId35"/>
    <p:sldId id="321" r:id="rId36"/>
    <p:sldId id="320" r:id="rId37"/>
    <p:sldId id="331" r:id="rId38"/>
    <p:sldId id="334" r:id="rId39"/>
    <p:sldId id="333" r:id="rId40"/>
    <p:sldId id="332" r:id="rId4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57"/>
    <a:srgbClr val="0B5394"/>
    <a:srgbClr val="647687"/>
    <a:srgbClr val="002F67"/>
    <a:srgbClr val="E6E7B7"/>
    <a:srgbClr val="CCCCCC"/>
    <a:srgbClr val="11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76256" autoAdjust="0"/>
  </p:normalViewPr>
  <p:slideViewPr>
    <p:cSldViewPr snapToGrid="0">
      <p:cViewPr varScale="1">
        <p:scale>
          <a:sx n="48" d="100"/>
          <a:sy n="48" d="100"/>
        </p:scale>
        <p:origin x="14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CC851-C22F-4544-ACAD-9316B071AA98}" type="datetimeFigureOut">
              <a:rPr lang="en-US" smtClean="0"/>
              <a:t>9/17/2023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CDF9F-AEFF-4142-B298-7513F28EED26}" type="slidenum">
              <a:rPr lang="en-US" smtClean="0"/>
              <a:t>‹#›</a:t>
            </a:fld>
            <a:endParaRPr lang="en-US" dirty="0"/>
          </a:p>
        </p:txBody>
      </p:sp>
    </p:spTree>
    <p:extLst>
      <p:ext uri="{BB962C8B-B14F-4D97-AF65-F5344CB8AC3E}">
        <p14:creationId xmlns:p14="http://schemas.microsoft.com/office/powerpoint/2010/main" val="4257284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ACDF9F-AEFF-4142-B298-7513F28EED26}" type="slidenum">
              <a:rPr lang="en-US" smtClean="0"/>
              <a:t>1</a:t>
            </a:fld>
            <a:endParaRPr lang="en-US" dirty="0"/>
          </a:p>
        </p:txBody>
      </p:sp>
    </p:spTree>
    <p:extLst>
      <p:ext uri="{BB962C8B-B14F-4D97-AF65-F5344CB8AC3E}">
        <p14:creationId xmlns:p14="http://schemas.microsoft.com/office/powerpoint/2010/main" val="208955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ACDF9F-AEFF-4142-B298-7513F28EED26}" type="slidenum">
              <a:rPr lang="en-US" smtClean="0"/>
              <a:t>2</a:t>
            </a:fld>
            <a:endParaRPr lang="en-US" dirty="0"/>
          </a:p>
        </p:txBody>
      </p:sp>
    </p:spTree>
    <p:extLst>
      <p:ext uri="{BB962C8B-B14F-4D97-AF65-F5344CB8AC3E}">
        <p14:creationId xmlns:p14="http://schemas.microsoft.com/office/powerpoint/2010/main" val="287758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Spark was initiated at UC Berkeley in 2009 and was transferred to Apache Software Foundation in 2013. </a:t>
            </a:r>
          </a:p>
          <a:p>
            <a:pPr algn="l"/>
            <a:r>
              <a:rPr lang="en-US" b="0" i="0" dirty="0">
                <a:effectLst/>
                <a:latin typeface="OpenSans"/>
              </a:rPr>
              <a:t>Since then, Spark has become a top level project with many users and contributors worldwide.</a:t>
            </a:r>
          </a:p>
          <a:p>
            <a:pPr algn="l"/>
            <a:r>
              <a:rPr lang="en-US" b="0" i="0" dirty="0">
                <a:effectLst/>
                <a:latin typeface="OpenSans"/>
              </a:rPr>
              <a:t>Hadoop is great for batch processing using the MapReduce programming module, however it has shortcomings in a number of ways.</a:t>
            </a:r>
          </a:p>
          <a:p>
            <a:pPr algn="l"/>
            <a:r>
              <a:rPr lang="en-US" dirty="0"/>
              <a:t>1 - </a:t>
            </a:r>
            <a:r>
              <a:rPr lang="en-US" b="0" i="0" dirty="0">
                <a:effectLst/>
                <a:latin typeface="OpenSans"/>
              </a:rPr>
              <a:t>it is limited to Map and Reduce based transformations, one has to restrict their big data pipeline to map and reduce steps. You might have a more complicated data pipeline with </a:t>
            </a:r>
          </a:p>
          <a:p>
            <a:pPr algn="l"/>
            <a:r>
              <a:rPr lang="en-US" b="0" i="0" dirty="0">
                <a:effectLst/>
                <a:latin typeface="OpenSans"/>
              </a:rPr>
              <a:t>several steps including joins and group byes. It might have a Map and Reduce face, but maybe another map face after that.</a:t>
            </a:r>
          </a:p>
          <a:p>
            <a:pPr algn="l"/>
            <a:r>
              <a:rPr lang="en-US" b="0" i="0" dirty="0">
                <a:effectLst/>
                <a:latin typeface="OpenSans"/>
              </a:rPr>
              <a:t>2- MapReduce relies heavily on reading data from disc, each transformation will need to read its inputs from the disk, this will end up in a performance bottleneck due to IO.</a:t>
            </a:r>
          </a:p>
          <a:p>
            <a:pPr algn="l"/>
            <a:r>
              <a:rPr lang="en-US" b="0" i="0" dirty="0">
                <a:effectLst/>
                <a:latin typeface="OpenSans"/>
              </a:rPr>
              <a:t>Note: Most machine learning pipelines are in this category, making Hadoop MapReduce not ideal for machine learning.</a:t>
            </a:r>
          </a:p>
          <a:p>
            <a:pPr algn="l"/>
            <a:r>
              <a:rPr lang="en-US" b="0" i="0" dirty="0">
                <a:effectLst/>
                <a:latin typeface="OpenSans"/>
              </a:rPr>
              <a:t>3- the only programming language that MapReduce provides a native interface for is Java. </a:t>
            </a:r>
          </a:p>
          <a:p>
            <a:pPr algn="l"/>
            <a:r>
              <a:rPr lang="en-US" b="0" i="0" dirty="0">
                <a:effectLst/>
                <a:latin typeface="OpenSans"/>
              </a:rPr>
              <a:t>4- Most data scientist prefer to use scripting languages due to their interactive shell capabilities. Not having such an interface in Hadoop really makes it difficult to use and </a:t>
            </a:r>
          </a:p>
          <a:p>
            <a:pPr algn="l"/>
            <a:r>
              <a:rPr lang="en-US" b="0" i="0" dirty="0">
                <a:effectLst/>
                <a:latin typeface="OpenSans"/>
              </a:rPr>
              <a:t>adapt my many in the field.</a:t>
            </a:r>
          </a:p>
          <a:p>
            <a:pPr algn="l"/>
            <a:r>
              <a:rPr lang="en-US" b="0" i="0" dirty="0">
                <a:effectLst/>
                <a:latin typeface="OpenSans"/>
              </a:rPr>
              <a:t>5- No support for streaming</a:t>
            </a:r>
          </a:p>
          <a:p>
            <a:pPr algn="l"/>
            <a:endParaRPr lang="en-US" b="0" i="0" dirty="0">
              <a:effectLst/>
              <a:latin typeface="OpenSans"/>
            </a:endParaRPr>
          </a:p>
          <a:p>
            <a:pPr algn="l"/>
            <a:r>
              <a:rPr lang="en-US" b="0" i="0" dirty="0">
                <a:effectLst/>
                <a:latin typeface="OpenSans"/>
              </a:rPr>
              <a:t>Spark provides simple APIs for Python, Scala, Java and SQL programming through an interactive shell to accomplish analytical tasks through both external and its built-in libraries.</a:t>
            </a:r>
          </a:p>
          <a:p>
            <a:pPr algn="l"/>
            <a:endParaRPr lang="en-US" b="0" i="0" dirty="0">
              <a:effectLst/>
              <a:latin typeface="OpenSans"/>
            </a:endParaRPr>
          </a:p>
          <a:p>
            <a:pPr algn="l"/>
            <a:endParaRPr lang="en-US" b="0" i="0" dirty="0">
              <a:effectLst/>
              <a:latin typeface="OpenSans"/>
            </a:endParaRPr>
          </a:p>
          <a:p>
            <a:pPr algn="l"/>
            <a:endParaRPr lang="en-US" b="0" i="0" dirty="0">
              <a:effectLst/>
              <a:latin typeface="OpenSans"/>
            </a:endParaRPr>
          </a:p>
          <a:p>
            <a:endParaRPr lang="en-US" dirty="0"/>
          </a:p>
        </p:txBody>
      </p:sp>
      <p:sp>
        <p:nvSpPr>
          <p:cNvPr id="4" name="Slide Number Placeholder 3"/>
          <p:cNvSpPr>
            <a:spLocks noGrp="1"/>
          </p:cNvSpPr>
          <p:nvPr>
            <p:ph type="sldNum" sz="quarter" idx="5"/>
          </p:nvPr>
        </p:nvSpPr>
        <p:spPr/>
        <p:txBody>
          <a:bodyPr/>
          <a:lstStyle/>
          <a:p>
            <a:fld id="{2D5AA72D-B001-4214-80D3-AD85397EE90C}" type="slidenum">
              <a:rPr lang="en-US" smtClean="0"/>
              <a:t>4</a:t>
            </a:fld>
            <a:endParaRPr lang="en-US" dirty="0"/>
          </a:p>
        </p:txBody>
      </p:sp>
    </p:spTree>
    <p:extLst>
      <p:ext uri="{BB962C8B-B14F-4D97-AF65-F5344CB8AC3E}">
        <p14:creationId xmlns:p14="http://schemas.microsoft.com/office/powerpoint/2010/main" val="373003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23686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151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459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459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17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96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7732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13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13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0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62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311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08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116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185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DAF88C-64FC-4B71-B901-F12B95B3912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a:extLst>
              <a:ext uri="{FF2B5EF4-FFF2-40B4-BE49-F238E27FC236}">
                <a16:creationId xmlns:a16="http://schemas.microsoft.com/office/drawing/2014/main" id="{9C1CD59D-56EA-4882-9632-2C5703A9D062}"/>
              </a:ext>
            </a:extLst>
          </p:cNvPr>
          <p:cNvSpPr>
            <a:spLocks noGrp="1" noChangeArrowheads="1"/>
          </p:cNvSpPr>
          <p:nvPr>
            <p:ph type="body" idx="1"/>
          </p:nvPr>
        </p:nvSpPr>
        <p:spPr bwMode="auto">
          <a:xfrm>
            <a:off x="609600" y="1600200"/>
            <a:ext cx="109728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Tree>
    <p:extLst>
      <p:ext uri="{BB962C8B-B14F-4D97-AF65-F5344CB8AC3E}">
        <p14:creationId xmlns:p14="http://schemas.microsoft.com/office/powerpoint/2010/main" val="25186126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fontAlgn="base" hangingPunct="1">
        <a:spcBef>
          <a:spcPct val="0"/>
        </a:spcBef>
        <a:spcAft>
          <a:spcPct val="0"/>
        </a:spcAft>
        <a:defRPr sz="3600">
          <a:solidFill>
            <a:srgbClr val="002E67"/>
          </a:solidFill>
          <a:latin typeface="+mj-lt"/>
          <a:ea typeface="+mj-ea"/>
          <a:cs typeface="+mj-cs"/>
        </a:defRPr>
      </a:lvl1pPr>
      <a:lvl2pPr algn="l" rtl="0" eaLnBrk="1" fontAlgn="base" hangingPunct="1">
        <a:spcBef>
          <a:spcPct val="0"/>
        </a:spcBef>
        <a:spcAft>
          <a:spcPct val="0"/>
        </a:spcAft>
        <a:defRPr sz="3600">
          <a:solidFill>
            <a:srgbClr val="002E67"/>
          </a:solidFill>
          <a:latin typeface="Arial" charset="0"/>
        </a:defRPr>
      </a:lvl2pPr>
      <a:lvl3pPr algn="l" rtl="0" eaLnBrk="1" fontAlgn="base" hangingPunct="1">
        <a:spcBef>
          <a:spcPct val="0"/>
        </a:spcBef>
        <a:spcAft>
          <a:spcPct val="0"/>
        </a:spcAft>
        <a:defRPr sz="3600">
          <a:solidFill>
            <a:srgbClr val="002E67"/>
          </a:solidFill>
          <a:latin typeface="Arial" charset="0"/>
        </a:defRPr>
      </a:lvl3pPr>
      <a:lvl4pPr algn="l" rtl="0" eaLnBrk="1" fontAlgn="base" hangingPunct="1">
        <a:spcBef>
          <a:spcPct val="0"/>
        </a:spcBef>
        <a:spcAft>
          <a:spcPct val="0"/>
        </a:spcAft>
        <a:defRPr sz="3600">
          <a:solidFill>
            <a:srgbClr val="002E67"/>
          </a:solidFill>
          <a:latin typeface="Arial" charset="0"/>
        </a:defRPr>
      </a:lvl4pPr>
      <a:lvl5pPr algn="l" rtl="0" eaLnBrk="1" fontAlgn="base" hangingPunct="1">
        <a:spcBef>
          <a:spcPct val="0"/>
        </a:spcBef>
        <a:spcAft>
          <a:spcPct val="0"/>
        </a:spcAft>
        <a:defRPr sz="3600">
          <a:solidFill>
            <a:srgbClr val="002E67"/>
          </a:solidFill>
          <a:latin typeface="Arial" charset="0"/>
        </a:defRPr>
      </a:lvl5pPr>
      <a:lvl6pPr marL="457200" algn="l" rtl="0" eaLnBrk="1" fontAlgn="base" hangingPunct="1">
        <a:spcBef>
          <a:spcPct val="0"/>
        </a:spcBef>
        <a:spcAft>
          <a:spcPct val="0"/>
        </a:spcAft>
        <a:defRPr sz="3600">
          <a:solidFill>
            <a:srgbClr val="002E67"/>
          </a:solidFill>
          <a:latin typeface="Arial" charset="0"/>
        </a:defRPr>
      </a:lvl6pPr>
      <a:lvl7pPr marL="914400" algn="l" rtl="0" eaLnBrk="1" fontAlgn="base" hangingPunct="1">
        <a:spcBef>
          <a:spcPct val="0"/>
        </a:spcBef>
        <a:spcAft>
          <a:spcPct val="0"/>
        </a:spcAft>
        <a:defRPr sz="3600">
          <a:solidFill>
            <a:srgbClr val="002E67"/>
          </a:solidFill>
          <a:latin typeface="Arial" charset="0"/>
        </a:defRPr>
      </a:lvl7pPr>
      <a:lvl8pPr marL="1371600" algn="l" rtl="0" eaLnBrk="1" fontAlgn="base" hangingPunct="1">
        <a:spcBef>
          <a:spcPct val="0"/>
        </a:spcBef>
        <a:spcAft>
          <a:spcPct val="0"/>
        </a:spcAft>
        <a:defRPr sz="3600">
          <a:solidFill>
            <a:srgbClr val="002E67"/>
          </a:solidFill>
          <a:latin typeface="Arial" charset="0"/>
        </a:defRPr>
      </a:lvl8pPr>
      <a:lvl9pPr marL="1828800" algn="l" rtl="0" eaLnBrk="1" fontAlgn="base" hangingPunct="1">
        <a:spcBef>
          <a:spcPct val="0"/>
        </a:spcBef>
        <a:spcAft>
          <a:spcPct val="0"/>
        </a:spcAft>
        <a:defRPr sz="3600">
          <a:solidFill>
            <a:srgbClr val="002E67"/>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DB38-D75A-484D-9174-3C737A03090C}"/>
              </a:ext>
            </a:extLst>
          </p:cNvPr>
          <p:cNvSpPr>
            <a:spLocks noGrp="1"/>
          </p:cNvSpPr>
          <p:nvPr>
            <p:ph type="ctrTitle"/>
          </p:nvPr>
        </p:nvSpPr>
        <p:spPr>
          <a:xfrm>
            <a:off x="914400" y="1126435"/>
            <a:ext cx="10363200" cy="2623930"/>
          </a:xfrm>
        </p:spPr>
        <p:txBody>
          <a:bodyPr/>
          <a:lstStyle/>
          <a:p>
            <a:pPr algn="ctr"/>
            <a:r>
              <a:rPr lang="en-GB" sz="4000" kern="1400" spc="-50" dirty="0">
                <a:effectLst/>
                <a:latin typeface="Arial" panose="020B0604020202020204" pitchFamily="34" charset="0"/>
                <a:ea typeface="Times New Roman" panose="02020603050405020304" pitchFamily="18" charset="0"/>
              </a:rPr>
              <a:t>Integrating Business Intelligence and Machine Learning for Enhanced Decision Making and Data Handling in Real Estate</a:t>
            </a:r>
            <a:endParaRPr lang="en-GB"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C9C1998A-ED6B-4BD0-859F-6911FEAAF7E2}"/>
              </a:ext>
            </a:extLst>
          </p:cNvPr>
          <p:cNvSpPr>
            <a:spLocks noGrp="1"/>
          </p:cNvSpPr>
          <p:nvPr>
            <p:ph type="subTitle" idx="1"/>
          </p:nvPr>
        </p:nvSpPr>
        <p:spPr/>
        <p:txBody>
          <a:bodyPr/>
          <a:lstStyle/>
          <a:p>
            <a:r>
              <a:rPr lang="en-US" dirty="0"/>
              <a:t>Arsalan Ameer Khan (</a:t>
            </a:r>
            <a:r>
              <a:rPr lang="en-GB" dirty="0"/>
              <a:t>21175562</a:t>
            </a:r>
            <a:r>
              <a:rPr lang="en-US" dirty="0"/>
              <a:t>)</a:t>
            </a:r>
          </a:p>
          <a:p>
            <a:endParaRPr lang="en-US" dirty="0"/>
          </a:p>
          <a:p>
            <a:r>
              <a:rPr lang="en-US" dirty="0"/>
              <a:t>BIRMINGHAM CITY UNIVERSITY</a:t>
            </a:r>
          </a:p>
        </p:txBody>
      </p:sp>
    </p:spTree>
    <p:extLst>
      <p:ext uri="{BB962C8B-B14F-4D97-AF65-F5344CB8AC3E}">
        <p14:creationId xmlns:p14="http://schemas.microsoft.com/office/powerpoint/2010/main" val="287524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196D-BAFD-2907-BBA7-EE23BE0F99C9}"/>
              </a:ext>
            </a:extLst>
          </p:cNvPr>
          <p:cNvSpPr>
            <a:spLocks noGrp="1"/>
          </p:cNvSpPr>
          <p:nvPr>
            <p:ph type="title"/>
          </p:nvPr>
        </p:nvSpPr>
        <p:spPr>
          <a:xfrm>
            <a:off x="609600" y="274638"/>
            <a:ext cx="10972800" cy="1143000"/>
          </a:xfrm>
        </p:spPr>
        <p:txBody>
          <a:bodyPr wrap="square" anchor="ctr">
            <a:normAutofit/>
          </a:bodyPr>
          <a:lstStyle/>
          <a:p>
            <a:r>
              <a:rPr lang="en-US" dirty="0"/>
              <a:t>ERD Diagram</a:t>
            </a:r>
            <a:endParaRPr lang="en-GB" dirty="0"/>
          </a:p>
        </p:txBody>
      </p:sp>
      <p:sp>
        <p:nvSpPr>
          <p:cNvPr id="9" name="Content Placeholder 2">
            <a:extLst>
              <a:ext uri="{FF2B5EF4-FFF2-40B4-BE49-F238E27FC236}">
                <a16:creationId xmlns:a16="http://schemas.microsoft.com/office/drawing/2014/main" id="{424454BA-4786-E0EE-053B-9CF47CE411A5}"/>
              </a:ext>
            </a:extLst>
          </p:cNvPr>
          <p:cNvSpPr>
            <a:spLocks noGrp="1"/>
          </p:cNvSpPr>
          <p:nvPr>
            <p:ph idx="1"/>
          </p:nvPr>
        </p:nvSpPr>
        <p:spPr>
          <a:xfrm>
            <a:off x="609600" y="1600200"/>
            <a:ext cx="10972800" cy="4133850"/>
          </a:xfrm>
        </p:spPr>
        <p:txBody>
          <a:bodyPr wrap="square" anchor="t">
            <a:normAutofit fontScale="92500" lnSpcReduction="10000"/>
          </a:bodyPr>
          <a:lstStyle/>
          <a:p>
            <a:r>
              <a:rPr lang="en-US" dirty="0"/>
              <a:t>One to one relation</a:t>
            </a:r>
          </a:p>
          <a:p>
            <a:pPr lvl="1"/>
            <a:r>
              <a:rPr lang="en-US" sz="2400" dirty="0"/>
              <a:t>Property Master to Property Address</a:t>
            </a:r>
          </a:p>
          <a:p>
            <a:pPr lvl="1"/>
            <a:r>
              <a:rPr lang="en-US" sz="2400" dirty="0"/>
              <a:t>Property Master to Building</a:t>
            </a:r>
          </a:p>
          <a:p>
            <a:pPr lvl="1"/>
            <a:r>
              <a:rPr lang="en-US" sz="2400" dirty="0"/>
              <a:t>Property Master to Real estate scrap data </a:t>
            </a:r>
          </a:p>
          <a:p>
            <a:r>
              <a:rPr lang="en-US" dirty="0"/>
              <a:t>One to Many relation</a:t>
            </a:r>
          </a:p>
          <a:p>
            <a:pPr lvl="1"/>
            <a:r>
              <a:rPr lang="en-US" dirty="0"/>
              <a:t>Property Master to Media</a:t>
            </a:r>
          </a:p>
          <a:p>
            <a:r>
              <a:rPr lang="en-US" dirty="0"/>
              <a:t>Many to one relation</a:t>
            </a:r>
          </a:p>
          <a:p>
            <a:pPr lvl="1"/>
            <a:r>
              <a:rPr lang="en-US" dirty="0"/>
              <a:t>Property Master to Agent</a:t>
            </a:r>
          </a:p>
          <a:p>
            <a:pPr lvl="1"/>
            <a:r>
              <a:rPr lang="en-US" dirty="0"/>
              <a:t>Property Master to Organization</a:t>
            </a:r>
          </a:p>
          <a:p>
            <a:r>
              <a:rPr lang="en-US" dirty="0"/>
              <a:t>Many to Many relation</a:t>
            </a:r>
          </a:p>
          <a:p>
            <a:pPr lvl="1"/>
            <a:r>
              <a:rPr lang="en-US" dirty="0"/>
              <a:t>Property Master to Property</a:t>
            </a:r>
          </a:p>
        </p:txBody>
      </p:sp>
    </p:spTree>
    <p:extLst>
      <p:ext uri="{BB962C8B-B14F-4D97-AF65-F5344CB8AC3E}">
        <p14:creationId xmlns:p14="http://schemas.microsoft.com/office/powerpoint/2010/main" val="214326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company&#10;&#10;Description automatically generated with medium confidence">
            <a:extLst>
              <a:ext uri="{FF2B5EF4-FFF2-40B4-BE49-F238E27FC236}">
                <a16:creationId xmlns:a16="http://schemas.microsoft.com/office/drawing/2014/main" id="{C49DD9D1-D530-9654-4948-727266486F4D}"/>
              </a:ext>
            </a:extLst>
          </p:cNvPr>
          <p:cNvPicPr>
            <a:picLocks noGrp="1" noChangeAspect="1"/>
          </p:cNvPicPr>
          <p:nvPr>
            <p:ph idx="1"/>
          </p:nvPr>
        </p:nvPicPr>
        <p:blipFill>
          <a:blip r:embed="rId2"/>
          <a:stretch>
            <a:fillRect/>
          </a:stretch>
        </p:blipFill>
        <p:spPr>
          <a:xfrm>
            <a:off x="2412999" y="254000"/>
            <a:ext cx="7454901" cy="5643216"/>
          </a:xfrm>
          <a:prstGeom prst="rect">
            <a:avLst/>
          </a:prstGeom>
          <a:noFill/>
        </p:spPr>
      </p:pic>
    </p:spTree>
    <p:extLst>
      <p:ext uri="{BB962C8B-B14F-4D97-AF65-F5344CB8AC3E}">
        <p14:creationId xmlns:p14="http://schemas.microsoft.com/office/powerpoint/2010/main" val="126984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5BA2-1743-A342-C6A9-54A9B3D75FD9}"/>
              </a:ext>
            </a:extLst>
          </p:cNvPr>
          <p:cNvSpPr>
            <a:spLocks noGrp="1"/>
          </p:cNvSpPr>
          <p:nvPr>
            <p:ph type="title"/>
          </p:nvPr>
        </p:nvSpPr>
        <p:spPr>
          <a:xfrm>
            <a:off x="609600" y="273050"/>
            <a:ext cx="11239499" cy="1162050"/>
          </a:xfrm>
        </p:spPr>
        <p:txBody>
          <a:bodyPr wrap="square" anchor="b">
            <a:normAutofit/>
          </a:bodyPr>
          <a:lstStyle/>
          <a:p>
            <a:r>
              <a:rPr lang="en-US" sz="3600" dirty="0"/>
              <a:t>Data Transformation Pipeline</a:t>
            </a:r>
            <a:endParaRPr lang="en-GB" sz="3600" dirty="0"/>
          </a:p>
        </p:txBody>
      </p:sp>
      <p:pic>
        <p:nvPicPr>
          <p:cNvPr id="6" name="Content Placeholder 3" descr="A screenshot of a computer&#10;&#10;Description automatically generated">
            <a:extLst>
              <a:ext uri="{FF2B5EF4-FFF2-40B4-BE49-F238E27FC236}">
                <a16:creationId xmlns:a16="http://schemas.microsoft.com/office/drawing/2014/main" id="{58C3070F-071A-9158-6F5B-0EA9471C4F2B}"/>
              </a:ext>
            </a:extLst>
          </p:cNvPr>
          <p:cNvPicPr>
            <a:picLocks noGrp="1" noChangeAspect="1"/>
          </p:cNvPicPr>
          <p:nvPr>
            <p:ph idx="1"/>
          </p:nvPr>
        </p:nvPicPr>
        <p:blipFill>
          <a:blip r:embed="rId2"/>
          <a:stretch>
            <a:fillRect/>
          </a:stretch>
        </p:blipFill>
        <p:spPr>
          <a:xfrm>
            <a:off x="4766733" y="2109101"/>
            <a:ext cx="6815667" cy="2475599"/>
          </a:xfrm>
          <a:prstGeom prst="rect">
            <a:avLst/>
          </a:prstGeom>
          <a:noFill/>
        </p:spPr>
      </p:pic>
      <p:sp>
        <p:nvSpPr>
          <p:cNvPr id="11" name="Text Placeholder 3">
            <a:extLst>
              <a:ext uri="{FF2B5EF4-FFF2-40B4-BE49-F238E27FC236}">
                <a16:creationId xmlns:a16="http://schemas.microsoft.com/office/drawing/2014/main" id="{FF42E14F-1910-694E-88F1-92AD94259B91}"/>
              </a:ext>
            </a:extLst>
          </p:cNvPr>
          <p:cNvSpPr>
            <a:spLocks noGrp="1"/>
          </p:cNvSpPr>
          <p:nvPr>
            <p:ph type="body" sz="half" idx="2"/>
          </p:nvPr>
        </p:nvSpPr>
        <p:spPr>
          <a:xfrm>
            <a:off x="609601" y="2109101"/>
            <a:ext cx="4011084" cy="2272399"/>
          </a:xfrm>
        </p:spPr>
        <p:txBody>
          <a:bodyPr/>
          <a:lstStyle/>
          <a:p>
            <a:pPr marL="285750" indent="-285750">
              <a:buFont typeface="Arial" panose="020B0604020202020204" pitchFamily="34" charset="0"/>
              <a:buChar char="•"/>
            </a:pPr>
            <a:r>
              <a:rPr lang="en-US" sz="2400" dirty="0"/>
              <a:t>Data Cleaning </a:t>
            </a:r>
          </a:p>
          <a:p>
            <a:pPr marL="742950" lvl="1" indent="-285750">
              <a:buFont typeface="Arial" panose="020B0604020202020204" pitchFamily="34" charset="0"/>
              <a:buChar char="•"/>
            </a:pPr>
            <a:r>
              <a:rPr lang="en-US" sz="2000" dirty="0"/>
              <a:t>Raw table to Main table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Data Transfer </a:t>
            </a:r>
          </a:p>
          <a:p>
            <a:pPr marL="742950" lvl="1" indent="-285750">
              <a:buFont typeface="Arial" panose="020B0604020202020204" pitchFamily="34" charset="0"/>
              <a:buChar char="•"/>
            </a:pPr>
            <a:r>
              <a:rPr lang="en-US" sz="2000" dirty="0"/>
              <a:t>Property table to different correlational tables  </a:t>
            </a:r>
          </a:p>
          <a:p>
            <a:pPr lvl="1"/>
            <a:endParaRPr lang="en-US" dirty="0"/>
          </a:p>
          <a:p>
            <a:pPr lvl="1"/>
            <a:endParaRPr lang="en-US" dirty="0"/>
          </a:p>
        </p:txBody>
      </p:sp>
    </p:spTree>
    <p:extLst>
      <p:ext uri="{BB962C8B-B14F-4D97-AF65-F5344CB8AC3E}">
        <p14:creationId xmlns:p14="http://schemas.microsoft.com/office/powerpoint/2010/main" val="90599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4F29-1D75-DE90-B2AE-03BBDF1101DA}"/>
              </a:ext>
            </a:extLst>
          </p:cNvPr>
          <p:cNvSpPr>
            <a:spLocks noGrp="1"/>
          </p:cNvSpPr>
          <p:nvPr>
            <p:ph type="title"/>
          </p:nvPr>
        </p:nvSpPr>
        <p:spPr>
          <a:xfrm>
            <a:off x="609600" y="274638"/>
            <a:ext cx="10972800" cy="1143000"/>
          </a:xfrm>
        </p:spPr>
        <p:txBody>
          <a:bodyPr wrap="square" anchor="ctr">
            <a:normAutofit/>
          </a:bodyPr>
          <a:lstStyle/>
          <a:p>
            <a:r>
              <a:rPr lang="en-US" dirty="0"/>
              <a:t>Data Cleaning</a:t>
            </a:r>
            <a:endParaRPr lang="en-GB" dirty="0"/>
          </a:p>
        </p:txBody>
      </p:sp>
      <p:sp>
        <p:nvSpPr>
          <p:cNvPr id="11" name="Content Placeholder 2">
            <a:extLst>
              <a:ext uri="{FF2B5EF4-FFF2-40B4-BE49-F238E27FC236}">
                <a16:creationId xmlns:a16="http://schemas.microsoft.com/office/drawing/2014/main" id="{A67BC4B4-3574-AE3F-DFE8-7490504E5505}"/>
              </a:ext>
            </a:extLst>
          </p:cNvPr>
          <p:cNvSpPr>
            <a:spLocks noGrp="1"/>
          </p:cNvSpPr>
          <p:nvPr>
            <p:ph sz="half" idx="1"/>
          </p:nvPr>
        </p:nvSpPr>
        <p:spPr>
          <a:xfrm>
            <a:off x="368300" y="1600200"/>
            <a:ext cx="3771900" cy="4064000"/>
          </a:xfrm>
        </p:spPr>
        <p:txBody>
          <a:bodyPr/>
          <a:lstStyle/>
          <a:p>
            <a:r>
              <a:rPr lang="en-US" sz="2000" dirty="0"/>
              <a:t>Removing Duplicates</a:t>
            </a:r>
          </a:p>
          <a:p>
            <a:r>
              <a:rPr lang="en-US" sz="2000" dirty="0"/>
              <a:t>Rename Columns</a:t>
            </a:r>
          </a:p>
          <a:p>
            <a:r>
              <a:rPr lang="en-US" sz="2000" dirty="0"/>
              <a:t>Change datatype</a:t>
            </a:r>
          </a:p>
          <a:p>
            <a:r>
              <a:rPr lang="en-US" sz="2000" dirty="0"/>
              <a:t>Change Format</a:t>
            </a:r>
          </a:p>
          <a:p>
            <a:r>
              <a:rPr lang="en-US" sz="2000" dirty="0"/>
              <a:t>Cleaning Data </a:t>
            </a:r>
          </a:p>
          <a:p>
            <a:pPr lvl="1"/>
            <a:r>
              <a:rPr lang="en-US" sz="1600" dirty="0"/>
              <a:t>Contains anomalies</a:t>
            </a:r>
          </a:p>
          <a:p>
            <a:pPr lvl="1"/>
            <a:r>
              <a:rPr lang="en-US" sz="1600" dirty="0"/>
              <a:t>Changing datatype</a:t>
            </a:r>
          </a:p>
          <a:p>
            <a:r>
              <a:rPr lang="en-US" sz="2000" dirty="0"/>
              <a:t>Loading to Main table</a:t>
            </a:r>
          </a:p>
        </p:txBody>
      </p:sp>
      <p:pic>
        <p:nvPicPr>
          <p:cNvPr id="6" name="Content Placeholder 3" descr="A computer screen shot of a computer screen&#10;&#10;Description automatically generated">
            <a:extLst>
              <a:ext uri="{FF2B5EF4-FFF2-40B4-BE49-F238E27FC236}">
                <a16:creationId xmlns:a16="http://schemas.microsoft.com/office/drawing/2014/main" id="{8E0EE869-9DBA-FD34-66B9-3EA810957D51}"/>
              </a:ext>
            </a:extLst>
          </p:cNvPr>
          <p:cNvPicPr>
            <a:picLocks noGrp="1" noChangeAspect="1"/>
          </p:cNvPicPr>
          <p:nvPr>
            <p:ph sz="half" idx="2"/>
          </p:nvPr>
        </p:nvPicPr>
        <p:blipFill>
          <a:blip r:embed="rId2"/>
          <a:stretch>
            <a:fillRect/>
          </a:stretch>
        </p:blipFill>
        <p:spPr>
          <a:xfrm>
            <a:off x="3251200" y="1714500"/>
            <a:ext cx="8940800" cy="2527807"/>
          </a:xfrm>
          <a:prstGeom prst="rect">
            <a:avLst/>
          </a:prstGeom>
          <a:noFill/>
        </p:spPr>
      </p:pic>
    </p:spTree>
    <p:extLst>
      <p:ext uri="{BB962C8B-B14F-4D97-AF65-F5344CB8AC3E}">
        <p14:creationId xmlns:p14="http://schemas.microsoft.com/office/powerpoint/2010/main" val="143564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145-DE6F-D452-8F44-FB4DCD0800D0}"/>
              </a:ext>
            </a:extLst>
          </p:cNvPr>
          <p:cNvSpPr>
            <a:spLocks noGrp="1"/>
          </p:cNvSpPr>
          <p:nvPr>
            <p:ph type="title"/>
          </p:nvPr>
        </p:nvSpPr>
        <p:spPr>
          <a:xfrm>
            <a:off x="609600" y="274638"/>
            <a:ext cx="10972800" cy="1143000"/>
          </a:xfrm>
        </p:spPr>
        <p:txBody>
          <a:bodyPr wrap="square" anchor="ctr">
            <a:normAutofit/>
          </a:bodyPr>
          <a:lstStyle/>
          <a:p>
            <a:r>
              <a:rPr lang="en-US" dirty="0"/>
              <a:t>Data Loading</a:t>
            </a:r>
            <a:endParaRPr lang="en-GB" dirty="0"/>
          </a:p>
        </p:txBody>
      </p:sp>
      <p:sp>
        <p:nvSpPr>
          <p:cNvPr id="3" name="Content Placeholder 2">
            <a:extLst>
              <a:ext uri="{FF2B5EF4-FFF2-40B4-BE49-F238E27FC236}">
                <a16:creationId xmlns:a16="http://schemas.microsoft.com/office/drawing/2014/main" id="{DE751651-D92C-6207-99D1-6FBF29693F6C}"/>
              </a:ext>
            </a:extLst>
          </p:cNvPr>
          <p:cNvSpPr>
            <a:spLocks noGrp="1"/>
          </p:cNvSpPr>
          <p:nvPr>
            <p:ph sz="half" idx="1"/>
          </p:nvPr>
        </p:nvSpPr>
        <p:spPr>
          <a:xfrm>
            <a:off x="609600" y="1600200"/>
            <a:ext cx="9055100" cy="1510538"/>
          </a:xfrm>
        </p:spPr>
        <p:txBody>
          <a:bodyPr wrap="square" anchor="t">
            <a:normAutofit/>
          </a:bodyPr>
          <a:lstStyle/>
          <a:p>
            <a:r>
              <a:rPr lang="en-US" dirty="0"/>
              <a:t>Data in Property Master to Other related tables </a:t>
            </a:r>
            <a:endParaRPr lang="en-GB" dirty="0"/>
          </a:p>
        </p:txBody>
      </p:sp>
      <p:pic>
        <p:nvPicPr>
          <p:cNvPr id="5" name="Picture 4">
            <a:extLst>
              <a:ext uri="{FF2B5EF4-FFF2-40B4-BE49-F238E27FC236}">
                <a16:creationId xmlns:a16="http://schemas.microsoft.com/office/drawing/2014/main" id="{75A9E259-7B77-0074-3ED8-A786CCDBB4B2}"/>
              </a:ext>
            </a:extLst>
          </p:cNvPr>
          <p:cNvPicPr>
            <a:picLocks noChangeAspect="1"/>
          </p:cNvPicPr>
          <p:nvPr/>
        </p:nvPicPr>
        <p:blipFill>
          <a:blip r:embed="rId2"/>
          <a:stretch>
            <a:fillRect/>
          </a:stretch>
        </p:blipFill>
        <p:spPr>
          <a:xfrm>
            <a:off x="1473202" y="2851532"/>
            <a:ext cx="9474200" cy="1791462"/>
          </a:xfrm>
          <a:prstGeom prst="rect">
            <a:avLst/>
          </a:prstGeom>
          <a:noFill/>
        </p:spPr>
      </p:pic>
    </p:spTree>
    <p:extLst>
      <p:ext uri="{BB962C8B-B14F-4D97-AF65-F5344CB8AC3E}">
        <p14:creationId xmlns:p14="http://schemas.microsoft.com/office/powerpoint/2010/main" val="3278347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B7E6-3838-F4C1-D45E-25893320C4E6}"/>
              </a:ext>
            </a:extLst>
          </p:cNvPr>
          <p:cNvSpPr>
            <a:spLocks noGrp="1"/>
          </p:cNvSpPr>
          <p:nvPr>
            <p:ph type="title"/>
          </p:nvPr>
        </p:nvSpPr>
        <p:spPr>
          <a:xfrm>
            <a:off x="609600" y="274638"/>
            <a:ext cx="10972800" cy="957262"/>
          </a:xfrm>
        </p:spPr>
        <p:txBody>
          <a:bodyPr/>
          <a:lstStyle/>
          <a:p>
            <a:r>
              <a:rPr lang="en-US" dirty="0"/>
              <a:t>Business Intelligence</a:t>
            </a:r>
            <a:endParaRPr lang="en-GB" dirty="0"/>
          </a:p>
        </p:txBody>
      </p:sp>
      <p:sp>
        <p:nvSpPr>
          <p:cNvPr id="3" name="Content Placeholder 2">
            <a:extLst>
              <a:ext uri="{FF2B5EF4-FFF2-40B4-BE49-F238E27FC236}">
                <a16:creationId xmlns:a16="http://schemas.microsoft.com/office/drawing/2014/main" id="{64666775-B08F-C73D-978D-F6A70F5C3B88}"/>
              </a:ext>
            </a:extLst>
          </p:cNvPr>
          <p:cNvSpPr>
            <a:spLocks noGrp="1"/>
          </p:cNvSpPr>
          <p:nvPr>
            <p:ph idx="1"/>
          </p:nvPr>
        </p:nvSpPr>
        <p:spPr>
          <a:xfrm>
            <a:off x="444500" y="1231900"/>
            <a:ext cx="11137900" cy="1511300"/>
          </a:xfrm>
        </p:spPr>
        <p:txBody>
          <a:bodyPr/>
          <a:lstStyle/>
          <a:p>
            <a:r>
              <a:rPr lang="en-GB" sz="1800" dirty="0">
                <a:effectLst/>
                <a:latin typeface="Arial" panose="020B0604020202020204" pitchFamily="34" charset="0"/>
                <a:ea typeface="Times New Roman" panose="02020603050405020304" pitchFamily="18" charset="0"/>
              </a:rPr>
              <a:t>Use of data analysis and visualisation tools to derive actionable insights and enable data-driven decision-making within the real estate sector.</a:t>
            </a:r>
          </a:p>
          <a:p>
            <a:r>
              <a:rPr lang="en-GB" sz="1800" dirty="0">
                <a:latin typeface="Arial" panose="020B0604020202020204" pitchFamily="34" charset="0"/>
              </a:rPr>
              <a:t>Data visualization tool used is </a:t>
            </a:r>
            <a:r>
              <a:rPr lang="en-GB" sz="1800" dirty="0" err="1">
                <a:latin typeface="Arial" panose="020B0604020202020204" pitchFamily="34" charset="0"/>
              </a:rPr>
              <a:t>PowerBI</a:t>
            </a:r>
            <a:endParaRPr lang="en-GB" sz="1800" dirty="0">
              <a:latin typeface="Arial" panose="020B0604020202020204" pitchFamily="34" charset="0"/>
            </a:endParaRPr>
          </a:p>
          <a:p>
            <a:endParaRPr lang="en-GB" sz="1800" dirty="0">
              <a:latin typeface="Arial" panose="020B0604020202020204" pitchFamily="34" charset="0"/>
            </a:endParaRPr>
          </a:p>
          <a:p>
            <a:endParaRPr lang="en-GB" sz="1800" dirty="0">
              <a:latin typeface="Arial" panose="020B0604020202020204" pitchFamily="34" charset="0"/>
            </a:endParaRPr>
          </a:p>
          <a:p>
            <a:endParaRPr lang="en-GB" sz="1800" dirty="0">
              <a:latin typeface="Arial" panose="020B0604020202020204" pitchFamily="34" charset="0"/>
            </a:endParaRPr>
          </a:p>
          <a:p>
            <a:endParaRPr lang="en-GB" sz="1800" dirty="0">
              <a:latin typeface="Arial" panose="020B0604020202020204" pitchFamily="34" charset="0"/>
            </a:endParaRPr>
          </a:p>
          <a:p>
            <a:pPr>
              <a:buFont typeface="Wingdings" panose="05000000000000000000" pitchFamily="2" charset="2"/>
              <a:buChar char="Ø"/>
            </a:pPr>
            <a:r>
              <a:rPr lang="en-GB" sz="1600" dirty="0">
                <a:latin typeface="Arial" panose="020B0604020202020204" pitchFamily="34" charset="0"/>
              </a:rPr>
              <a:t>Geolocation of all the Properties on Realtor.ca</a:t>
            </a:r>
          </a:p>
          <a:p>
            <a:pPr marL="0" indent="0">
              <a:buNone/>
            </a:pPr>
            <a:endParaRPr lang="en-GB" dirty="0"/>
          </a:p>
        </p:txBody>
      </p:sp>
      <p:pic>
        <p:nvPicPr>
          <p:cNvPr id="4" name="Picture 3" descr="A map of the united states&#10;&#10;Description automatically generated">
            <a:extLst>
              <a:ext uri="{FF2B5EF4-FFF2-40B4-BE49-F238E27FC236}">
                <a16:creationId xmlns:a16="http://schemas.microsoft.com/office/drawing/2014/main" id="{978E1AD2-57B9-903F-22A0-EE2D7B63CB46}"/>
              </a:ext>
            </a:extLst>
          </p:cNvPr>
          <p:cNvPicPr>
            <a:picLocks noChangeAspect="1"/>
          </p:cNvPicPr>
          <p:nvPr/>
        </p:nvPicPr>
        <p:blipFill>
          <a:blip r:embed="rId2"/>
          <a:stretch>
            <a:fillRect/>
          </a:stretch>
        </p:blipFill>
        <p:spPr>
          <a:xfrm>
            <a:off x="5321300" y="2235200"/>
            <a:ext cx="6591300" cy="3670300"/>
          </a:xfrm>
          <a:prstGeom prst="rect">
            <a:avLst/>
          </a:prstGeom>
        </p:spPr>
      </p:pic>
    </p:spTree>
    <p:extLst>
      <p:ext uri="{BB962C8B-B14F-4D97-AF65-F5344CB8AC3E}">
        <p14:creationId xmlns:p14="http://schemas.microsoft.com/office/powerpoint/2010/main" val="280778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4BCE-94A7-8D49-54ED-C6BDA76C8D63}"/>
              </a:ext>
            </a:extLst>
          </p:cNvPr>
          <p:cNvSpPr>
            <a:spLocks noGrp="1"/>
          </p:cNvSpPr>
          <p:nvPr>
            <p:ph type="title"/>
          </p:nvPr>
        </p:nvSpPr>
        <p:spPr>
          <a:xfrm>
            <a:off x="215900" y="274638"/>
            <a:ext cx="11620500" cy="766762"/>
          </a:xfrm>
        </p:spPr>
        <p:txBody>
          <a:bodyPr/>
          <a:lstStyle/>
          <a:p>
            <a:r>
              <a:rPr lang="en-GB" sz="3200" dirty="0"/>
              <a:t>    Data visualization of Bedrooms in number of properties</a:t>
            </a:r>
          </a:p>
        </p:txBody>
      </p:sp>
      <p:pic>
        <p:nvPicPr>
          <p:cNvPr id="14" name="Content Placeholder 13">
            <a:extLst>
              <a:ext uri="{FF2B5EF4-FFF2-40B4-BE49-F238E27FC236}">
                <a16:creationId xmlns:a16="http://schemas.microsoft.com/office/drawing/2014/main" id="{8EBF070F-832C-1B3D-383F-0275E7702362}"/>
              </a:ext>
            </a:extLst>
          </p:cNvPr>
          <p:cNvPicPr>
            <a:picLocks noGrp="1" noChangeAspect="1"/>
          </p:cNvPicPr>
          <p:nvPr>
            <p:ph idx="1"/>
          </p:nvPr>
        </p:nvPicPr>
        <p:blipFill>
          <a:blip r:embed="rId2"/>
          <a:stretch>
            <a:fillRect/>
          </a:stretch>
        </p:blipFill>
        <p:spPr>
          <a:xfrm>
            <a:off x="1308100" y="939800"/>
            <a:ext cx="9817100" cy="5003800"/>
          </a:xfrm>
        </p:spPr>
      </p:pic>
    </p:spTree>
    <p:extLst>
      <p:ext uri="{BB962C8B-B14F-4D97-AF65-F5344CB8AC3E}">
        <p14:creationId xmlns:p14="http://schemas.microsoft.com/office/powerpoint/2010/main" val="34596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AEC8-8B5A-6105-42F0-A671D6A66940}"/>
              </a:ext>
            </a:extLst>
          </p:cNvPr>
          <p:cNvSpPr>
            <a:spLocks noGrp="1"/>
          </p:cNvSpPr>
          <p:nvPr>
            <p:ph type="title"/>
          </p:nvPr>
        </p:nvSpPr>
        <p:spPr>
          <a:xfrm>
            <a:off x="609600" y="274638"/>
            <a:ext cx="10972800" cy="919162"/>
          </a:xfrm>
        </p:spPr>
        <p:txBody>
          <a:bodyPr/>
          <a:lstStyle/>
          <a:p>
            <a:r>
              <a:rPr lang="en-GB" sz="3200" dirty="0"/>
              <a:t>Data visualization of Bathrooms in number of properties</a:t>
            </a:r>
          </a:p>
        </p:txBody>
      </p:sp>
      <p:pic>
        <p:nvPicPr>
          <p:cNvPr id="5" name="Content Placeholder 4">
            <a:extLst>
              <a:ext uri="{FF2B5EF4-FFF2-40B4-BE49-F238E27FC236}">
                <a16:creationId xmlns:a16="http://schemas.microsoft.com/office/drawing/2014/main" id="{6655CABB-B877-D1E1-B2AC-38BFDE8A9EF9}"/>
              </a:ext>
            </a:extLst>
          </p:cNvPr>
          <p:cNvPicPr>
            <a:picLocks noGrp="1" noChangeAspect="1"/>
          </p:cNvPicPr>
          <p:nvPr>
            <p:ph idx="1"/>
          </p:nvPr>
        </p:nvPicPr>
        <p:blipFill>
          <a:blip r:embed="rId2"/>
          <a:stretch>
            <a:fillRect/>
          </a:stretch>
        </p:blipFill>
        <p:spPr>
          <a:xfrm>
            <a:off x="1390650" y="1100137"/>
            <a:ext cx="9410700" cy="4897753"/>
          </a:xfrm>
        </p:spPr>
      </p:pic>
    </p:spTree>
    <p:extLst>
      <p:ext uri="{BB962C8B-B14F-4D97-AF65-F5344CB8AC3E}">
        <p14:creationId xmlns:p14="http://schemas.microsoft.com/office/powerpoint/2010/main" val="343261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7DB-B5CA-74ED-7792-CDE305572F35}"/>
              </a:ext>
            </a:extLst>
          </p:cNvPr>
          <p:cNvSpPr>
            <a:spLocks noGrp="1"/>
          </p:cNvSpPr>
          <p:nvPr>
            <p:ph type="title"/>
          </p:nvPr>
        </p:nvSpPr>
        <p:spPr/>
        <p:txBody>
          <a:bodyPr/>
          <a:lstStyle/>
          <a:p>
            <a:r>
              <a:rPr lang="en-GB" sz="3200" dirty="0">
                <a:solidFill>
                  <a:srgbClr val="081C57"/>
                </a:solidFill>
                <a:effectLst/>
                <a:latin typeface="Arial" panose="020B0604020202020204" pitchFamily="34" charset="0"/>
                <a:ea typeface="Times New Roman" panose="02020603050405020304" pitchFamily="18" charset="0"/>
              </a:rPr>
              <a:t>Count of MLS number by Agent name</a:t>
            </a:r>
            <a:endParaRPr lang="en-GB" sz="5400" dirty="0">
              <a:solidFill>
                <a:srgbClr val="081C57"/>
              </a:solidFill>
            </a:endParaRPr>
          </a:p>
        </p:txBody>
      </p:sp>
      <p:pic>
        <p:nvPicPr>
          <p:cNvPr id="4" name="Content Placeholder 3">
            <a:extLst>
              <a:ext uri="{FF2B5EF4-FFF2-40B4-BE49-F238E27FC236}">
                <a16:creationId xmlns:a16="http://schemas.microsoft.com/office/drawing/2014/main" id="{8AC7D53C-FF79-8BD9-E391-CCCBD9840A49}"/>
              </a:ext>
            </a:extLst>
          </p:cNvPr>
          <p:cNvPicPr>
            <a:picLocks noGrp="1" noChangeAspect="1"/>
          </p:cNvPicPr>
          <p:nvPr>
            <p:ph idx="1"/>
          </p:nvPr>
        </p:nvPicPr>
        <p:blipFill>
          <a:blip r:embed="rId2"/>
          <a:stretch>
            <a:fillRect/>
          </a:stretch>
        </p:blipFill>
        <p:spPr>
          <a:xfrm>
            <a:off x="1612900" y="1193800"/>
            <a:ext cx="8559800" cy="4673600"/>
          </a:xfrm>
          <a:prstGeom prst="rect">
            <a:avLst/>
          </a:prstGeom>
        </p:spPr>
      </p:pic>
    </p:spTree>
    <p:extLst>
      <p:ext uri="{BB962C8B-B14F-4D97-AF65-F5344CB8AC3E}">
        <p14:creationId xmlns:p14="http://schemas.microsoft.com/office/powerpoint/2010/main" val="337276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890D-84BA-F228-2E90-BF20E138E9D6}"/>
              </a:ext>
            </a:extLst>
          </p:cNvPr>
          <p:cNvSpPr>
            <a:spLocks noGrp="1"/>
          </p:cNvSpPr>
          <p:nvPr>
            <p:ph type="title"/>
          </p:nvPr>
        </p:nvSpPr>
        <p:spPr>
          <a:xfrm>
            <a:off x="609600" y="274638"/>
            <a:ext cx="10972800" cy="1071562"/>
          </a:xfrm>
        </p:spPr>
        <p:txBody>
          <a:bodyPr/>
          <a:lstStyle/>
          <a:p>
            <a:r>
              <a:rPr lang="en-GB" sz="2400" dirty="0">
                <a:solidFill>
                  <a:srgbClr val="081C57"/>
                </a:solidFill>
                <a:effectLst/>
                <a:ea typeface="Times New Roman" panose="02020603050405020304" pitchFamily="18" charset="0"/>
              </a:rPr>
              <a:t>Count of </a:t>
            </a:r>
            <a:r>
              <a:rPr lang="en-GB" sz="2400" dirty="0" err="1">
                <a:solidFill>
                  <a:srgbClr val="081C57"/>
                </a:solidFill>
                <a:effectLst/>
                <a:ea typeface="Times New Roman" panose="02020603050405020304" pitchFamily="18" charset="0"/>
              </a:rPr>
              <a:t>MLS_number</a:t>
            </a:r>
            <a:r>
              <a:rPr lang="en-GB" sz="2400" dirty="0">
                <a:solidFill>
                  <a:srgbClr val="081C57"/>
                </a:solidFill>
                <a:effectLst/>
                <a:ea typeface="Times New Roman" panose="02020603050405020304" pitchFamily="18" charset="0"/>
              </a:rPr>
              <a:t> by </a:t>
            </a:r>
            <a:r>
              <a:rPr lang="en-GB" sz="2400" dirty="0" err="1">
                <a:solidFill>
                  <a:srgbClr val="081C57"/>
                </a:solidFill>
                <a:effectLst/>
                <a:ea typeface="Times New Roman" panose="02020603050405020304" pitchFamily="18" charset="0"/>
              </a:rPr>
              <a:t>Property_type</a:t>
            </a:r>
            <a:endParaRPr lang="en-GB" sz="4400" dirty="0">
              <a:solidFill>
                <a:srgbClr val="081C57"/>
              </a:solidFill>
            </a:endParaRPr>
          </a:p>
        </p:txBody>
      </p:sp>
      <p:pic>
        <p:nvPicPr>
          <p:cNvPr id="4" name="Content Placeholder 3">
            <a:extLst>
              <a:ext uri="{FF2B5EF4-FFF2-40B4-BE49-F238E27FC236}">
                <a16:creationId xmlns:a16="http://schemas.microsoft.com/office/drawing/2014/main" id="{4573DDC8-C850-1183-44B8-49703ED0F6F2}"/>
              </a:ext>
            </a:extLst>
          </p:cNvPr>
          <p:cNvPicPr>
            <a:picLocks noGrp="1" noChangeAspect="1"/>
          </p:cNvPicPr>
          <p:nvPr>
            <p:ph idx="1"/>
          </p:nvPr>
        </p:nvPicPr>
        <p:blipFill>
          <a:blip r:embed="rId2"/>
          <a:stretch>
            <a:fillRect/>
          </a:stretch>
        </p:blipFill>
        <p:spPr>
          <a:xfrm>
            <a:off x="1778000" y="1155700"/>
            <a:ext cx="8775700" cy="4833114"/>
          </a:xfrm>
          <a:prstGeom prst="rect">
            <a:avLst/>
          </a:prstGeom>
        </p:spPr>
      </p:pic>
    </p:spTree>
    <p:extLst>
      <p:ext uri="{BB962C8B-B14F-4D97-AF65-F5344CB8AC3E}">
        <p14:creationId xmlns:p14="http://schemas.microsoft.com/office/powerpoint/2010/main" val="270046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014F-AF6A-4BFD-8481-D9E338E01410}"/>
              </a:ext>
            </a:extLst>
          </p:cNvPr>
          <p:cNvSpPr>
            <a:spLocks noGrp="1"/>
          </p:cNvSpPr>
          <p:nvPr>
            <p:ph type="title"/>
          </p:nvPr>
        </p:nvSpPr>
        <p:spPr>
          <a:xfrm>
            <a:off x="609600" y="355600"/>
            <a:ext cx="10972800" cy="520700"/>
          </a:xfrm>
        </p:spPr>
        <p:txBody>
          <a:bodyPr/>
          <a:lstStyle/>
          <a:p>
            <a:r>
              <a:rPr lang="en-US" dirty="0"/>
              <a:t>Table of Contents</a:t>
            </a:r>
          </a:p>
        </p:txBody>
      </p:sp>
      <p:sp>
        <p:nvSpPr>
          <p:cNvPr id="3" name="Content Placeholder 2">
            <a:extLst>
              <a:ext uri="{FF2B5EF4-FFF2-40B4-BE49-F238E27FC236}">
                <a16:creationId xmlns:a16="http://schemas.microsoft.com/office/drawing/2014/main" id="{9BDF48BC-6CBF-4D39-91B8-9A7223A977D3}"/>
              </a:ext>
            </a:extLst>
          </p:cNvPr>
          <p:cNvSpPr>
            <a:spLocks noGrp="1"/>
          </p:cNvSpPr>
          <p:nvPr>
            <p:ph idx="1"/>
          </p:nvPr>
        </p:nvSpPr>
        <p:spPr>
          <a:xfrm>
            <a:off x="520700" y="1099931"/>
            <a:ext cx="10972800" cy="4850296"/>
          </a:xfrm>
        </p:spPr>
        <p:txBody>
          <a:bodyPr/>
          <a:lstStyle/>
          <a:p>
            <a:pPr>
              <a:buFont typeface="Wingdings" panose="05000000000000000000" pitchFamily="2" charset="2"/>
              <a:buChar char="§"/>
            </a:pPr>
            <a:r>
              <a:rPr lang="en-US" sz="2800" dirty="0"/>
              <a:t>Introduction</a:t>
            </a:r>
          </a:p>
          <a:p>
            <a:pPr>
              <a:buFont typeface="Wingdings" panose="05000000000000000000" pitchFamily="2" charset="2"/>
              <a:buChar char="§"/>
            </a:pPr>
            <a:r>
              <a:rPr lang="en-US" sz="2800" dirty="0"/>
              <a:t>Aims and Objectives</a:t>
            </a:r>
          </a:p>
          <a:p>
            <a:pPr>
              <a:buFont typeface="Wingdings" panose="05000000000000000000" pitchFamily="2" charset="2"/>
              <a:buChar char="§"/>
            </a:pPr>
            <a:r>
              <a:rPr lang="en-US" sz="2800" dirty="0"/>
              <a:t>Previous Studies</a:t>
            </a:r>
          </a:p>
          <a:p>
            <a:pPr>
              <a:buFont typeface="Wingdings" panose="05000000000000000000" pitchFamily="2" charset="2"/>
              <a:buChar char="§"/>
            </a:pPr>
            <a:r>
              <a:rPr lang="en-US" sz="2800" dirty="0"/>
              <a:t>Project Architecture</a:t>
            </a:r>
          </a:p>
          <a:p>
            <a:pPr>
              <a:buFont typeface="Wingdings" panose="05000000000000000000" pitchFamily="2" charset="2"/>
              <a:buChar char="§"/>
            </a:pPr>
            <a:r>
              <a:rPr lang="en-US" sz="2800" dirty="0"/>
              <a:t>Data Extract, Transform and Load</a:t>
            </a:r>
          </a:p>
          <a:p>
            <a:pPr>
              <a:buFont typeface="Wingdings" panose="05000000000000000000" pitchFamily="2" charset="2"/>
              <a:buChar char="§"/>
            </a:pPr>
            <a:r>
              <a:rPr lang="en-US" sz="2800" dirty="0"/>
              <a:t>Business Intelligence</a:t>
            </a:r>
          </a:p>
          <a:p>
            <a:pPr>
              <a:buFont typeface="Wingdings" panose="05000000000000000000" pitchFamily="2" charset="2"/>
              <a:buChar char="§"/>
            </a:pPr>
            <a:r>
              <a:rPr lang="en-US" sz="2800" dirty="0"/>
              <a:t>Machine Learning</a:t>
            </a:r>
          </a:p>
          <a:p>
            <a:pPr>
              <a:buFont typeface="Wingdings" panose="05000000000000000000" pitchFamily="2" charset="2"/>
              <a:buChar char="§"/>
            </a:pPr>
            <a:r>
              <a:rPr lang="en-US" sz="2800" dirty="0"/>
              <a:t>Model Comparison</a:t>
            </a:r>
          </a:p>
          <a:p>
            <a:pPr>
              <a:buFont typeface="Wingdings" panose="05000000000000000000" pitchFamily="2" charset="2"/>
              <a:buChar char="§"/>
            </a:pPr>
            <a:r>
              <a:rPr lang="en-US" sz="2800" dirty="0"/>
              <a:t>Future Works</a:t>
            </a:r>
          </a:p>
          <a:p>
            <a:endParaRPr lang="en-US" sz="1600" dirty="0"/>
          </a:p>
        </p:txBody>
      </p:sp>
    </p:spTree>
    <p:extLst>
      <p:ext uri="{BB962C8B-B14F-4D97-AF65-F5344CB8AC3E}">
        <p14:creationId xmlns:p14="http://schemas.microsoft.com/office/powerpoint/2010/main" val="3174578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4ECD-7174-0E53-A268-3FFDFFA88DCC}"/>
              </a:ext>
            </a:extLst>
          </p:cNvPr>
          <p:cNvSpPr>
            <a:spLocks noGrp="1"/>
          </p:cNvSpPr>
          <p:nvPr>
            <p:ph type="title"/>
          </p:nvPr>
        </p:nvSpPr>
        <p:spPr/>
        <p:txBody>
          <a:bodyPr/>
          <a:lstStyle/>
          <a:p>
            <a:r>
              <a:rPr lang="en-GB" sz="2800" dirty="0">
                <a:solidFill>
                  <a:srgbClr val="081C57"/>
                </a:solidFill>
                <a:effectLst/>
                <a:latin typeface="Arial" panose="020B0604020202020204" pitchFamily="34" charset="0"/>
                <a:ea typeface="Times New Roman" panose="02020603050405020304" pitchFamily="18" charset="0"/>
              </a:rPr>
              <a:t>Sum of Price by Agent name</a:t>
            </a:r>
            <a:endParaRPr lang="en-GB" sz="4800" dirty="0">
              <a:solidFill>
                <a:srgbClr val="081C57"/>
              </a:solidFill>
            </a:endParaRPr>
          </a:p>
        </p:txBody>
      </p:sp>
      <p:pic>
        <p:nvPicPr>
          <p:cNvPr id="4" name="Content Placeholder 3">
            <a:extLst>
              <a:ext uri="{FF2B5EF4-FFF2-40B4-BE49-F238E27FC236}">
                <a16:creationId xmlns:a16="http://schemas.microsoft.com/office/drawing/2014/main" id="{747B8AAA-3941-6F5A-75EE-62D0E45014B9}"/>
              </a:ext>
            </a:extLst>
          </p:cNvPr>
          <p:cNvPicPr>
            <a:picLocks noGrp="1" noChangeAspect="1"/>
          </p:cNvPicPr>
          <p:nvPr>
            <p:ph idx="1"/>
          </p:nvPr>
        </p:nvPicPr>
        <p:blipFill>
          <a:blip r:embed="rId2"/>
          <a:stretch>
            <a:fillRect/>
          </a:stretch>
        </p:blipFill>
        <p:spPr>
          <a:xfrm>
            <a:off x="2070100" y="1231900"/>
            <a:ext cx="7510081" cy="4723657"/>
          </a:xfrm>
          <a:prstGeom prst="rect">
            <a:avLst/>
          </a:prstGeom>
        </p:spPr>
      </p:pic>
    </p:spTree>
    <p:extLst>
      <p:ext uri="{BB962C8B-B14F-4D97-AF65-F5344CB8AC3E}">
        <p14:creationId xmlns:p14="http://schemas.microsoft.com/office/powerpoint/2010/main" val="3162987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5717-B915-9116-D02A-61F0F471582F}"/>
              </a:ext>
            </a:extLst>
          </p:cNvPr>
          <p:cNvSpPr>
            <a:spLocks noGrp="1"/>
          </p:cNvSpPr>
          <p:nvPr>
            <p:ph type="title"/>
          </p:nvPr>
        </p:nvSpPr>
        <p:spPr>
          <a:xfrm>
            <a:off x="609600" y="274638"/>
            <a:ext cx="10972800" cy="631600"/>
          </a:xfrm>
        </p:spPr>
        <p:txBody>
          <a:bodyPr/>
          <a:lstStyle/>
          <a:p>
            <a:r>
              <a:rPr lang="en-GB" sz="2800" i="0" dirty="0">
                <a:solidFill>
                  <a:srgbClr val="081C57"/>
                </a:solidFill>
                <a:effectLst/>
                <a:latin typeface="Arial" panose="020B0604020202020204" pitchFamily="34" charset="0"/>
                <a:ea typeface="Times New Roman" panose="02020603050405020304" pitchFamily="18" charset="0"/>
              </a:rPr>
              <a:t>Sum of price by Organization name</a:t>
            </a:r>
            <a:endParaRPr lang="en-GB" sz="4800" dirty="0">
              <a:solidFill>
                <a:srgbClr val="081C57"/>
              </a:solidFill>
            </a:endParaRPr>
          </a:p>
        </p:txBody>
      </p:sp>
      <p:pic>
        <p:nvPicPr>
          <p:cNvPr id="4" name="Content Placeholder 3">
            <a:extLst>
              <a:ext uri="{FF2B5EF4-FFF2-40B4-BE49-F238E27FC236}">
                <a16:creationId xmlns:a16="http://schemas.microsoft.com/office/drawing/2014/main" id="{A4A4447D-7516-E807-FD48-C7C18E768CA4}"/>
              </a:ext>
            </a:extLst>
          </p:cNvPr>
          <p:cNvPicPr>
            <a:picLocks noGrp="1" noChangeAspect="1"/>
          </p:cNvPicPr>
          <p:nvPr>
            <p:ph idx="1"/>
          </p:nvPr>
        </p:nvPicPr>
        <p:blipFill>
          <a:blip r:embed="rId2"/>
          <a:stretch>
            <a:fillRect/>
          </a:stretch>
        </p:blipFill>
        <p:spPr>
          <a:xfrm>
            <a:off x="2501900" y="906238"/>
            <a:ext cx="7188200" cy="5045524"/>
          </a:xfrm>
          <a:prstGeom prst="rect">
            <a:avLst/>
          </a:prstGeom>
        </p:spPr>
      </p:pic>
    </p:spTree>
    <p:extLst>
      <p:ext uri="{BB962C8B-B14F-4D97-AF65-F5344CB8AC3E}">
        <p14:creationId xmlns:p14="http://schemas.microsoft.com/office/powerpoint/2010/main" val="745821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8795-848A-1998-96E8-DFBB61E01945}"/>
              </a:ext>
            </a:extLst>
          </p:cNvPr>
          <p:cNvSpPr>
            <a:spLocks noGrp="1"/>
          </p:cNvSpPr>
          <p:nvPr>
            <p:ph type="title"/>
          </p:nvPr>
        </p:nvSpPr>
        <p:spPr>
          <a:xfrm>
            <a:off x="609600" y="274638"/>
            <a:ext cx="10972800" cy="982662"/>
          </a:xfrm>
        </p:spPr>
        <p:txBody>
          <a:bodyPr/>
          <a:lstStyle/>
          <a:p>
            <a:r>
              <a:rPr lang="en-GB" sz="2800" dirty="0">
                <a:solidFill>
                  <a:srgbClr val="081C57"/>
                </a:solidFill>
                <a:effectLst/>
                <a:latin typeface="Arial" panose="020B0604020202020204" pitchFamily="34" charset="0"/>
                <a:ea typeface="Times New Roman" panose="02020603050405020304" pitchFamily="18" charset="0"/>
              </a:rPr>
              <a:t>Sum of Agent name by Organization name</a:t>
            </a:r>
            <a:endParaRPr lang="en-GB" sz="4800" dirty="0">
              <a:solidFill>
                <a:srgbClr val="081C57"/>
              </a:solidFill>
            </a:endParaRPr>
          </a:p>
        </p:txBody>
      </p:sp>
      <p:pic>
        <p:nvPicPr>
          <p:cNvPr id="4" name="Content Placeholder 3">
            <a:extLst>
              <a:ext uri="{FF2B5EF4-FFF2-40B4-BE49-F238E27FC236}">
                <a16:creationId xmlns:a16="http://schemas.microsoft.com/office/drawing/2014/main" id="{5F8E286B-7AEE-8863-DA2B-ED39FC38FB1B}"/>
              </a:ext>
            </a:extLst>
          </p:cNvPr>
          <p:cNvPicPr>
            <a:picLocks noGrp="1" noChangeAspect="1"/>
          </p:cNvPicPr>
          <p:nvPr>
            <p:ph idx="1"/>
          </p:nvPr>
        </p:nvPicPr>
        <p:blipFill>
          <a:blip r:embed="rId2"/>
          <a:stretch>
            <a:fillRect/>
          </a:stretch>
        </p:blipFill>
        <p:spPr>
          <a:xfrm>
            <a:off x="1527833" y="1257300"/>
            <a:ext cx="8832095" cy="4654647"/>
          </a:xfrm>
          <a:prstGeom prst="rect">
            <a:avLst/>
          </a:prstGeom>
        </p:spPr>
      </p:pic>
    </p:spTree>
    <p:extLst>
      <p:ext uri="{BB962C8B-B14F-4D97-AF65-F5344CB8AC3E}">
        <p14:creationId xmlns:p14="http://schemas.microsoft.com/office/powerpoint/2010/main" val="1022210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E1C2-A29A-680C-BA94-FB29858C442D}"/>
              </a:ext>
            </a:extLst>
          </p:cNvPr>
          <p:cNvSpPr>
            <a:spLocks noGrp="1"/>
          </p:cNvSpPr>
          <p:nvPr>
            <p:ph type="title"/>
          </p:nvPr>
        </p:nvSpPr>
        <p:spPr>
          <a:xfrm>
            <a:off x="609600" y="-265043"/>
            <a:ext cx="10972800" cy="1987826"/>
          </a:xfrm>
        </p:spPr>
        <p:txBody>
          <a:bodyPr/>
          <a:lstStyle/>
          <a:p>
            <a:r>
              <a:rPr lang="en-US" dirty="0"/>
              <a:t>Machine Learning</a:t>
            </a:r>
            <a:endParaRPr lang="en-GB" dirty="0"/>
          </a:p>
        </p:txBody>
      </p:sp>
      <p:sp>
        <p:nvSpPr>
          <p:cNvPr id="3" name="Content Placeholder 2">
            <a:extLst>
              <a:ext uri="{FF2B5EF4-FFF2-40B4-BE49-F238E27FC236}">
                <a16:creationId xmlns:a16="http://schemas.microsoft.com/office/drawing/2014/main" id="{4D106717-B581-2547-7B2C-12E70DEE121A}"/>
              </a:ext>
            </a:extLst>
          </p:cNvPr>
          <p:cNvSpPr>
            <a:spLocks noGrp="1"/>
          </p:cNvSpPr>
          <p:nvPr>
            <p:ph idx="1"/>
          </p:nvPr>
        </p:nvSpPr>
        <p:spPr>
          <a:xfrm>
            <a:off x="609600" y="1298713"/>
            <a:ext cx="10972800" cy="4903304"/>
          </a:xfrm>
        </p:spPr>
        <p:txBody>
          <a:bodyPr/>
          <a:lstStyle/>
          <a:p>
            <a:r>
              <a:rPr lang="en-US" dirty="0"/>
              <a:t>Data Cleaning</a:t>
            </a:r>
          </a:p>
          <a:p>
            <a:pPr lvl="1"/>
            <a:r>
              <a:rPr lang="en-US" dirty="0"/>
              <a:t>PostgreSQL database</a:t>
            </a:r>
          </a:p>
          <a:p>
            <a:endParaRPr lang="en-US" dirty="0"/>
          </a:p>
          <a:p>
            <a:r>
              <a:rPr lang="en-US" dirty="0"/>
              <a:t>Exploratory Data Analysis (EDA)</a:t>
            </a:r>
          </a:p>
          <a:p>
            <a:pPr lvl="1"/>
            <a:r>
              <a:rPr lang="en-GB" sz="1800" dirty="0">
                <a:latin typeface="Arial" panose="020B0604020202020204" pitchFamily="34" charset="0"/>
                <a:ea typeface="Times New Roman" panose="02020603050405020304" pitchFamily="18" charset="0"/>
              </a:rPr>
              <a:t>C</a:t>
            </a:r>
            <a:r>
              <a:rPr lang="en-GB" sz="1800" dirty="0">
                <a:effectLst/>
                <a:latin typeface="Arial" panose="020B0604020202020204" pitchFamily="34" charset="0"/>
                <a:ea typeface="Times New Roman" panose="02020603050405020304" pitchFamily="18" charset="0"/>
              </a:rPr>
              <a:t>hecking the shape and size of the dataset.</a:t>
            </a:r>
          </a:p>
          <a:p>
            <a:pPr lvl="1"/>
            <a:r>
              <a:rPr lang="en-GB" sz="1800" dirty="0">
                <a:latin typeface="Arial" panose="020B0604020202020204" pitchFamily="34" charset="0"/>
                <a:ea typeface="Times New Roman" panose="02020603050405020304" pitchFamily="18" charset="0"/>
              </a:rPr>
              <a:t>M</a:t>
            </a:r>
            <a:r>
              <a:rPr lang="en-GB" sz="1800" dirty="0">
                <a:effectLst/>
                <a:latin typeface="Arial" panose="020B0604020202020204" pitchFamily="34" charset="0"/>
                <a:ea typeface="Times New Roman" panose="02020603050405020304" pitchFamily="18" charset="0"/>
              </a:rPr>
              <a:t>issing or null values in columns</a:t>
            </a:r>
          </a:p>
          <a:p>
            <a:pPr lvl="1"/>
            <a:r>
              <a:rPr lang="en-GB" sz="1800" dirty="0">
                <a:solidFill>
                  <a:srgbClr val="000000"/>
                </a:solidFill>
                <a:effectLst/>
                <a:latin typeface="Arial" panose="020B0604020202020204" pitchFamily="34" charset="0"/>
                <a:ea typeface="Times New Roman" panose="02020603050405020304" pitchFamily="18" charset="0"/>
              </a:rPr>
              <a:t>statistical summary of dataset</a:t>
            </a:r>
            <a:endParaRPr lang="en-GB" sz="1800" dirty="0">
              <a:solidFill>
                <a:srgbClr val="000000"/>
              </a:solidFill>
              <a:latin typeface="Arial" panose="020B0604020202020204" pitchFamily="34" charset="0"/>
              <a:ea typeface="Times New Roman" panose="02020603050405020304" pitchFamily="18" charset="0"/>
            </a:endParaRPr>
          </a:p>
          <a:p>
            <a:pPr lvl="1"/>
            <a:r>
              <a:rPr lang="en-GB" sz="1800" dirty="0">
                <a:solidFill>
                  <a:srgbClr val="000000"/>
                </a:solidFill>
                <a:effectLst/>
                <a:latin typeface="Arial" panose="020B0604020202020204" pitchFamily="34" charset="0"/>
                <a:ea typeface="Times New Roman" panose="02020603050405020304" pitchFamily="18" charset="0"/>
              </a:rPr>
              <a:t>Visualizing the correlations between numerical variables in the dataset </a:t>
            </a:r>
            <a:r>
              <a:rPr lang="en-GB" sz="1800" dirty="0">
                <a:effectLst/>
                <a:latin typeface="Arial" panose="020B0604020202020204" pitchFamily="34" charset="0"/>
                <a:ea typeface="Times New Roman" panose="02020603050405020304" pitchFamily="18" charset="0"/>
              </a:rPr>
              <a:t> </a:t>
            </a:r>
            <a:endParaRPr lang="en-US" dirty="0"/>
          </a:p>
          <a:p>
            <a:endParaRPr lang="en-US" dirty="0"/>
          </a:p>
          <a:p>
            <a:r>
              <a:rPr lang="en-US" dirty="0"/>
              <a:t>Feature Selection</a:t>
            </a:r>
          </a:p>
          <a:p>
            <a:pPr lvl="1"/>
            <a:r>
              <a:rPr lang="en-GB" sz="1600" dirty="0">
                <a:effectLst/>
                <a:latin typeface="Arial" panose="020B0604020202020204" pitchFamily="34" charset="0"/>
                <a:ea typeface="Times New Roman" panose="02020603050405020304" pitchFamily="18" charset="0"/>
              </a:rPr>
              <a:t>Selecting numerical features 0.40 or less than -0.40 correlation rate based on Pearson Correlation Method</a:t>
            </a:r>
            <a:endParaRPr lang="en-US" sz="1600" dirty="0"/>
          </a:p>
        </p:txBody>
      </p:sp>
    </p:spTree>
    <p:extLst>
      <p:ext uri="{BB962C8B-B14F-4D97-AF65-F5344CB8AC3E}">
        <p14:creationId xmlns:p14="http://schemas.microsoft.com/office/powerpoint/2010/main" val="785081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897C-C4C8-5542-64F6-6FDD78E46040}"/>
              </a:ext>
            </a:extLst>
          </p:cNvPr>
          <p:cNvSpPr>
            <a:spLocks noGrp="1"/>
          </p:cNvSpPr>
          <p:nvPr>
            <p:ph type="title"/>
          </p:nvPr>
        </p:nvSpPr>
        <p:spPr>
          <a:xfrm>
            <a:off x="609600" y="274638"/>
            <a:ext cx="11396870" cy="1143000"/>
          </a:xfrm>
        </p:spPr>
        <p:txBody>
          <a:bodyPr/>
          <a:lstStyle/>
          <a:p>
            <a:r>
              <a:rPr lang="en-GB" sz="2000" dirty="0">
                <a:solidFill>
                  <a:srgbClr val="000000"/>
                </a:solidFill>
                <a:effectLst/>
                <a:latin typeface="Arial" panose="020B0604020202020204" pitchFamily="34" charset="0"/>
                <a:ea typeface="Times New Roman" panose="02020603050405020304" pitchFamily="18" charset="0"/>
              </a:rPr>
              <a:t>Correlations between Numerical variables           Data visualization of correlated numeric columns</a:t>
            </a:r>
            <a:endParaRPr lang="en-GB" sz="2000" dirty="0"/>
          </a:p>
        </p:txBody>
      </p:sp>
      <p:pic>
        <p:nvPicPr>
          <p:cNvPr id="4" name="Content Placeholder 3">
            <a:extLst>
              <a:ext uri="{FF2B5EF4-FFF2-40B4-BE49-F238E27FC236}">
                <a16:creationId xmlns:a16="http://schemas.microsoft.com/office/drawing/2014/main" id="{8CFE3E7F-F7BE-6010-9811-5E7D71D0E87A}"/>
              </a:ext>
            </a:extLst>
          </p:cNvPr>
          <p:cNvPicPr>
            <a:picLocks noGrp="1" noChangeAspect="1"/>
          </p:cNvPicPr>
          <p:nvPr>
            <p:ph idx="1"/>
          </p:nvPr>
        </p:nvPicPr>
        <p:blipFill>
          <a:blip r:embed="rId2"/>
          <a:stretch>
            <a:fillRect/>
          </a:stretch>
        </p:blipFill>
        <p:spPr>
          <a:xfrm>
            <a:off x="384312" y="1311966"/>
            <a:ext cx="5115339" cy="4488346"/>
          </a:xfrm>
          <a:prstGeom prst="rect">
            <a:avLst/>
          </a:prstGeom>
        </p:spPr>
      </p:pic>
      <p:pic>
        <p:nvPicPr>
          <p:cNvPr id="5" name="Picture 4">
            <a:extLst>
              <a:ext uri="{FF2B5EF4-FFF2-40B4-BE49-F238E27FC236}">
                <a16:creationId xmlns:a16="http://schemas.microsoft.com/office/drawing/2014/main" id="{22750143-C6A8-A93F-E769-0E133D9B6833}"/>
              </a:ext>
            </a:extLst>
          </p:cNvPr>
          <p:cNvPicPr>
            <a:picLocks noChangeAspect="1"/>
          </p:cNvPicPr>
          <p:nvPr/>
        </p:nvPicPr>
        <p:blipFill>
          <a:blip r:embed="rId3"/>
          <a:stretch>
            <a:fillRect/>
          </a:stretch>
        </p:blipFill>
        <p:spPr>
          <a:xfrm>
            <a:off x="5870298" y="1311966"/>
            <a:ext cx="5765525" cy="4484979"/>
          </a:xfrm>
          <a:prstGeom prst="rect">
            <a:avLst/>
          </a:prstGeom>
        </p:spPr>
      </p:pic>
    </p:spTree>
    <p:extLst>
      <p:ext uri="{BB962C8B-B14F-4D97-AF65-F5344CB8AC3E}">
        <p14:creationId xmlns:p14="http://schemas.microsoft.com/office/powerpoint/2010/main" val="207849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056D-8382-34D5-B3DC-67B591A6B3DC}"/>
              </a:ext>
            </a:extLst>
          </p:cNvPr>
          <p:cNvSpPr>
            <a:spLocks noGrp="1"/>
          </p:cNvSpPr>
          <p:nvPr>
            <p:ph type="title"/>
          </p:nvPr>
        </p:nvSpPr>
        <p:spPr>
          <a:xfrm>
            <a:off x="609600" y="208377"/>
            <a:ext cx="10972800" cy="812040"/>
          </a:xfrm>
        </p:spPr>
        <p:txBody>
          <a:bodyPr/>
          <a:lstStyle/>
          <a:p>
            <a:r>
              <a:rPr lang="en-GB" sz="2400" b="1" dirty="0">
                <a:effectLst/>
                <a:latin typeface="Arial" panose="020B0604020202020204" pitchFamily="34" charset="0"/>
                <a:ea typeface="Times New Roman" panose="02020603050405020304" pitchFamily="18" charset="0"/>
              </a:rPr>
              <a:t>Data Standardising and Splitting</a:t>
            </a:r>
            <a:endParaRPr lang="en-GB" sz="4400" dirty="0"/>
          </a:p>
        </p:txBody>
      </p:sp>
      <p:sp>
        <p:nvSpPr>
          <p:cNvPr id="3" name="Content Placeholder 2">
            <a:extLst>
              <a:ext uri="{FF2B5EF4-FFF2-40B4-BE49-F238E27FC236}">
                <a16:creationId xmlns:a16="http://schemas.microsoft.com/office/drawing/2014/main" id="{8D1161FF-3E8E-501B-219F-A189A5BC324C}"/>
              </a:ext>
            </a:extLst>
          </p:cNvPr>
          <p:cNvSpPr>
            <a:spLocks noGrp="1"/>
          </p:cNvSpPr>
          <p:nvPr>
            <p:ph idx="1"/>
          </p:nvPr>
        </p:nvSpPr>
        <p:spPr>
          <a:xfrm>
            <a:off x="609600" y="1020417"/>
            <a:ext cx="10972800" cy="4713633"/>
          </a:xfrm>
        </p:spPr>
        <p:txBody>
          <a:bodyPr/>
          <a:lstStyle/>
          <a:p>
            <a:pPr marL="457200" algn="just"/>
            <a:r>
              <a:rPr lang="en-GB" sz="2000" b="1" dirty="0">
                <a:effectLst/>
                <a:latin typeface="Arial" panose="020B0604020202020204" pitchFamily="34" charset="0"/>
                <a:ea typeface="Times New Roman" panose="02020603050405020304" pitchFamily="18" charset="0"/>
              </a:rPr>
              <a:t>Split and Encoding</a:t>
            </a:r>
            <a:endParaRPr lang="en-GB" sz="2000" dirty="0">
              <a:effectLst/>
              <a:latin typeface="Times New Roman" panose="02020603050405020304" pitchFamily="18" charset="0"/>
              <a:ea typeface="Times New Roman" panose="02020603050405020304" pitchFamily="18" charset="0"/>
            </a:endParaRPr>
          </a:p>
          <a:p>
            <a:pPr marL="857250" lvl="1" algn="just"/>
            <a:r>
              <a:rPr lang="en-GB" sz="1600" dirty="0">
                <a:effectLst/>
                <a:latin typeface="Arial" panose="020B0604020202020204" pitchFamily="34" charset="0"/>
                <a:ea typeface="Times New Roman" panose="02020603050405020304" pitchFamily="18" charset="0"/>
              </a:rPr>
              <a:t>The dataset has been divided into X and Y Dataset, where X is the bedrooms and bathrooms data without Price and Y is the Price data solely.</a:t>
            </a:r>
            <a:endParaRPr lang="en-GB" sz="1600" dirty="0">
              <a:effectLst/>
              <a:latin typeface="Times New Roman" panose="02020603050405020304" pitchFamily="18" charset="0"/>
              <a:ea typeface="Times New Roman" panose="02020603050405020304" pitchFamily="18" charset="0"/>
            </a:endParaRPr>
          </a:p>
          <a:p>
            <a:pPr marL="857250" lvl="1" algn="just"/>
            <a:r>
              <a:rPr lang="en-GB" sz="1600" dirty="0">
                <a:effectLst/>
                <a:latin typeface="Arial" panose="020B0604020202020204" pitchFamily="34" charset="0"/>
                <a:ea typeface="Times New Roman" panose="02020603050405020304" pitchFamily="18" charset="0"/>
              </a:rPr>
              <a:t>One-Hot Encoding has been applied in which Encoding the categorical features in X dataset.</a:t>
            </a:r>
            <a:endParaRPr lang="en-GB" sz="1600" dirty="0">
              <a:effectLst/>
              <a:latin typeface="Times New Roman" panose="02020603050405020304" pitchFamily="18" charset="0"/>
              <a:ea typeface="Times New Roman" panose="02020603050405020304" pitchFamily="18" charset="0"/>
            </a:endParaRPr>
          </a:p>
          <a:p>
            <a:r>
              <a:rPr lang="en-GB" sz="2000" b="1" dirty="0">
                <a:effectLst/>
                <a:latin typeface="Arial" panose="020B0604020202020204" pitchFamily="34" charset="0"/>
                <a:ea typeface="Times New Roman" panose="02020603050405020304" pitchFamily="18" charset="0"/>
              </a:rPr>
              <a:t>Standardising the data</a:t>
            </a:r>
            <a:endParaRPr lang="en-GB" sz="2000" dirty="0">
              <a:effectLst/>
              <a:latin typeface="Times New Roman" panose="02020603050405020304" pitchFamily="18" charset="0"/>
              <a:ea typeface="Times New Roman" panose="02020603050405020304" pitchFamily="18" charset="0"/>
            </a:endParaRPr>
          </a:p>
          <a:p>
            <a:pPr lvl="1"/>
            <a:r>
              <a:rPr lang="en-GB" sz="1600" dirty="0">
                <a:effectLst/>
                <a:latin typeface="Arial" panose="020B0604020202020204" pitchFamily="34" charset="0"/>
                <a:ea typeface="Times New Roman" panose="02020603050405020304" pitchFamily="18" charset="0"/>
              </a:rPr>
              <a:t>Standardizing the numerical columns in X dataset.</a:t>
            </a:r>
          </a:p>
          <a:p>
            <a:pPr lvl="1"/>
            <a:r>
              <a:rPr lang="en-GB" sz="1600" dirty="0" err="1">
                <a:effectLst/>
                <a:latin typeface="Arial" panose="020B0604020202020204" pitchFamily="34" charset="0"/>
                <a:ea typeface="Times New Roman" panose="02020603050405020304" pitchFamily="18" charset="0"/>
              </a:rPr>
              <a:t>StandardScaler</a:t>
            </a:r>
            <a:r>
              <a:rPr lang="en-GB" sz="1600" dirty="0">
                <a:effectLst/>
                <a:latin typeface="Arial" panose="020B0604020202020204" pitchFamily="34" charset="0"/>
                <a:ea typeface="Times New Roman" panose="02020603050405020304" pitchFamily="18" charset="0"/>
              </a:rPr>
              <a:t>() adjusts the mean of the features as 0 and standard deviation of features as 1. </a:t>
            </a:r>
          </a:p>
          <a:p>
            <a:r>
              <a:rPr lang="en-GB" sz="2000" b="1" dirty="0">
                <a:effectLst/>
                <a:latin typeface="Arial" panose="020B0604020202020204" pitchFamily="34" charset="0"/>
                <a:ea typeface="Times New Roman" panose="02020603050405020304" pitchFamily="18" charset="0"/>
              </a:rPr>
              <a:t>Train-Test Split</a:t>
            </a:r>
            <a:endParaRPr lang="en-GB" sz="2000" dirty="0">
              <a:effectLst/>
              <a:latin typeface="Times New Roman" panose="02020603050405020304" pitchFamily="18" charset="0"/>
              <a:ea typeface="Times New Roman" panose="02020603050405020304" pitchFamily="18" charset="0"/>
            </a:endParaRPr>
          </a:p>
          <a:p>
            <a:pPr lvl="1"/>
            <a:r>
              <a:rPr lang="en-GB" sz="1600" dirty="0">
                <a:effectLst/>
                <a:latin typeface="Arial" panose="020B0604020202020204" pitchFamily="34" charset="0"/>
                <a:ea typeface="Times New Roman" panose="02020603050405020304" pitchFamily="18" charset="0"/>
              </a:rPr>
              <a:t>Splitting dataset into 2 chunks where 20% of the data is stored in test and 80% of the data is stored in for training the models</a:t>
            </a:r>
            <a:endParaRPr lang="en-GB" sz="1600" b="1" dirty="0">
              <a:effectLst/>
              <a:latin typeface="Arial" panose="020B0604020202020204" pitchFamily="34" charset="0"/>
              <a:ea typeface="Times New Roman" panose="02020603050405020304" pitchFamily="18" charset="0"/>
            </a:endParaRPr>
          </a:p>
          <a:p>
            <a:pPr lvl="1"/>
            <a:endParaRPr lang="en-GB" sz="1400" dirty="0">
              <a:latin typeface="Arial" panose="020B0604020202020204" pitchFamily="34" charset="0"/>
            </a:endParaRPr>
          </a:p>
          <a:p>
            <a:pPr lvl="1"/>
            <a:endParaRPr lang="en-GB" sz="1400" dirty="0">
              <a:latin typeface="Arial" panose="020B0604020202020204" pitchFamily="34" charset="0"/>
            </a:endParaRPr>
          </a:p>
        </p:txBody>
      </p:sp>
      <p:pic>
        <p:nvPicPr>
          <p:cNvPr id="6" name="Picture 5" descr="A mathematical equation with black text&#10;&#10;Description automatically generated with medium confidence">
            <a:extLst>
              <a:ext uri="{FF2B5EF4-FFF2-40B4-BE49-F238E27FC236}">
                <a16:creationId xmlns:a16="http://schemas.microsoft.com/office/drawing/2014/main" id="{CE8AF25E-3CB1-F14D-15BD-98D5E8B0A606}"/>
              </a:ext>
            </a:extLst>
          </p:cNvPr>
          <p:cNvPicPr>
            <a:picLocks noChangeAspect="1"/>
          </p:cNvPicPr>
          <p:nvPr/>
        </p:nvPicPr>
        <p:blipFill>
          <a:blip r:embed="rId2"/>
          <a:stretch>
            <a:fillRect/>
          </a:stretch>
        </p:blipFill>
        <p:spPr>
          <a:xfrm>
            <a:off x="3458817" y="3774733"/>
            <a:ext cx="4386326" cy="2107538"/>
          </a:xfrm>
          <a:prstGeom prst="rect">
            <a:avLst/>
          </a:prstGeom>
        </p:spPr>
      </p:pic>
    </p:spTree>
    <p:extLst>
      <p:ext uri="{BB962C8B-B14F-4D97-AF65-F5344CB8AC3E}">
        <p14:creationId xmlns:p14="http://schemas.microsoft.com/office/powerpoint/2010/main" val="207922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38E1-8A79-230E-88E0-9D3928FBFD78}"/>
              </a:ext>
            </a:extLst>
          </p:cNvPr>
          <p:cNvSpPr>
            <a:spLocks noGrp="1"/>
          </p:cNvSpPr>
          <p:nvPr>
            <p:ph type="title"/>
          </p:nvPr>
        </p:nvSpPr>
        <p:spPr/>
        <p:txBody>
          <a:bodyPr/>
          <a:lstStyle/>
          <a:p>
            <a:r>
              <a:rPr lang="en-GB" dirty="0">
                <a:latin typeface="Arial" panose="020B0604020202020204" pitchFamily="34" charset="0"/>
                <a:ea typeface="Times New Roman" panose="02020603050405020304" pitchFamily="18" charset="0"/>
              </a:rPr>
              <a:t>F</a:t>
            </a:r>
            <a:r>
              <a:rPr lang="en-GB" sz="3600" dirty="0">
                <a:effectLst/>
                <a:latin typeface="Arial" panose="020B0604020202020204" pitchFamily="34" charset="0"/>
                <a:ea typeface="Times New Roman" panose="02020603050405020304" pitchFamily="18" charset="0"/>
              </a:rPr>
              <a:t>undamental Ideas and Metrics:</a:t>
            </a:r>
            <a:br>
              <a:rPr lang="en-GB" sz="36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6773990-73F3-EE33-83C3-C62D8004ADCD}"/>
              </a:ext>
            </a:extLst>
          </p:cNvPr>
          <p:cNvSpPr>
            <a:spLocks noGrp="1"/>
          </p:cNvSpPr>
          <p:nvPr>
            <p:ph idx="1"/>
          </p:nvPr>
        </p:nvSpPr>
        <p:spPr>
          <a:xfrm>
            <a:off x="609600" y="954157"/>
            <a:ext cx="10972800" cy="4779893"/>
          </a:xfrm>
        </p:spPr>
        <p:txBody>
          <a:bodyPr/>
          <a:lstStyle/>
          <a:p>
            <a:pPr algn="just">
              <a:buFont typeface="+mj-lt"/>
              <a:buAutoNum type="arabicPeriod"/>
            </a:pPr>
            <a:r>
              <a:rPr lang="en-GB" sz="1800" b="1" dirty="0">
                <a:effectLst/>
                <a:latin typeface="Arial" panose="020B0604020202020204" pitchFamily="34" charset="0"/>
                <a:ea typeface="Times New Roman" panose="02020603050405020304" pitchFamily="18" charset="0"/>
              </a:rPr>
              <a:t>Mean Absolute Error (MAE):</a:t>
            </a:r>
            <a:r>
              <a:rPr lang="en-GB" sz="1800" dirty="0">
                <a:effectLst/>
                <a:latin typeface="Arial" panose="020B0604020202020204" pitchFamily="34" charset="0"/>
                <a:ea typeface="Times New Roman" panose="02020603050405020304" pitchFamily="18" charset="0"/>
              </a:rPr>
              <a:t> </a:t>
            </a:r>
          </a:p>
          <a:p>
            <a:pPr lvl="1" algn="just"/>
            <a:r>
              <a:rPr lang="en-GB" sz="1400" dirty="0">
                <a:effectLst/>
                <a:latin typeface="Arial" panose="020B0604020202020204" pitchFamily="34" charset="0"/>
                <a:ea typeface="Times New Roman" panose="02020603050405020304" pitchFamily="18" charset="0"/>
              </a:rPr>
              <a:t>The mean absolute difference between the expected and actual values is measured by MAE. </a:t>
            </a:r>
          </a:p>
          <a:p>
            <a:pPr lvl="1" algn="just"/>
            <a:r>
              <a:rPr lang="en-GB" sz="1400" dirty="0">
                <a:effectLst/>
                <a:latin typeface="Arial" panose="020B0604020202020204" pitchFamily="34" charset="0"/>
                <a:ea typeface="Times New Roman" panose="02020603050405020304" pitchFamily="18" charset="0"/>
              </a:rPr>
              <a:t>A lower MAE denotes higher performance and offers a clear insight of prediction accuracy.</a:t>
            </a:r>
          </a:p>
          <a:p>
            <a:pPr marL="342900" lvl="0" indent="-342900" algn="just">
              <a:buFont typeface="+mj-lt"/>
              <a:buAutoNum type="arabicPeriod"/>
            </a:pPr>
            <a:r>
              <a:rPr lang="en-GB" sz="1800" b="1" dirty="0">
                <a:effectLst/>
                <a:latin typeface="Arial" panose="020B0604020202020204" pitchFamily="34" charset="0"/>
                <a:ea typeface="Times New Roman" panose="02020603050405020304" pitchFamily="18" charset="0"/>
              </a:rPr>
              <a:t>Mean Squared Error (MSE):</a:t>
            </a:r>
            <a:r>
              <a:rPr lang="en-GB" sz="1800" dirty="0">
                <a:effectLst/>
                <a:latin typeface="Arial" panose="020B0604020202020204" pitchFamily="34" charset="0"/>
                <a:ea typeface="Times New Roman" panose="02020603050405020304" pitchFamily="18" charset="0"/>
              </a:rPr>
              <a:t> </a:t>
            </a:r>
          </a:p>
          <a:p>
            <a:pPr lvl="1" algn="just"/>
            <a:r>
              <a:rPr lang="en-GB" sz="1400" dirty="0">
                <a:effectLst/>
                <a:latin typeface="Arial" panose="020B0604020202020204" pitchFamily="34" charset="0"/>
                <a:ea typeface="Times New Roman" panose="02020603050405020304" pitchFamily="18" charset="0"/>
              </a:rPr>
              <a:t>MSE computes the mean of the squared differences between the expected and actual values. </a:t>
            </a:r>
          </a:p>
          <a:p>
            <a:pPr lvl="1" algn="just"/>
            <a:r>
              <a:rPr lang="en-GB" sz="1400" dirty="0">
                <a:effectLst/>
                <a:latin typeface="Arial" panose="020B0604020202020204" pitchFamily="34" charset="0"/>
                <a:ea typeface="Times New Roman" panose="02020603050405020304" pitchFamily="18" charset="0"/>
              </a:rPr>
              <a:t>A lower MSE value denotes improved model performance.</a:t>
            </a:r>
            <a:endParaRPr lang="en-GB"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1800" b="1" dirty="0">
                <a:effectLst/>
                <a:latin typeface="Arial" panose="020B0604020202020204" pitchFamily="34" charset="0"/>
                <a:ea typeface="Times New Roman" panose="02020603050405020304" pitchFamily="18" charset="0"/>
              </a:rPr>
              <a:t>Root Mean Squared Error (RMSE)</a:t>
            </a:r>
            <a:r>
              <a:rPr lang="en-GB" sz="1800" dirty="0">
                <a:effectLst/>
                <a:latin typeface="Arial" panose="020B0604020202020204" pitchFamily="34" charset="0"/>
                <a:ea typeface="Times New Roman" panose="02020603050405020304" pitchFamily="18" charset="0"/>
              </a:rPr>
              <a:t> </a:t>
            </a:r>
          </a:p>
          <a:p>
            <a:pPr lvl="1" indent="-342900" algn="just"/>
            <a:r>
              <a:rPr lang="en-GB" sz="1400" dirty="0">
                <a:latin typeface="Arial" panose="020B0604020202020204" pitchFamily="34" charset="0"/>
                <a:ea typeface="Times New Roman" panose="02020603050405020304" pitchFamily="18" charset="0"/>
              </a:rPr>
              <a:t>I</a:t>
            </a:r>
            <a:r>
              <a:rPr lang="en-GB" sz="1400" dirty="0">
                <a:effectLst/>
                <a:latin typeface="Arial" panose="020B0604020202020204" pitchFamily="34" charset="0"/>
                <a:ea typeface="Times New Roman" panose="02020603050405020304" pitchFamily="18" charset="0"/>
              </a:rPr>
              <a:t>s the square root of Mean Square Error (MSE). </a:t>
            </a:r>
          </a:p>
          <a:p>
            <a:pPr lvl="1" indent="-342900" algn="just"/>
            <a:r>
              <a:rPr lang="en-GB" sz="1400" dirty="0">
                <a:effectLst/>
                <a:latin typeface="Arial" panose="020B0604020202020204" pitchFamily="34" charset="0"/>
                <a:ea typeface="Times New Roman" panose="02020603050405020304" pitchFamily="18" charset="0"/>
              </a:rPr>
              <a:t>Similar to MSE, lower RMSE values signify better accuracy, and it is similarly outlier sensitive.</a:t>
            </a:r>
            <a:endParaRPr lang="en-GB"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1800" b="1" dirty="0">
                <a:effectLst/>
                <a:latin typeface="Arial" panose="020B0604020202020204" pitchFamily="34" charset="0"/>
                <a:ea typeface="Times New Roman" panose="02020603050405020304" pitchFamily="18" charset="0"/>
              </a:rPr>
              <a:t>R-squared (R2) Score:</a:t>
            </a:r>
          </a:p>
          <a:p>
            <a:pPr lvl="1" indent="-342900" algn="just"/>
            <a:r>
              <a:rPr lang="en-GB" sz="1400" dirty="0">
                <a:effectLst/>
                <a:latin typeface="Arial" panose="020B0604020202020204" pitchFamily="34" charset="0"/>
                <a:ea typeface="Times New Roman" panose="02020603050405020304" pitchFamily="18" charset="0"/>
              </a:rPr>
              <a:t>R2 gauges how much of the variance in the target dependent variable (the target) can be attributed to the model's independent variables (the features).</a:t>
            </a:r>
          </a:p>
          <a:p>
            <a:pPr lvl="1" indent="-342900" algn="just"/>
            <a:r>
              <a:rPr lang="en-GB" sz="1600" dirty="0">
                <a:effectLst/>
                <a:latin typeface="Arial" panose="020B0604020202020204" pitchFamily="34" charset="0"/>
                <a:ea typeface="Times New Roman" panose="02020603050405020304" pitchFamily="18" charset="0"/>
              </a:rPr>
              <a:t>A high R2 indicates that the model sufficiently accounts for the data's variation.</a:t>
            </a:r>
            <a:endParaRPr lang="en-GB"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1800" b="1" dirty="0">
                <a:effectLst/>
                <a:latin typeface="Arial" panose="020B0604020202020204" pitchFamily="34" charset="0"/>
                <a:ea typeface="Times New Roman" panose="02020603050405020304" pitchFamily="18" charset="0"/>
              </a:rPr>
              <a:t>Cross-Validation:</a:t>
            </a:r>
            <a:r>
              <a:rPr lang="en-GB" sz="1800" dirty="0">
                <a:effectLst/>
                <a:latin typeface="Arial" panose="020B0604020202020204" pitchFamily="34" charset="0"/>
                <a:ea typeface="Times New Roman" panose="02020603050405020304" pitchFamily="18" charset="0"/>
              </a:rPr>
              <a:t> </a:t>
            </a:r>
          </a:p>
          <a:p>
            <a:pPr lvl="1" indent="-342900" algn="just"/>
            <a:r>
              <a:rPr lang="en-GB" sz="1400" dirty="0">
                <a:effectLst/>
                <a:latin typeface="Arial" panose="020B0604020202020204" pitchFamily="34" charset="0"/>
                <a:ea typeface="Times New Roman" panose="02020603050405020304" pitchFamily="18" charset="0"/>
              </a:rPr>
              <a:t>cross-validation is a technique used to evaluate a model's performance.</a:t>
            </a:r>
          </a:p>
          <a:p>
            <a:pPr lvl="1" indent="-342900" algn="just"/>
            <a:r>
              <a:rPr lang="en-GB" sz="1400" dirty="0">
                <a:effectLst/>
                <a:latin typeface="Arial" panose="020B0604020202020204" pitchFamily="34" charset="0"/>
                <a:ea typeface="Times New Roman" panose="02020603050405020304" pitchFamily="18" charset="0"/>
              </a:rPr>
              <a:t>Each fold serves as both a training and a validation set since the model is trained and assessed several times. </a:t>
            </a:r>
          </a:p>
          <a:p>
            <a:pPr lvl="1" indent="-342900" algn="just"/>
            <a:r>
              <a:rPr lang="en-GB" sz="1400" dirty="0">
                <a:effectLst/>
                <a:latin typeface="Arial" panose="020B0604020202020204" pitchFamily="34" charset="0"/>
                <a:ea typeface="Times New Roman" panose="02020603050405020304" pitchFamily="18" charset="0"/>
              </a:rPr>
              <a:t>This improves the model's performance estimate and aids in the detection of overfitting.</a:t>
            </a:r>
            <a:endParaRPr lang="en-GB" sz="14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570085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E232-1E0B-A308-EC5D-E151AB1424E5}"/>
              </a:ext>
            </a:extLst>
          </p:cNvPr>
          <p:cNvSpPr>
            <a:spLocks noGrp="1"/>
          </p:cNvSpPr>
          <p:nvPr>
            <p:ph type="title"/>
          </p:nvPr>
        </p:nvSpPr>
        <p:spPr/>
        <p:txBody>
          <a:bodyPr/>
          <a:lstStyle/>
          <a:p>
            <a:r>
              <a:rPr lang="en-US" dirty="0"/>
              <a:t>Linear Regression</a:t>
            </a:r>
            <a:endParaRPr lang="en-GB" dirty="0"/>
          </a:p>
        </p:txBody>
      </p:sp>
      <p:pic>
        <p:nvPicPr>
          <p:cNvPr id="4" name="Content Placeholder 3" descr="A screenshot of a computer code&#10;&#10;Description automatically generated">
            <a:extLst>
              <a:ext uri="{FF2B5EF4-FFF2-40B4-BE49-F238E27FC236}">
                <a16:creationId xmlns:a16="http://schemas.microsoft.com/office/drawing/2014/main" id="{80E11E03-C512-C003-EDB0-D29551E000C2}"/>
              </a:ext>
            </a:extLst>
          </p:cNvPr>
          <p:cNvPicPr>
            <a:picLocks noGrp="1" noChangeAspect="1"/>
          </p:cNvPicPr>
          <p:nvPr>
            <p:ph idx="1"/>
          </p:nvPr>
        </p:nvPicPr>
        <p:blipFill>
          <a:blip r:embed="rId2"/>
          <a:stretch>
            <a:fillRect/>
          </a:stretch>
        </p:blipFill>
        <p:spPr>
          <a:xfrm>
            <a:off x="609600" y="1417638"/>
            <a:ext cx="11145078" cy="4463599"/>
          </a:xfrm>
          <a:prstGeom prst="rect">
            <a:avLst/>
          </a:prstGeom>
        </p:spPr>
      </p:pic>
    </p:spTree>
    <p:extLst>
      <p:ext uri="{BB962C8B-B14F-4D97-AF65-F5344CB8AC3E}">
        <p14:creationId xmlns:p14="http://schemas.microsoft.com/office/powerpoint/2010/main" val="414621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583F-7960-7464-9D90-92E0EB8952FE}"/>
              </a:ext>
            </a:extLst>
          </p:cNvPr>
          <p:cNvSpPr>
            <a:spLocks noGrp="1"/>
          </p:cNvSpPr>
          <p:nvPr>
            <p:ph type="title"/>
          </p:nvPr>
        </p:nvSpPr>
        <p:spPr/>
        <p:txBody>
          <a:bodyPr/>
          <a:lstStyle/>
          <a:p>
            <a:r>
              <a:rPr lang="en-US" dirty="0"/>
              <a:t>Ridge Regression</a:t>
            </a:r>
            <a:endParaRPr lang="en-GB" dirty="0"/>
          </a:p>
        </p:txBody>
      </p:sp>
      <p:pic>
        <p:nvPicPr>
          <p:cNvPr id="4" name="Content Placeholder 3" descr="A screenshot of a computer&#10;&#10;Description automatically generated">
            <a:extLst>
              <a:ext uri="{FF2B5EF4-FFF2-40B4-BE49-F238E27FC236}">
                <a16:creationId xmlns:a16="http://schemas.microsoft.com/office/drawing/2014/main" id="{DACD34B3-1053-4BAE-0381-3238CB41D0D0}"/>
              </a:ext>
            </a:extLst>
          </p:cNvPr>
          <p:cNvPicPr>
            <a:picLocks noGrp="1" noChangeAspect="1"/>
          </p:cNvPicPr>
          <p:nvPr>
            <p:ph idx="1"/>
          </p:nvPr>
        </p:nvPicPr>
        <p:blipFill>
          <a:blip r:embed="rId2"/>
          <a:stretch>
            <a:fillRect/>
          </a:stretch>
        </p:blipFill>
        <p:spPr>
          <a:xfrm>
            <a:off x="492037" y="1417638"/>
            <a:ext cx="11207926" cy="4471991"/>
          </a:xfrm>
          <a:prstGeom prst="rect">
            <a:avLst/>
          </a:prstGeom>
        </p:spPr>
      </p:pic>
    </p:spTree>
    <p:extLst>
      <p:ext uri="{BB962C8B-B14F-4D97-AF65-F5344CB8AC3E}">
        <p14:creationId xmlns:p14="http://schemas.microsoft.com/office/powerpoint/2010/main" val="794958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5A91-9277-2AAC-7250-8E5E7025A526}"/>
              </a:ext>
            </a:extLst>
          </p:cNvPr>
          <p:cNvSpPr>
            <a:spLocks noGrp="1"/>
          </p:cNvSpPr>
          <p:nvPr>
            <p:ph type="title"/>
          </p:nvPr>
        </p:nvSpPr>
        <p:spPr/>
        <p:txBody>
          <a:bodyPr/>
          <a:lstStyle/>
          <a:p>
            <a:r>
              <a:rPr lang="en-US" dirty="0"/>
              <a:t>Lasso Regression</a:t>
            </a:r>
            <a:endParaRPr lang="en-GB" dirty="0"/>
          </a:p>
        </p:txBody>
      </p:sp>
      <p:pic>
        <p:nvPicPr>
          <p:cNvPr id="4" name="Content Placeholder 3" descr="A screenshot of a computer&#10;&#10;Description automatically generated">
            <a:extLst>
              <a:ext uri="{FF2B5EF4-FFF2-40B4-BE49-F238E27FC236}">
                <a16:creationId xmlns:a16="http://schemas.microsoft.com/office/drawing/2014/main" id="{D537D549-B93B-BFF8-14EF-A283F6BCCE6F}"/>
              </a:ext>
            </a:extLst>
          </p:cNvPr>
          <p:cNvPicPr>
            <a:picLocks noGrp="1" noChangeAspect="1"/>
          </p:cNvPicPr>
          <p:nvPr>
            <p:ph idx="1"/>
          </p:nvPr>
        </p:nvPicPr>
        <p:blipFill>
          <a:blip r:embed="rId2"/>
          <a:stretch>
            <a:fillRect/>
          </a:stretch>
        </p:blipFill>
        <p:spPr>
          <a:xfrm>
            <a:off x="609600" y="1487158"/>
            <a:ext cx="11078817" cy="4402057"/>
          </a:xfrm>
          <a:prstGeom prst="rect">
            <a:avLst/>
          </a:prstGeom>
        </p:spPr>
      </p:pic>
    </p:spTree>
    <p:extLst>
      <p:ext uri="{BB962C8B-B14F-4D97-AF65-F5344CB8AC3E}">
        <p14:creationId xmlns:p14="http://schemas.microsoft.com/office/powerpoint/2010/main" val="214947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4A4E-42DE-F194-59CA-F00416C22B5F}"/>
              </a:ext>
            </a:extLst>
          </p:cNvPr>
          <p:cNvSpPr>
            <a:spLocks noGrp="1"/>
          </p:cNvSpPr>
          <p:nvPr>
            <p:ph type="title"/>
          </p:nvPr>
        </p:nvSpPr>
        <p:spPr/>
        <p:txBody>
          <a:bodyPr/>
          <a:lstStyle/>
          <a:p>
            <a:r>
              <a:rPr lang="en-US" dirty="0"/>
              <a:t>Introduction </a:t>
            </a:r>
            <a:endParaRPr lang="en-GB" dirty="0"/>
          </a:p>
        </p:txBody>
      </p:sp>
      <p:sp>
        <p:nvSpPr>
          <p:cNvPr id="3" name="Content Placeholder 2">
            <a:extLst>
              <a:ext uri="{FF2B5EF4-FFF2-40B4-BE49-F238E27FC236}">
                <a16:creationId xmlns:a16="http://schemas.microsoft.com/office/drawing/2014/main" id="{12046932-1243-74FA-233C-18412435E18D}"/>
              </a:ext>
            </a:extLst>
          </p:cNvPr>
          <p:cNvSpPr>
            <a:spLocks noGrp="1"/>
          </p:cNvSpPr>
          <p:nvPr>
            <p:ph idx="1"/>
          </p:nvPr>
        </p:nvSpPr>
        <p:spPr>
          <a:xfrm>
            <a:off x="609600" y="1417638"/>
            <a:ext cx="10972800" cy="4316412"/>
          </a:xfrm>
        </p:spPr>
        <p:txBody>
          <a:bodyPr/>
          <a:lstStyle/>
          <a:p>
            <a:r>
              <a:rPr lang="en-GB" sz="2000" dirty="0">
                <a:effectLst/>
                <a:latin typeface="Arial" panose="020B0604020202020204" pitchFamily="34" charset="0"/>
                <a:ea typeface="Times New Roman" panose="02020603050405020304" pitchFamily="18" charset="0"/>
              </a:rPr>
              <a:t>Data is a priceless resource</a:t>
            </a:r>
          </a:p>
          <a:p>
            <a:r>
              <a:rPr lang="en-GB" sz="2000" dirty="0">
                <a:effectLst/>
                <a:latin typeface="Arial" panose="020B0604020202020204" pitchFamily="34" charset="0"/>
                <a:ea typeface="Times New Roman" panose="02020603050405020304" pitchFamily="18" charset="0"/>
              </a:rPr>
              <a:t>In the past, real estate decisions were frequently made purely on gut feeling and scant knowledge. </a:t>
            </a:r>
          </a:p>
          <a:p>
            <a:r>
              <a:rPr lang="en-GB" sz="2000" dirty="0">
                <a:effectLst/>
                <a:latin typeface="Arial" panose="020B0604020202020204" pitchFamily="34" charset="0"/>
                <a:ea typeface="Times New Roman" panose="02020603050405020304" pitchFamily="18" charset="0"/>
              </a:rPr>
              <a:t>Stakeholders now have access to a wide variety of data, including transaction histories, demographic insights, and market trends as well as property listings.</a:t>
            </a:r>
          </a:p>
          <a:p>
            <a:r>
              <a:rPr lang="en-GB" sz="2000" dirty="0">
                <a:latin typeface="Arial" panose="020B0604020202020204" pitchFamily="34" charset="0"/>
                <a:ea typeface="Times New Roman" panose="02020603050405020304" pitchFamily="18" charset="0"/>
              </a:rPr>
              <a:t>Difficulty in Managing Real estate data because of Variety of sources.</a:t>
            </a:r>
          </a:p>
          <a:p>
            <a:r>
              <a:rPr lang="en-GB" sz="2000" dirty="0">
                <a:effectLst/>
                <a:latin typeface="Arial" panose="020B0604020202020204" pitchFamily="34" charset="0"/>
                <a:ea typeface="Times New Roman" panose="02020603050405020304" pitchFamily="18" charset="0"/>
              </a:rPr>
              <a:t>Organising Data for Decision making and Data management.</a:t>
            </a:r>
          </a:p>
          <a:p>
            <a:r>
              <a:rPr lang="en-GB" sz="2000" dirty="0">
                <a:effectLst/>
                <a:latin typeface="Arial" panose="020B0604020202020204" pitchFamily="34" charset="0"/>
                <a:ea typeface="Times New Roman" panose="02020603050405020304" pitchFamily="18" charset="0"/>
              </a:rPr>
              <a:t>Real estate makes up a sizeable portion of the GDP and is a crucial gauge of the state of the economy of Canada.</a:t>
            </a:r>
          </a:p>
          <a:p>
            <a:r>
              <a:rPr lang="en-GB" sz="2000" dirty="0">
                <a:effectLst/>
                <a:latin typeface="Arial" panose="020B0604020202020204" pitchFamily="34" charset="0"/>
                <a:ea typeface="Times New Roman" panose="02020603050405020304" pitchFamily="18" charset="0"/>
              </a:rPr>
              <a:t>Traditional data analysis techniques frequently fall short of capturing the complex relationships and patterns found in the real estate market. However, the development of business intelligence (BI) and machine learning (ML) approaches has created new opportunities for enhancing decision-making </a:t>
            </a:r>
            <a:endParaRPr lang="en-GB" sz="2000" dirty="0"/>
          </a:p>
        </p:txBody>
      </p:sp>
    </p:spTree>
    <p:extLst>
      <p:ext uri="{BB962C8B-B14F-4D97-AF65-F5344CB8AC3E}">
        <p14:creationId xmlns:p14="http://schemas.microsoft.com/office/powerpoint/2010/main" val="2906844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1565-73A2-DA36-3B5C-A42CADD9C19D}"/>
              </a:ext>
            </a:extLst>
          </p:cNvPr>
          <p:cNvSpPr>
            <a:spLocks noGrp="1"/>
          </p:cNvSpPr>
          <p:nvPr>
            <p:ph type="title"/>
          </p:nvPr>
        </p:nvSpPr>
        <p:spPr/>
        <p:txBody>
          <a:bodyPr/>
          <a:lstStyle/>
          <a:p>
            <a:r>
              <a:rPr lang="en-US" dirty="0"/>
              <a:t>Elastic Net</a:t>
            </a:r>
            <a:endParaRPr lang="en-GB" dirty="0"/>
          </a:p>
        </p:txBody>
      </p:sp>
      <p:pic>
        <p:nvPicPr>
          <p:cNvPr id="4" name="Content Placeholder 3" descr="A screenshot of a computer code&#10;&#10;Description automatically generated">
            <a:extLst>
              <a:ext uri="{FF2B5EF4-FFF2-40B4-BE49-F238E27FC236}">
                <a16:creationId xmlns:a16="http://schemas.microsoft.com/office/drawing/2014/main" id="{F76E95DE-86CD-DA40-B931-5FADC975EDBC}"/>
              </a:ext>
            </a:extLst>
          </p:cNvPr>
          <p:cNvPicPr>
            <a:picLocks noGrp="1" noChangeAspect="1"/>
          </p:cNvPicPr>
          <p:nvPr>
            <p:ph idx="1"/>
          </p:nvPr>
        </p:nvPicPr>
        <p:blipFill>
          <a:blip r:embed="rId2"/>
          <a:stretch>
            <a:fillRect/>
          </a:stretch>
        </p:blipFill>
        <p:spPr>
          <a:xfrm>
            <a:off x="536535" y="1312840"/>
            <a:ext cx="11118929" cy="4425352"/>
          </a:xfrm>
          <a:prstGeom prst="rect">
            <a:avLst/>
          </a:prstGeom>
        </p:spPr>
      </p:pic>
    </p:spTree>
    <p:extLst>
      <p:ext uri="{BB962C8B-B14F-4D97-AF65-F5344CB8AC3E}">
        <p14:creationId xmlns:p14="http://schemas.microsoft.com/office/powerpoint/2010/main" val="4053655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AE8F-54E7-2DE8-B301-9DFBB40713B4}"/>
              </a:ext>
            </a:extLst>
          </p:cNvPr>
          <p:cNvSpPr>
            <a:spLocks noGrp="1"/>
          </p:cNvSpPr>
          <p:nvPr>
            <p:ph type="title"/>
          </p:nvPr>
        </p:nvSpPr>
        <p:spPr/>
        <p:txBody>
          <a:bodyPr/>
          <a:lstStyle/>
          <a:p>
            <a:r>
              <a:rPr lang="en-US" dirty="0"/>
              <a:t>Support Vector Machine (SVM)</a:t>
            </a:r>
            <a:endParaRPr lang="en-GB" dirty="0"/>
          </a:p>
        </p:txBody>
      </p:sp>
      <p:pic>
        <p:nvPicPr>
          <p:cNvPr id="4" name="Content Placeholder 3" descr="A computer screen shot of a computer code&#10;&#10;Description automatically generated">
            <a:extLst>
              <a:ext uri="{FF2B5EF4-FFF2-40B4-BE49-F238E27FC236}">
                <a16:creationId xmlns:a16="http://schemas.microsoft.com/office/drawing/2014/main" id="{266449D0-0C55-7C23-9109-6B7EA2A00497}"/>
              </a:ext>
            </a:extLst>
          </p:cNvPr>
          <p:cNvPicPr>
            <a:picLocks noGrp="1" noChangeAspect="1"/>
          </p:cNvPicPr>
          <p:nvPr>
            <p:ph idx="1"/>
          </p:nvPr>
        </p:nvPicPr>
        <p:blipFill>
          <a:blip r:embed="rId2"/>
          <a:stretch>
            <a:fillRect/>
          </a:stretch>
        </p:blipFill>
        <p:spPr>
          <a:xfrm>
            <a:off x="609600" y="1487159"/>
            <a:ext cx="10972800" cy="4359932"/>
          </a:xfrm>
          <a:prstGeom prst="rect">
            <a:avLst/>
          </a:prstGeom>
        </p:spPr>
      </p:pic>
    </p:spTree>
    <p:extLst>
      <p:ext uri="{BB962C8B-B14F-4D97-AF65-F5344CB8AC3E}">
        <p14:creationId xmlns:p14="http://schemas.microsoft.com/office/powerpoint/2010/main" val="316942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947-F822-0784-5C8E-58CB086EB754}"/>
              </a:ext>
            </a:extLst>
          </p:cNvPr>
          <p:cNvSpPr>
            <a:spLocks noGrp="1"/>
          </p:cNvSpPr>
          <p:nvPr>
            <p:ph type="title"/>
          </p:nvPr>
        </p:nvSpPr>
        <p:spPr/>
        <p:txBody>
          <a:bodyPr/>
          <a:lstStyle/>
          <a:p>
            <a:r>
              <a:rPr lang="en-US" dirty="0"/>
              <a:t>Random Forest Regressor</a:t>
            </a:r>
            <a:endParaRPr lang="en-GB" dirty="0"/>
          </a:p>
        </p:txBody>
      </p:sp>
      <p:pic>
        <p:nvPicPr>
          <p:cNvPr id="4" name="Content Placeholder 3">
            <a:extLst>
              <a:ext uri="{FF2B5EF4-FFF2-40B4-BE49-F238E27FC236}">
                <a16:creationId xmlns:a16="http://schemas.microsoft.com/office/drawing/2014/main" id="{E81A4693-1FD4-AD6B-53B3-743E05645542}"/>
              </a:ext>
            </a:extLst>
          </p:cNvPr>
          <p:cNvPicPr>
            <a:picLocks noGrp="1" noChangeAspect="1"/>
          </p:cNvPicPr>
          <p:nvPr>
            <p:ph idx="1"/>
          </p:nvPr>
        </p:nvPicPr>
        <p:blipFill>
          <a:blip r:embed="rId2"/>
          <a:stretch>
            <a:fillRect/>
          </a:stretch>
        </p:blipFill>
        <p:spPr>
          <a:xfrm>
            <a:off x="609600" y="1464356"/>
            <a:ext cx="10972800" cy="4405538"/>
          </a:xfrm>
          <a:prstGeom prst="rect">
            <a:avLst/>
          </a:prstGeom>
        </p:spPr>
      </p:pic>
    </p:spTree>
    <p:extLst>
      <p:ext uri="{BB962C8B-B14F-4D97-AF65-F5344CB8AC3E}">
        <p14:creationId xmlns:p14="http://schemas.microsoft.com/office/powerpoint/2010/main" val="1697446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C1D7-485F-4ECC-42B3-91D140233FD1}"/>
              </a:ext>
            </a:extLst>
          </p:cNvPr>
          <p:cNvSpPr>
            <a:spLocks noGrp="1"/>
          </p:cNvSpPr>
          <p:nvPr>
            <p:ph type="title"/>
          </p:nvPr>
        </p:nvSpPr>
        <p:spPr/>
        <p:txBody>
          <a:bodyPr/>
          <a:lstStyle/>
          <a:p>
            <a:r>
              <a:rPr lang="en-US" dirty="0"/>
              <a:t>XG-Boost Regressor</a:t>
            </a:r>
            <a:endParaRPr lang="en-GB" dirty="0"/>
          </a:p>
        </p:txBody>
      </p:sp>
      <p:pic>
        <p:nvPicPr>
          <p:cNvPr id="4" name="Content Placeholder 3" descr="A screenshot of a computer program&#10;&#10;Description automatically generated">
            <a:extLst>
              <a:ext uri="{FF2B5EF4-FFF2-40B4-BE49-F238E27FC236}">
                <a16:creationId xmlns:a16="http://schemas.microsoft.com/office/drawing/2014/main" id="{2FEC37A2-F2BA-DD07-4206-265DE7702B75}"/>
              </a:ext>
            </a:extLst>
          </p:cNvPr>
          <p:cNvPicPr>
            <a:picLocks noGrp="1" noChangeAspect="1"/>
          </p:cNvPicPr>
          <p:nvPr>
            <p:ph idx="1"/>
          </p:nvPr>
        </p:nvPicPr>
        <p:blipFill>
          <a:blip r:embed="rId2"/>
          <a:stretch>
            <a:fillRect/>
          </a:stretch>
        </p:blipFill>
        <p:spPr>
          <a:xfrm>
            <a:off x="609600" y="1527378"/>
            <a:ext cx="10972800" cy="4372756"/>
          </a:xfrm>
          <a:prstGeom prst="rect">
            <a:avLst/>
          </a:prstGeom>
        </p:spPr>
      </p:pic>
    </p:spTree>
    <p:extLst>
      <p:ext uri="{BB962C8B-B14F-4D97-AF65-F5344CB8AC3E}">
        <p14:creationId xmlns:p14="http://schemas.microsoft.com/office/powerpoint/2010/main" val="3301404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FB44-B7B2-CC2B-5C6B-D7F83245D73C}"/>
              </a:ext>
            </a:extLst>
          </p:cNvPr>
          <p:cNvSpPr>
            <a:spLocks noGrp="1"/>
          </p:cNvSpPr>
          <p:nvPr>
            <p:ph type="title"/>
          </p:nvPr>
        </p:nvSpPr>
        <p:spPr/>
        <p:txBody>
          <a:bodyPr/>
          <a:lstStyle/>
          <a:p>
            <a:r>
              <a:rPr lang="en-US" dirty="0"/>
              <a:t>Polynomial Regression</a:t>
            </a:r>
            <a:endParaRPr lang="en-GB" dirty="0"/>
          </a:p>
        </p:txBody>
      </p:sp>
      <p:pic>
        <p:nvPicPr>
          <p:cNvPr id="4" name="Content Placeholder 3" descr="A computer screen shot of a computer code&#10;&#10;Description automatically generated">
            <a:extLst>
              <a:ext uri="{FF2B5EF4-FFF2-40B4-BE49-F238E27FC236}">
                <a16:creationId xmlns:a16="http://schemas.microsoft.com/office/drawing/2014/main" id="{11A73C69-B328-35EA-E9D4-95FD89C29E52}"/>
              </a:ext>
            </a:extLst>
          </p:cNvPr>
          <p:cNvPicPr>
            <a:picLocks noGrp="1" noChangeAspect="1"/>
          </p:cNvPicPr>
          <p:nvPr>
            <p:ph idx="1"/>
          </p:nvPr>
        </p:nvPicPr>
        <p:blipFill>
          <a:blip r:embed="rId2"/>
          <a:stretch>
            <a:fillRect/>
          </a:stretch>
        </p:blipFill>
        <p:spPr>
          <a:xfrm>
            <a:off x="609600" y="1298368"/>
            <a:ext cx="10389704" cy="4538484"/>
          </a:xfrm>
          <a:prstGeom prst="rect">
            <a:avLst/>
          </a:prstGeom>
        </p:spPr>
      </p:pic>
    </p:spTree>
    <p:extLst>
      <p:ext uri="{BB962C8B-B14F-4D97-AF65-F5344CB8AC3E}">
        <p14:creationId xmlns:p14="http://schemas.microsoft.com/office/powerpoint/2010/main" val="1007918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8220-E24E-FE73-1F46-60D5D6E8F31C}"/>
              </a:ext>
            </a:extLst>
          </p:cNvPr>
          <p:cNvSpPr>
            <a:spLocks noGrp="1"/>
          </p:cNvSpPr>
          <p:nvPr>
            <p:ph type="title"/>
          </p:nvPr>
        </p:nvSpPr>
        <p:spPr/>
        <p:txBody>
          <a:bodyPr/>
          <a:lstStyle/>
          <a:p>
            <a:r>
              <a:rPr lang="en-US" dirty="0"/>
              <a:t>Model Comparison </a:t>
            </a:r>
            <a:endParaRPr lang="en-GB" dirty="0"/>
          </a:p>
        </p:txBody>
      </p:sp>
      <p:pic>
        <p:nvPicPr>
          <p:cNvPr id="4" name="Content Placeholder 3">
            <a:extLst>
              <a:ext uri="{FF2B5EF4-FFF2-40B4-BE49-F238E27FC236}">
                <a16:creationId xmlns:a16="http://schemas.microsoft.com/office/drawing/2014/main" id="{422DAF9A-BA03-0B7F-B80A-4934C8682DE2}"/>
              </a:ext>
            </a:extLst>
          </p:cNvPr>
          <p:cNvPicPr>
            <a:picLocks noGrp="1" noChangeAspect="1"/>
          </p:cNvPicPr>
          <p:nvPr>
            <p:ph idx="1"/>
          </p:nvPr>
        </p:nvPicPr>
        <p:blipFill>
          <a:blip r:embed="rId2"/>
          <a:stretch>
            <a:fillRect/>
          </a:stretch>
        </p:blipFill>
        <p:spPr>
          <a:xfrm>
            <a:off x="2491409" y="1155682"/>
            <a:ext cx="6392137" cy="4785176"/>
          </a:xfrm>
          <a:prstGeom prst="rect">
            <a:avLst/>
          </a:prstGeom>
        </p:spPr>
      </p:pic>
    </p:spTree>
    <p:extLst>
      <p:ext uri="{BB962C8B-B14F-4D97-AF65-F5344CB8AC3E}">
        <p14:creationId xmlns:p14="http://schemas.microsoft.com/office/powerpoint/2010/main" val="3569765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C162-82AA-CAE4-E31A-1FC6B0F1D04C}"/>
              </a:ext>
            </a:extLst>
          </p:cNvPr>
          <p:cNvSpPr>
            <a:spLocks noGrp="1"/>
          </p:cNvSpPr>
          <p:nvPr>
            <p:ph type="title"/>
          </p:nvPr>
        </p:nvSpPr>
        <p:spPr/>
        <p:txBody>
          <a:bodyPr/>
          <a:lstStyle/>
          <a:p>
            <a:r>
              <a:rPr lang="en-US" dirty="0"/>
              <a:t>Future Works	</a:t>
            </a:r>
            <a:endParaRPr lang="en-GB" dirty="0"/>
          </a:p>
        </p:txBody>
      </p:sp>
      <p:sp>
        <p:nvSpPr>
          <p:cNvPr id="3" name="Content Placeholder 2">
            <a:extLst>
              <a:ext uri="{FF2B5EF4-FFF2-40B4-BE49-F238E27FC236}">
                <a16:creationId xmlns:a16="http://schemas.microsoft.com/office/drawing/2014/main" id="{A00AF4D2-DDC5-BA04-63E1-C14031FEFB0D}"/>
              </a:ext>
            </a:extLst>
          </p:cNvPr>
          <p:cNvSpPr>
            <a:spLocks noGrp="1"/>
          </p:cNvSpPr>
          <p:nvPr>
            <p:ph idx="1"/>
          </p:nvPr>
        </p:nvSpPr>
        <p:spPr>
          <a:xfrm>
            <a:off x="609600" y="1311965"/>
            <a:ext cx="10972800" cy="4422085"/>
          </a:xfrm>
        </p:spPr>
        <p:txBody>
          <a:bodyPr/>
          <a:lstStyle/>
          <a:p>
            <a:pPr algn="just"/>
            <a:r>
              <a:rPr lang="en-GB" b="1" dirty="0">
                <a:effectLst/>
                <a:latin typeface="Arial" panose="020B0604020202020204" pitchFamily="34" charset="0"/>
                <a:ea typeface="Times New Roman" panose="02020603050405020304" pitchFamily="18" charset="0"/>
              </a:rPr>
              <a:t>New Algorithm: </a:t>
            </a:r>
            <a:r>
              <a:rPr lang="en-GB" dirty="0">
                <a:effectLst/>
                <a:latin typeface="Arial" panose="020B0604020202020204" pitchFamily="34" charset="0"/>
                <a:ea typeface="Times New Roman" panose="02020603050405020304" pitchFamily="18" charset="0"/>
              </a:rPr>
              <a:t>Even after all the effort and thought put into the conclusion, a more accurate algorithm than the ones employed in this thesis may yet be developed, or a new algorithm that provides insightful real estate data may be discovered. </a:t>
            </a:r>
          </a:p>
          <a:p>
            <a:pPr algn="just"/>
            <a:r>
              <a:rPr lang="en-GB" b="1" dirty="0">
                <a:effectLst/>
                <a:latin typeface="Arial" panose="020B0604020202020204" pitchFamily="34" charset="0"/>
                <a:ea typeface="Times New Roman" panose="02020603050405020304" pitchFamily="18" charset="0"/>
              </a:rPr>
              <a:t>Automation: </a:t>
            </a:r>
            <a:r>
              <a:rPr lang="en-GB" dirty="0">
                <a:effectLst/>
                <a:latin typeface="Arial" panose="020B0604020202020204" pitchFamily="34" charset="0"/>
                <a:ea typeface="Times New Roman" panose="02020603050405020304" pitchFamily="18" charset="0"/>
              </a:rPr>
              <a:t>We can automate this entire process in light of the fact that the data taken was only current data, schedule the automation for daily execution, and get updated insights from the advertising posted on Realtor.ca. We can also store the data for future analytics in database.</a:t>
            </a:r>
            <a:endParaRPr lang="en-GB" dirty="0">
              <a:effectLst/>
              <a:latin typeface="Times New Roman" panose="02020603050405020304" pitchFamily="18" charset="0"/>
              <a:ea typeface="Times New Roman" panose="02020603050405020304" pitchFamily="18" charset="0"/>
            </a:endParaRPr>
          </a:p>
          <a:p>
            <a:pPr algn="just"/>
            <a:r>
              <a:rPr lang="en-GB" b="1" dirty="0">
                <a:effectLst/>
                <a:latin typeface="Arial" panose="020B0604020202020204" pitchFamily="34" charset="0"/>
                <a:ea typeface="Times New Roman" panose="02020603050405020304" pitchFamily="18" charset="0"/>
              </a:rPr>
              <a:t>Own Website: </a:t>
            </a:r>
            <a:r>
              <a:rPr lang="en-GB" dirty="0">
                <a:effectLst/>
                <a:latin typeface="Arial" panose="020B0604020202020204" pitchFamily="34" charset="0"/>
                <a:ea typeface="Times New Roman" panose="02020603050405020304" pitchFamily="18" charset="0"/>
              </a:rPr>
              <a:t>We can make our own website and link it with the database of this project upon which customers can easily search for house of their need. A website made on PHP can be linked to this database by simply putting trigger command on the relevant tables. </a:t>
            </a:r>
            <a:endParaRPr lang="en-GB"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02372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789B11BF-2DC4-0279-780F-3CB48AEC25F3}"/>
              </a:ext>
            </a:extLst>
          </p:cNvPr>
          <p:cNvSpPr>
            <a:spLocks noGrp="1"/>
          </p:cNvSpPr>
          <p:nvPr>
            <p:ph type="title"/>
          </p:nvPr>
        </p:nvSpPr>
        <p:spPr>
          <a:xfrm>
            <a:off x="609600" y="274638"/>
            <a:ext cx="10972800" cy="1143000"/>
          </a:xfrm>
        </p:spPr>
        <p:txBody>
          <a:bodyPr/>
          <a:lstStyle/>
          <a:p>
            <a:r>
              <a:rPr lang="en-US" dirty="0"/>
              <a:t> </a:t>
            </a:r>
          </a:p>
        </p:txBody>
      </p:sp>
      <p:pic>
        <p:nvPicPr>
          <p:cNvPr id="1026" name="Picture 2" descr="Questions – Infograpia">
            <a:extLst>
              <a:ext uri="{FF2B5EF4-FFF2-40B4-BE49-F238E27FC236}">
                <a16:creationId xmlns:a16="http://schemas.microsoft.com/office/drawing/2014/main" id="{D76239B4-7077-7A38-1097-9CAFC316B3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539" y="159026"/>
            <a:ext cx="11675166" cy="574522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200"/>
              </a:spcBef>
            </a:pPr>
            <a:r>
              <a:rPr lang="en-GB" dirty="0">
                <a:latin typeface="Arial" panose="020B0604020202020204" pitchFamily="34" charset="0"/>
              </a:rPr>
              <a:t>Aims</a:t>
            </a:r>
          </a:p>
        </p:txBody>
      </p:sp>
      <p:sp>
        <p:nvSpPr>
          <p:cNvPr id="7" name="TextBox 6">
            <a:extLst>
              <a:ext uri="{FF2B5EF4-FFF2-40B4-BE49-F238E27FC236}">
                <a16:creationId xmlns:a16="http://schemas.microsoft.com/office/drawing/2014/main" id="{78B5B763-EFA0-70F5-801D-60E4FB2EC4EC}"/>
              </a:ext>
            </a:extLst>
          </p:cNvPr>
          <p:cNvSpPr txBox="1"/>
          <p:nvPr/>
        </p:nvSpPr>
        <p:spPr>
          <a:xfrm>
            <a:off x="609600" y="1351508"/>
            <a:ext cx="10108557" cy="3970318"/>
          </a:xfrm>
          <a:prstGeom prst="rect">
            <a:avLst/>
          </a:prstGeom>
          <a:noFill/>
        </p:spPr>
        <p:txBody>
          <a:bodyPr wrap="square">
            <a:spAutoFit/>
          </a:bodyPr>
          <a:lstStyle/>
          <a:p>
            <a:pPr marL="514350" indent="-514350" algn="just">
              <a:buFont typeface="+mj-lt"/>
              <a:buAutoNum type="arabicPeriod"/>
            </a:pPr>
            <a:r>
              <a:rPr lang="en-GB" sz="2800" dirty="0">
                <a:effectLst/>
                <a:latin typeface="Arial" panose="020B0604020202020204" pitchFamily="34" charset="0"/>
                <a:ea typeface="Times New Roman" panose="02020603050405020304" pitchFamily="18" charset="0"/>
              </a:rPr>
              <a:t>To investigate the possibility for combining machine learning and business intelligence methods in the real estate industry </a:t>
            </a:r>
          </a:p>
          <a:p>
            <a:pPr marL="514350" indent="-514350" algn="just">
              <a:buFont typeface="+mj-lt"/>
              <a:buAutoNum type="arabicPeriod"/>
            </a:pPr>
            <a:r>
              <a:rPr lang="en-GB" sz="2800" dirty="0">
                <a:ea typeface="Times New Roman" panose="02020603050405020304" pitchFamily="18" charset="0"/>
              </a:rPr>
              <a:t>T</a:t>
            </a:r>
            <a:r>
              <a:rPr lang="en-GB" sz="2800" dirty="0">
                <a:effectLst/>
                <a:latin typeface="Arial" panose="020B0604020202020204" pitchFamily="34" charset="0"/>
                <a:ea typeface="Times New Roman" panose="02020603050405020304" pitchFamily="18" charset="0"/>
              </a:rPr>
              <a:t>o investigate how decision-making might be improved in the real estate market by using business intelligence and machine learning. </a:t>
            </a:r>
          </a:p>
          <a:p>
            <a:pPr marL="514350" indent="-514350" algn="just">
              <a:buFont typeface="+mj-lt"/>
              <a:buAutoNum type="arabicPeriod"/>
            </a:pPr>
            <a:r>
              <a:rPr lang="en-GB" sz="2800" dirty="0">
                <a:ea typeface="Times New Roman" panose="02020603050405020304" pitchFamily="18" charset="0"/>
              </a:rPr>
              <a:t>T</a:t>
            </a:r>
            <a:r>
              <a:rPr lang="en-GB" sz="2800" dirty="0">
                <a:effectLst/>
                <a:latin typeface="Arial" panose="020B0604020202020204" pitchFamily="34" charset="0"/>
                <a:ea typeface="Times New Roman" panose="02020603050405020304" pitchFamily="18" charset="0"/>
              </a:rPr>
              <a:t>o create cutting-edge data handling techniques for real estate data using BI and machine learning.</a:t>
            </a:r>
            <a:endParaRPr lang="en-GB" sz="2800" dirty="0">
              <a:effectLst/>
              <a:latin typeface="Times New Roman" panose="02020603050405020304" pitchFamily="18" charset="0"/>
              <a:ea typeface="Times New Roman" panose="02020603050405020304" pitchFamily="18" charset="0"/>
            </a:endParaRPr>
          </a:p>
          <a:p>
            <a:r>
              <a:rPr lang="en-GB" sz="2800" dirty="0">
                <a:effectLst/>
                <a:latin typeface="Arial" panose="020B0604020202020204" pitchFamily="34" charset="0"/>
                <a:ea typeface="Times New Roman" panose="02020603050405020304" pitchFamily="18" charset="0"/>
              </a:rPr>
              <a:t> </a:t>
            </a:r>
            <a:endParaRPr lang="en-GB" sz="2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3ED10A9-190C-FAF8-8751-6FFB0BA88BE0}"/>
              </a:ext>
            </a:extLst>
          </p:cNvPr>
          <p:cNvSpPr txBox="1"/>
          <p:nvPr/>
        </p:nvSpPr>
        <p:spPr>
          <a:xfrm>
            <a:off x="231494" y="5991682"/>
            <a:ext cx="8403220" cy="369332"/>
          </a:xfrm>
          <a:prstGeom prst="rect">
            <a:avLst/>
          </a:prstGeom>
          <a:noFill/>
        </p:spPr>
        <p:txBody>
          <a:bodyPr wrap="square">
            <a:spAutoFit/>
          </a:bodyPr>
          <a:lstStyle/>
          <a:p>
            <a:endParaRPr lang="en-US" dirty="0">
              <a:solidFill>
                <a:schemeClr val="bg1"/>
              </a:solidFill>
            </a:endParaRPr>
          </a:p>
        </p:txBody>
      </p:sp>
    </p:spTree>
    <p:extLst>
      <p:ext uri="{BB962C8B-B14F-4D97-AF65-F5344CB8AC3E}">
        <p14:creationId xmlns:p14="http://schemas.microsoft.com/office/powerpoint/2010/main" val="84715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68F5-9E9D-651D-3D94-22FAC41A7D21}"/>
              </a:ext>
            </a:extLst>
          </p:cNvPr>
          <p:cNvSpPr>
            <a:spLocks noGrp="1"/>
          </p:cNvSpPr>
          <p:nvPr>
            <p:ph type="title"/>
          </p:nvPr>
        </p:nvSpPr>
        <p:spPr>
          <a:xfrm>
            <a:off x="609600" y="274638"/>
            <a:ext cx="10972800" cy="1567414"/>
          </a:xfrm>
        </p:spPr>
        <p:txBody>
          <a:bodyPr/>
          <a:lstStyle/>
          <a:p>
            <a:r>
              <a:rPr lang="en-US" dirty="0"/>
              <a:t> </a:t>
            </a:r>
            <a:r>
              <a:rPr lang="en-GB" sz="3600" dirty="0">
                <a:effectLst/>
                <a:latin typeface="Arial" panose="020B0604020202020204" pitchFamily="34" charset="0"/>
                <a:ea typeface="Times New Roman" panose="02020603050405020304" pitchFamily="18" charset="0"/>
              </a:rPr>
              <a:t>Objectives</a:t>
            </a:r>
            <a:r>
              <a:rPr lang="en-GB" sz="3600" b="1" dirty="0">
                <a:effectLst/>
                <a:latin typeface="Arial" panose="020B0604020202020204" pitchFamily="34" charset="0"/>
                <a:ea typeface="Times New Roman" panose="02020603050405020304" pitchFamily="18" charset="0"/>
              </a:rPr>
              <a:t>:</a:t>
            </a:r>
            <a:br>
              <a:rPr lang="en-GB" sz="36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89AC231C-5CE9-27DF-B873-F2B4F1BFB6E2}"/>
              </a:ext>
            </a:extLst>
          </p:cNvPr>
          <p:cNvSpPr>
            <a:spLocks noGrp="1"/>
          </p:cNvSpPr>
          <p:nvPr>
            <p:ph idx="1"/>
          </p:nvPr>
        </p:nvSpPr>
        <p:spPr>
          <a:xfrm>
            <a:off x="609600" y="1245705"/>
            <a:ext cx="10972800" cy="3631096"/>
          </a:xfrm>
        </p:spPr>
        <p:txBody>
          <a:bodyPr/>
          <a:lstStyle/>
          <a:p>
            <a:pPr marL="342900" lvl="0" indent="-342900" algn="just">
              <a:buFont typeface="+mj-lt"/>
              <a:buAutoNum type="arabicPeriod"/>
            </a:pPr>
            <a:r>
              <a:rPr lang="en-GB" sz="2000" dirty="0">
                <a:effectLst/>
                <a:latin typeface="Arial" panose="020B0604020202020204" pitchFamily="34" charset="0"/>
                <a:ea typeface="Times New Roman" panose="02020603050405020304" pitchFamily="18" charset="0"/>
              </a:rPr>
              <a:t>Identify the main issues that the real estate business faces with decision-making and data processing.</a:t>
            </a:r>
            <a:endParaRPr lang="en-GB"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2000" dirty="0">
                <a:effectLst/>
                <a:latin typeface="Arial" panose="020B0604020202020204" pitchFamily="34" charset="0"/>
                <a:ea typeface="Times New Roman" panose="02020603050405020304" pitchFamily="18" charset="0"/>
              </a:rPr>
              <a:t>Examine how business intelligence contributes to the process of drawing conclusions from real estate data.</a:t>
            </a:r>
            <a:endParaRPr lang="en-GB"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2000" dirty="0">
                <a:effectLst/>
                <a:latin typeface="Arial" panose="020B0604020202020204" pitchFamily="34" charset="0"/>
                <a:ea typeface="Times New Roman" panose="02020603050405020304" pitchFamily="18" charset="0"/>
              </a:rPr>
              <a:t>Look into several machine learning techniques that are appropriate for analysing and predicting real estate data.</a:t>
            </a:r>
            <a:endParaRPr lang="en-GB"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2000" dirty="0">
                <a:effectLst/>
                <a:latin typeface="Arial" panose="020B0604020202020204" pitchFamily="34" charset="0"/>
                <a:ea typeface="Times New Roman" panose="02020603050405020304" pitchFamily="18" charset="0"/>
              </a:rPr>
              <a:t>Create a framework for incorporating business intelligence and machine learning strategies into the choice-making process for real estate.</a:t>
            </a:r>
            <a:endParaRPr lang="en-GB"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2000" dirty="0">
                <a:effectLst/>
                <a:latin typeface="Arial" panose="020B0604020202020204" pitchFamily="34" charset="0"/>
                <a:ea typeface="Times New Roman" panose="02020603050405020304" pitchFamily="18" charset="0"/>
              </a:rPr>
              <a:t>Utilising dataset related to real estate, implement and assess the proposed framework.</a:t>
            </a:r>
            <a:endParaRPr lang="en-GB"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2000" dirty="0">
                <a:effectLst/>
                <a:latin typeface="Arial" panose="020B0604020202020204" pitchFamily="34" charset="0"/>
                <a:ea typeface="Times New Roman" panose="02020603050405020304" pitchFamily="18" charset="0"/>
              </a:rPr>
              <a:t>Analyse the effect of the integrated strategy on the quality and effectiveness of decision-making in the real estate industry.</a:t>
            </a:r>
            <a:endParaRPr lang="en-GB"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GB" sz="2000" dirty="0">
                <a:effectLst/>
                <a:latin typeface="Arial" panose="020B0604020202020204" pitchFamily="34" charset="0"/>
                <a:ea typeface="Times New Roman" panose="02020603050405020304" pitchFamily="18" charset="0"/>
              </a:rPr>
              <a:t>Give advice on how business intelligence and machine learning solutions should be used and used in the real estate sector.</a:t>
            </a:r>
            <a:endParaRPr lang="en-GB"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29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9F76-C06B-3168-E1AB-F41DB2758631}"/>
              </a:ext>
            </a:extLst>
          </p:cNvPr>
          <p:cNvSpPr>
            <a:spLocks noGrp="1"/>
          </p:cNvSpPr>
          <p:nvPr>
            <p:ph type="title"/>
          </p:nvPr>
        </p:nvSpPr>
        <p:spPr>
          <a:xfrm>
            <a:off x="609600" y="0"/>
            <a:ext cx="10972800" cy="861391"/>
          </a:xfrm>
        </p:spPr>
        <p:txBody>
          <a:bodyPr/>
          <a:lstStyle/>
          <a:p>
            <a:r>
              <a:rPr lang="en-GB" sz="3200" dirty="0">
                <a:solidFill>
                  <a:srgbClr val="081C57"/>
                </a:solidFill>
                <a:effectLst/>
                <a:latin typeface="Arial" panose="020B0604020202020204" pitchFamily="34" charset="0"/>
                <a:ea typeface="Times New Roman" panose="02020603050405020304" pitchFamily="18" charset="0"/>
              </a:rPr>
              <a:t>Previous Studies</a:t>
            </a:r>
            <a:endParaRPr lang="en-GB" sz="5400" dirty="0">
              <a:solidFill>
                <a:srgbClr val="081C57"/>
              </a:solidFill>
            </a:endParaRPr>
          </a:p>
        </p:txBody>
      </p:sp>
      <p:sp>
        <p:nvSpPr>
          <p:cNvPr id="3" name="Content Placeholder 2">
            <a:extLst>
              <a:ext uri="{FF2B5EF4-FFF2-40B4-BE49-F238E27FC236}">
                <a16:creationId xmlns:a16="http://schemas.microsoft.com/office/drawing/2014/main" id="{2B2E7FB6-5665-59CB-FC78-26EABBB619C2}"/>
              </a:ext>
            </a:extLst>
          </p:cNvPr>
          <p:cNvSpPr>
            <a:spLocks noGrp="1"/>
          </p:cNvSpPr>
          <p:nvPr>
            <p:ph idx="1"/>
          </p:nvPr>
        </p:nvSpPr>
        <p:spPr>
          <a:xfrm>
            <a:off x="609600" y="728870"/>
            <a:ext cx="10972800" cy="4784033"/>
          </a:xfrm>
        </p:spPr>
        <p:txBody>
          <a:bodyPr/>
          <a:lstStyle/>
          <a:p>
            <a:pPr marL="0" lvl="0" indent="0" algn="just">
              <a:buNone/>
            </a:pPr>
            <a:r>
              <a:rPr lang="en-GB" sz="2000" b="1" dirty="0">
                <a:effectLst/>
                <a:latin typeface="Arial" panose="020B0604020202020204" pitchFamily="34" charset="0"/>
                <a:ea typeface="Times New Roman" panose="02020603050405020304" pitchFamily="18" charset="0"/>
              </a:rPr>
              <a:t>Price Prediction and Validation:</a:t>
            </a:r>
            <a:endParaRPr lang="en-GB" sz="2000" dirty="0">
              <a:effectLst/>
              <a:latin typeface="Times New Roman" panose="02020603050405020304" pitchFamily="18" charset="0"/>
              <a:ea typeface="Times New Roman" panose="02020603050405020304" pitchFamily="18" charset="0"/>
            </a:endParaRPr>
          </a:p>
          <a:p>
            <a:pPr marL="457200" algn="just"/>
            <a:r>
              <a:rPr lang="en-GB" sz="2000" dirty="0">
                <a:effectLst/>
                <a:latin typeface="Arial" panose="020B0604020202020204" pitchFamily="34" charset="0"/>
                <a:ea typeface="Times New Roman" panose="02020603050405020304" pitchFamily="18" charset="0"/>
              </a:rPr>
              <a:t>"Predicting House Prices with Machine Learning Models" written by Yu Bao, Yu He, Yu Wu, and Yu Fan.</a:t>
            </a:r>
            <a:endParaRPr lang="en-GB" sz="2000" dirty="0">
              <a:effectLst/>
              <a:latin typeface="Times New Roman" panose="02020603050405020304" pitchFamily="18" charset="0"/>
              <a:ea typeface="Times New Roman" panose="02020603050405020304" pitchFamily="18" charset="0"/>
            </a:endParaRPr>
          </a:p>
          <a:p>
            <a:pPr marL="457200" algn="just"/>
            <a:r>
              <a:rPr lang="en-GB" sz="2000" b="1" dirty="0">
                <a:effectLst/>
                <a:latin typeface="Arial" panose="020B0604020202020204" pitchFamily="34" charset="0"/>
                <a:ea typeface="Times New Roman" panose="02020603050405020304" pitchFamily="18" charset="0"/>
              </a:rPr>
              <a:t>Focus</a:t>
            </a:r>
            <a:r>
              <a:rPr lang="en-GB" sz="2000" dirty="0">
                <a:effectLst/>
                <a:latin typeface="Arial" panose="020B0604020202020204" pitchFamily="34" charset="0"/>
                <a:ea typeface="Times New Roman" panose="02020603050405020304" pitchFamily="18" charset="0"/>
              </a:rPr>
              <a:t>: A crucial component of real estate assessment, the application of machine learning models to anticipate house prices is explored in this study.</a:t>
            </a:r>
            <a:endParaRPr lang="en-GB" sz="2000" dirty="0">
              <a:effectLst/>
              <a:latin typeface="Times New Roman" panose="02020603050405020304" pitchFamily="18" charset="0"/>
              <a:ea typeface="Times New Roman" panose="02020603050405020304" pitchFamily="18" charset="0"/>
            </a:endParaRPr>
          </a:p>
          <a:p>
            <a:pPr marL="0" lvl="0" indent="0" algn="just">
              <a:buNone/>
            </a:pPr>
            <a:r>
              <a:rPr lang="en-GB" sz="2000" b="1" dirty="0">
                <a:effectLst/>
                <a:latin typeface="Arial" panose="020B0604020202020204" pitchFamily="34" charset="0"/>
                <a:ea typeface="Times New Roman" panose="02020603050405020304" pitchFamily="18" charset="0"/>
              </a:rPr>
              <a:t>Market Analysis and Trend:</a:t>
            </a:r>
            <a:endParaRPr lang="en-GB" sz="2000" dirty="0">
              <a:effectLst/>
              <a:latin typeface="Times New Roman" panose="02020603050405020304" pitchFamily="18" charset="0"/>
              <a:ea typeface="Times New Roman" panose="02020603050405020304" pitchFamily="18" charset="0"/>
            </a:endParaRPr>
          </a:p>
          <a:p>
            <a:pPr marL="457200" algn="just"/>
            <a:r>
              <a:rPr lang="en-GB" sz="2000" b="1" dirty="0">
                <a:effectLst/>
                <a:latin typeface="Arial" panose="020B0604020202020204" pitchFamily="34" charset="0"/>
                <a:ea typeface="Times New Roman" panose="02020603050405020304" pitchFamily="18" charset="0"/>
              </a:rPr>
              <a:t>Research:</a:t>
            </a:r>
            <a:r>
              <a:rPr lang="en-GB" sz="2000" dirty="0">
                <a:effectLst/>
                <a:latin typeface="Arial" panose="020B0604020202020204" pitchFamily="34" charset="0"/>
                <a:ea typeface="Times New Roman" panose="02020603050405020304" pitchFamily="18" charset="0"/>
              </a:rPr>
              <a:t> R. Moraes' "Real Estate Market Analysis Using Big Data Analytics"</a:t>
            </a:r>
            <a:endParaRPr lang="en-GB" sz="2000" dirty="0">
              <a:effectLst/>
              <a:latin typeface="Times New Roman" panose="02020603050405020304" pitchFamily="18" charset="0"/>
              <a:ea typeface="Times New Roman" panose="02020603050405020304" pitchFamily="18" charset="0"/>
            </a:endParaRPr>
          </a:p>
          <a:p>
            <a:pPr marL="457200" algn="just"/>
            <a:r>
              <a:rPr lang="en-GB" sz="2000" b="1" dirty="0">
                <a:effectLst/>
                <a:latin typeface="Arial" panose="020B0604020202020204" pitchFamily="34" charset="0"/>
                <a:ea typeface="Times New Roman" panose="02020603050405020304" pitchFamily="18" charset="0"/>
              </a:rPr>
              <a:t>Focus:</a:t>
            </a:r>
            <a:r>
              <a:rPr lang="en-GB" sz="2000" dirty="0">
                <a:effectLst/>
                <a:latin typeface="Arial" panose="020B0604020202020204" pitchFamily="34" charset="0"/>
                <a:ea typeface="Times New Roman" panose="02020603050405020304" pitchFamily="18" charset="0"/>
              </a:rPr>
              <a:t> Examine and comprehend market patterns in the real estate industry, assisting investors and developers in making wise decisions.</a:t>
            </a:r>
            <a:endParaRPr lang="en-GB" sz="2000" dirty="0">
              <a:effectLst/>
              <a:latin typeface="Times New Roman" panose="02020603050405020304" pitchFamily="18" charset="0"/>
              <a:ea typeface="Times New Roman" panose="02020603050405020304" pitchFamily="18" charset="0"/>
            </a:endParaRPr>
          </a:p>
          <a:p>
            <a:pPr marL="0" lvl="0" indent="0" algn="just">
              <a:buNone/>
            </a:pPr>
            <a:r>
              <a:rPr lang="en-GB" sz="2000" b="1" dirty="0">
                <a:effectLst/>
                <a:latin typeface="Arial" panose="020B0604020202020204" pitchFamily="34" charset="0"/>
                <a:ea typeface="Times New Roman" panose="02020603050405020304" pitchFamily="18" charset="0"/>
              </a:rPr>
              <a:t>Risk Assessment:</a:t>
            </a:r>
            <a:endParaRPr lang="en-GB" sz="2000" dirty="0">
              <a:effectLst/>
              <a:latin typeface="Times New Roman" panose="02020603050405020304" pitchFamily="18" charset="0"/>
              <a:ea typeface="Times New Roman" panose="02020603050405020304" pitchFamily="18" charset="0"/>
            </a:endParaRPr>
          </a:p>
          <a:p>
            <a:pPr marL="457200" algn="just"/>
            <a:r>
              <a:rPr lang="en-GB" sz="2000" dirty="0">
                <a:effectLst/>
                <a:latin typeface="Arial" panose="020B0604020202020204" pitchFamily="34" charset="0"/>
                <a:ea typeface="Times New Roman" panose="02020603050405020304" pitchFamily="18" charset="0"/>
              </a:rPr>
              <a:t>"Real Estate Risk Assessment Using Data Analytics" co-authored by He, S., Wong, R. K. W., and Xu.</a:t>
            </a:r>
            <a:endParaRPr lang="en-GB" sz="2000" dirty="0">
              <a:effectLst/>
              <a:latin typeface="Times New Roman" panose="02020603050405020304" pitchFamily="18" charset="0"/>
              <a:ea typeface="Times New Roman" panose="02020603050405020304" pitchFamily="18" charset="0"/>
            </a:endParaRPr>
          </a:p>
          <a:p>
            <a:pPr marL="457200" algn="just"/>
            <a:r>
              <a:rPr lang="en-GB" sz="2000" b="1" dirty="0">
                <a:effectLst/>
                <a:latin typeface="Arial" panose="020B0604020202020204" pitchFamily="34" charset="0"/>
                <a:ea typeface="Times New Roman" panose="02020603050405020304" pitchFamily="18" charset="0"/>
              </a:rPr>
              <a:t>Focus:</a:t>
            </a:r>
            <a:r>
              <a:rPr lang="en-GB" sz="2000" dirty="0">
                <a:effectLst/>
                <a:latin typeface="Arial" panose="020B0604020202020204" pitchFamily="34" charset="0"/>
                <a:ea typeface="Times New Roman" panose="02020603050405020304" pitchFamily="18" charset="0"/>
              </a:rPr>
              <a:t> Evaluating market and financial risks as well as other hazards related to real estate transactions.</a:t>
            </a:r>
            <a:endParaRPr lang="en-GB" sz="2000" dirty="0">
              <a:latin typeface="Arial" panose="020B0604020202020204" pitchFamily="34" charset="0"/>
            </a:endParaRPr>
          </a:p>
          <a:p>
            <a:pPr marL="114300" indent="0" algn="just">
              <a:buNone/>
            </a:pPr>
            <a:r>
              <a:rPr lang="en-GB" sz="2000" dirty="0">
                <a:latin typeface="Arial" panose="020B0604020202020204" pitchFamily="34" charset="0"/>
              </a:rPr>
              <a:t>And Much more highlighted in Master Project Report.</a:t>
            </a:r>
            <a:endParaRPr lang="en-GB" sz="2800" dirty="0"/>
          </a:p>
        </p:txBody>
      </p:sp>
    </p:spTree>
    <p:extLst>
      <p:ext uri="{BB962C8B-B14F-4D97-AF65-F5344CB8AC3E}">
        <p14:creationId xmlns:p14="http://schemas.microsoft.com/office/powerpoint/2010/main" val="388951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5F8B-2BCA-D9EB-539A-FFF00111C7D9}"/>
              </a:ext>
            </a:extLst>
          </p:cNvPr>
          <p:cNvSpPr>
            <a:spLocks noGrp="1"/>
          </p:cNvSpPr>
          <p:nvPr>
            <p:ph type="title"/>
          </p:nvPr>
        </p:nvSpPr>
        <p:spPr>
          <a:xfrm>
            <a:off x="609600" y="274638"/>
            <a:ext cx="10972800" cy="1143000"/>
          </a:xfrm>
        </p:spPr>
        <p:txBody>
          <a:bodyPr wrap="square" anchor="ctr">
            <a:normAutofit/>
          </a:bodyPr>
          <a:lstStyle/>
          <a:p>
            <a:r>
              <a:rPr lang="en-US" dirty="0"/>
              <a:t> Project Architecture</a:t>
            </a:r>
            <a:endParaRPr lang="en-GB" dirty="0"/>
          </a:p>
        </p:txBody>
      </p:sp>
      <p:pic>
        <p:nvPicPr>
          <p:cNvPr id="4" name="Content Placeholder 3" descr="A diagram of data integration&#10;&#10;Description automatically generated">
            <a:extLst>
              <a:ext uri="{FF2B5EF4-FFF2-40B4-BE49-F238E27FC236}">
                <a16:creationId xmlns:a16="http://schemas.microsoft.com/office/drawing/2014/main" id="{636C7AF5-33D1-CC87-5583-491F304673E9}"/>
              </a:ext>
            </a:extLst>
          </p:cNvPr>
          <p:cNvPicPr>
            <a:picLocks noGrp="1" noChangeAspect="1"/>
          </p:cNvPicPr>
          <p:nvPr>
            <p:ph idx="1"/>
          </p:nvPr>
        </p:nvPicPr>
        <p:blipFill>
          <a:blip r:embed="rId2"/>
          <a:stretch>
            <a:fillRect/>
          </a:stretch>
        </p:blipFill>
        <p:spPr>
          <a:xfrm>
            <a:off x="609600" y="1783081"/>
            <a:ext cx="10972800" cy="3291838"/>
          </a:xfrm>
          <a:prstGeom prst="rect">
            <a:avLst/>
          </a:prstGeom>
          <a:noFill/>
        </p:spPr>
      </p:pic>
    </p:spTree>
    <p:extLst>
      <p:ext uri="{BB962C8B-B14F-4D97-AF65-F5344CB8AC3E}">
        <p14:creationId xmlns:p14="http://schemas.microsoft.com/office/powerpoint/2010/main" val="327652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93CA-924B-554E-FA46-4FE1270938CB}"/>
              </a:ext>
            </a:extLst>
          </p:cNvPr>
          <p:cNvSpPr>
            <a:spLocks noGrp="1"/>
          </p:cNvSpPr>
          <p:nvPr>
            <p:ph type="title"/>
          </p:nvPr>
        </p:nvSpPr>
        <p:spPr/>
        <p:txBody>
          <a:bodyPr/>
          <a:lstStyle/>
          <a:p>
            <a:r>
              <a:rPr lang="en-US" dirty="0"/>
              <a:t>Data Extraction</a:t>
            </a:r>
            <a:endParaRPr lang="en-GB" dirty="0"/>
          </a:p>
        </p:txBody>
      </p:sp>
      <p:sp>
        <p:nvSpPr>
          <p:cNvPr id="3" name="Content Placeholder 2">
            <a:extLst>
              <a:ext uri="{FF2B5EF4-FFF2-40B4-BE49-F238E27FC236}">
                <a16:creationId xmlns:a16="http://schemas.microsoft.com/office/drawing/2014/main" id="{B894BAA5-EEA2-BF0B-3DD0-9FBE67948997}"/>
              </a:ext>
            </a:extLst>
          </p:cNvPr>
          <p:cNvSpPr>
            <a:spLocks noGrp="1"/>
          </p:cNvSpPr>
          <p:nvPr>
            <p:ph idx="1"/>
          </p:nvPr>
        </p:nvSpPr>
        <p:spPr>
          <a:xfrm>
            <a:off x="609600" y="1577009"/>
            <a:ext cx="10972800" cy="4210050"/>
          </a:xfrm>
        </p:spPr>
        <p:txBody>
          <a:bodyPr/>
          <a:lstStyle/>
          <a:p>
            <a:pPr marL="342900" lvl="0" indent="-342900">
              <a:buFont typeface="Symbol" panose="05050102010706020507" pitchFamily="18" charset="2"/>
              <a:buChar char=""/>
            </a:pPr>
            <a:r>
              <a:rPr lang="en-GB" sz="2800" dirty="0">
                <a:effectLst/>
                <a:latin typeface="Arial" panose="020B0604020202020204" pitchFamily="34" charset="0"/>
                <a:ea typeface="Times New Roman" panose="02020603050405020304" pitchFamily="18" charset="0"/>
              </a:rPr>
              <a:t>Requesting data from website by web scrapping.</a:t>
            </a:r>
            <a:endParaRPr lang="en-GB"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2800" dirty="0">
                <a:effectLst/>
                <a:latin typeface="Arial" panose="020B0604020202020204" pitchFamily="34" charset="0"/>
                <a:ea typeface="Times New Roman" panose="02020603050405020304" pitchFamily="18" charset="0"/>
              </a:rPr>
              <a:t>Checking status of the data.</a:t>
            </a:r>
            <a:endParaRPr lang="en-GB"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2800" dirty="0">
                <a:effectLst/>
                <a:latin typeface="Arial" panose="020B0604020202020204" pitchFamily="34" charset="0"/>
                <a:ea typeface="Times New Roman" panose="02020603050405020304" pitchFamily="18" charset="0"/>
              </a:rPr>
              <a:t>Data which was needed is append into a Panda’s </a:t>
            </a:r>
            <a:r>
              <a:rPr lang="en-GB" sz="2800" dirty="0" err="1">
                <a:effectLst/>
                <a:latin typeface="Arial" panose="020B0604020202020204" pitchFamily="34" charset="0"/>
                <a:ea typeface="Times New Roman" panose="02020603050405020304" pitchFamily="18" charset="0"/>
              </a:rPr>
              <a:t>Dataframe</a:t>
            </a:r>
            <a:r>
              <a:rPr lang="en-GB" sz="2800" dirty="0">
                <a:effectLst/>
                <a:latin typeface="Arial" panose="020B0604020202020204" pitchFamily="34" charset="0"/>
                <a:ea typeface="Times New Roman" panose="02020603050405020304" pitchFamily="18" charset="0"/>
              </a:rPr>
              <a:t>.</a:t>
            </a:r>
            <a:endParaRPr lang="en-GB"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sz="2800" dirty="0">
                <a:effectLst/>
                <a:latin typeface="Arial" panose="020B0604020202020204" pitchFamily="34" charset="0"/>
                <a:ea typeface="Times New Roman" panose="02020603050405020304" pitchFamily="18" charset="0"/>
              </a:rPr>
              <a:t>Data loading into PostgreSQL with the help of ‘SQL </a:t>
            </a:r>
            <a:r>
              <a:rPr lang="en-GB" sz="2800" dirty="0" err="1">
                <a:effectLst/>
                <a:latin typeface="Arial" panose="020B0604020202020204" pitchFamily="34" charset="0"/>
                <a:ea typeface="Times New Roman" panose="02020603050405020304" pitchFamily="18" charset="0"/>
              </a:rPr>
              <a:t>AlChemy</a:t>
            </a:r>
            <a:r>
              <a:rPr lang="en-GB" sz="2800" dirty="0">
                <a:effectLst/>
                <a:latin typeface="Arial" panose="020B0604020202020204" pitchFamily="34" charset="0"/>
                <a:ea typeface="Times New Roman" panose="02020603050405020304" pitchFamily="18" charset="0"/>
              </a:rPr>
              <a:t>’</a:t>
            </a:r>
            <a:endParaRPr lang="en-GB" sz="2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06996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83DA-F535-E46E-B066-30BF0A2F472F}"/>
              </a:ext>
            </a:extLst>
          </p:cNvPr>
          <p:cNvSpPr>
            <a:spLocks noGrp="1"/>
          </p:cNvSpPr>
          <p:nvPr>
            <p:ph type="title"/>
          </p:nvPr>
        </p:nvSpPr>
        <p:spPr/>
        <p:txBody>
          <a:bodyPr/>
          <a:lstStyle/>
          <a:p>
            <a:r>
              <a:rPr lang="en-US" dirty="0"/>
              <a:t>Data Transformation</a:t>
            </a:r>
            <a:endParaRPr lang="en-GB" dirty="0"/>
          </a:p>
        </p:txBody>
      </p:sp>
      <p:sp>
        <p:nvSpPr>
          <p:cNvPr id="3" name="Content Placeholder 2">
            <a:extLst>
              <a:ext uri="{FF2B5EF4-FFF2-40B4-BE49-F238E27FC236}">
                <a16:creationId xmlns:a16="http://schemas.microsoft.com/office/drawing/2014/main" id="{58AA75B8-91EB-2778-CE9C-60BDD163C678}"/>
              </a:ext>
            </a:extLst>
          </p:cNvPr>
          <p:cNvSpPr>
            <a:spLocks noGrp="1"/>
          </p:cNvSpPr>
          <p:nvPr>
            <p:ph idx="1"/>
          </p:nvPr>
        </p:nvSpPr>
        <p:spPr/>
        <p:txBody>
          <a:bodyPr/>
          <a:lstStyle/>
          <a:p>
            <a:r>
              <a:rPr lang="en-GB" dirty="0">
                <a:effectLst/>
                <a:latin typeface="Arial" panose="020B0604020202020204" pitchFamily="34" charset="0"/>
                <a:ea typeface="Times New Roman" panose="02020603050405020304" pitchFamily="18" charset="0"/>
              </a:rPr>
              <a:t>Data which was extracted from realtor.ca as mentioned above loaded into PostgreSQL as in Raw format. </a:t>
            </a:r>
          </a:p>
          <a:p>
            <a:r>
              <a:rPr lang="en-GB" dirty="0">
                <a:latin typeface="Arial" panose="020B0604020202020204" pitchFamily="34" charset="0"/>
              </a:rPr>
              <a:t>Transformation taken place in Pentaho.</a:t>
            </a:r>
          </a:p>
          <a:p>
            <a:r>
              <a:rPr lang="en-GB" dirty="0">
                <a:latin typeface="Arial" panose="020B0604020202020204" pitchFamily="34" charset="0"/>
              </a:rPr>
              <a:t>ERD Diagram designed to show tables relation with each other.</a:t>
            </a:r>
          </a:p>
          <a:p>
            <a:r>
              <a:rPr lang="en-GB" dirty="0">
                <a:latin typeface="Arial" panose="020B0604020202020204" pitchFamily="34" charset="0"/>
              </a:rPr>
              <a:t>Data transformation pipeline made.</a:t>
            </a:r>
          </a:p>
          <a:p>
            <a:endParaRPr lang="en-GB" sz="3200" dirty="0"/>
          </a:p>
        </p:txBody>
      </p:sp>
    </p:spTree>
    <p:extLst>
      <p:ext uri="{BB962C8B-B14F-4D97-AF65-F5344CB8AC3E}">
        <p14:creationId xmlns:p14="http://schemas.microsoft.com/office/powerpoint/2010/main" val="1238331254"/>
      </p:ext>
    </p:extLst>
  </p:cSld>
  <p:clrMapOvr>
    <a:masterClrMapping/>
  </p:clrMapOvr>
</p:sld>
</file>

<file path=ppt/theme/theme1.xml><?xml version="1.0" encoding="utf-8"?>
<a:theme xmlns:a="http://schemas.openxmlformats.org/drawingml/2006/main" name="bcu-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cu-theme" id="{62A1D815-735B-486A-BF97-1B2B3809323A}" vid="{4975C0FC-04EF-4AE1-B5CF-35612367C1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DB605F1-D265-4A43-8FDD-1856A2F2FBA9}">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05832EA9969D45B733737F05D3494C" ma:contentTypeVersion="14" ma:contentTypeDescription="Create a new document." ma:contentTypeScope="" ma:versionID="d8a80f2aee35e916d8b584ad9eefed96">
  <xsd:schema xmlns:xsd="http://www.w3.org/2001/XMLSchema" xmlns:xs="http://www.w3.org/2001/XMLSchema" xmlns:p="http://schemas.microsoft.com/office/2006/metadata/properties" xmlns:ns1="http://schemas.microsoft.com/sharepoint/v3" xmlns:ns3="9e8d84a2-d901-482f-ae87-ea9ae76f4e30" xmlns:ns4="d0e65c00-8cce-4ef3-8539-a6d58b510099" targetNamespace="http://schemas.microsoft.com/office/2006/metadata/properties" ma:root="true" ma:fieldsID="b867cb08e63624e48e49a51f8a3ff6d7" ns1:_="" ns3:_="" ns4:_="">
    <xsd:import namespace="http://schemas.microsoft.com/sharepoint/v3"/>
    <xsd:import namespace="9e8d84a2-d901-482f-ae87-ea9ae76f4e30"/>
    <xsd:import namespace="d0e65c00-8cce-4ef3-8539-a6d58b51009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1:_ip_UnifiedCompliancePolicyProperties" minOccurs="0"/>
                <xsd:element ref="ns1:_ip_UnifiedCompliancePolicyUIAction"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description="" ma:hidden="true" ma:internalName="_ip_UnifiedCompliancePolicyProperties">
      <xsd:simpleType>
        <xsd:restriction base="dms:Note"/>
      </xsd:simpleType>
    </xsd:element>
    <xsd:element name="_ip_UnifiedCompliancePolicyUIAction" ma:index="14"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8d84a2-d901-482f-ae87-ea9ae76f4e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e65c00-8cce-4ef3-8539-a6d58b51009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ACDF8EB-1C74-4A0E-8521-6837E09B48EB}">
  <ds:schemaRefs>
    <ds:schemaRef ds:uri="http://schemas.microsoft.com/sharepoint/v3/contenttype/forms"/>
  </ds:schemaRefs>
</ds:datastoreItem>
</file>

<file path=customXml/itemProps2.xml><?xml version="1.0" encoding="utf-8"?>
<ds:datastoreItem xmlns:ds="http://schemas.openxmlformats.org/officeDocument/2006/customXml" ds:itemID="{20E9993F-33F9-4769-BA76-313A45714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8d84a2-d901-482f-ae87-ea9ae76f4e30"/>
    <ds:schemaRef ds:uri="d0e65c00-8cce-4ef3-8539-a6d58b5100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13D790-E304-4F0B-BA48-F3C0B77D35F6}">
  <ds:schemaRefs>
    <ds:schemaRef ds:uri="http://purl.org/dc/dcmitype/"/>
    <ds:schemaRef ds:uri="http://schemas.microsoft.com/sharepoint/v3"/>
    <ds:schemaRef ds:uri="http://purl.org/dc/elements/1.1/"/>
    <ds:schemaRef ds:uri="http://schemas.microsoft.com/office/2006/metadata/properties"/>
    <ds:schemaRef ds:uri="http://schemas.openxmlformats.org/package/2006/metadata/core-properties"/>
    <ds:schemaRef ds:uri="9e8d84a2-d901-482f-ae87-ea9ae76f4e30"/>
    <ds:schemaRef ds:uri="http://schemas.microsoft.com/office/infopath/2007/PartnerControls"/>
    <ds:schemaRef ds:uri="http://purl.org/dc/terms/"/>
    <ds:schemaRef ds:uri="http://schemas.microsoft.com/office/2006/documentManagement/types"/>
    <ds:schemaRef ds:uri="d0e65c00-8cce-4ef3-8539-a6d58b51009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bcu-theme</Template>
  <TotalTime>7776</TotalTime>
  <Words>1621</Words>
  <Application>Microsoft Office PowerPoint</Application>
  <PresentationFormat>Widescreen</PresentationFormat>
  <Paragraphs>172</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OpenSans</vt:lpstr>
      <vt:lpstr>Symbol</vt:lpstr>
      <vt:lpstr>Times New Roman</vt:lpstr>
      <vt:lpstr>Wingdings</vt:lpstr>
      <vt:lpstr>bcu-theme</vt:lpstr>
      <vt:lpstr>Integrating Business Intelligence and Machine Learning for Enhanced Decision Making and Data Handling in Real Estate</vt:lpstr>
      <vt:lpstr>Table of Contents</vt:lpstr>
      <vt:lpstr>Introduction </vt:lpstr>
      <vt:lpstr>Aims</vt:lpstr>
      <vt:lpstr> Objectives: </vt:lpstr>
      <vt:lpstr>Previous Studies</vt:lpstr>
      <vt:lpstr> Project Architecture</vt:lpstr>
      <vt:lpstr>Data Extraction</vt:lpstr>
      <vt:lpstr>Data Transformation</vt:lpstr>
      <vt:lpstr>ERD Diagram</vt:lpstr>
      <vt:lpstr>PowerPoint Presentation</vt:lpstr>
      <vt:lpstr>Data Transformation Pipeline</vt:lpstr>
      <vt:lpstr>Data Cleaning</vt:lpstr>
      <vt:lpstr>Data Loading</vt:lpstr>
      <vt:lpstr>Business Intelligence</vt:lpstr>
      <vt:lpstr>    Data visualization of Bedrooms in number of properties</vt:lpstr>
      <vt:lpstr>Data visualization of Bathrooms in number of properties</vt:lpstr>
      <vt:lpstr>Count of MLS number by Agent name</vt:lpstr>
      <vt:lpstr>Count of MLS_number by Property_type</vt:lpstr>
      <vt:lpstr>Sum of Price by Agent name</vt:lpstr>
      <vt:lpstr>Sum of price by Organization name</vt:lpstr>
      <vt:lpstr>Sum of Agent name by Organization name</vt:lpstr>
      <vt:lpstr>Machine Learning</vt:lpstr>
      <vt:lpstr>Correlations between Numerical variables           Data visualization of correlated numeric columns</vt:lpstr>
      <vt:lpstr>Data Standardising and Splitting</vt:lpstr>
      <vt:lpstr>Fundamental Ideas and Metrics: </vt:lpstr>
      <vt:lpstr>Linear Regression</vt:lpstr>
      <vt:lpstr>Ridge Regression</vt:lpstr>
      <vt:lpstr>Lasso Regression</vt:lpstr>
      <vt:lpstr>Elastic Net</vt:lpstr>
      <vt:lpstr>Support Vector Machine (SVM)</vt:lpstr>
      <vt:lpstr>Random Forest Regressor</vt:lpstr>
      <vt:lpstr>XG-Boost Regressor</vt:lpstr>
      <vt:lpstr>Polynomial Regression</vt:lpstr>
      <vt:lpstr>Model Comparison </vt:lpstr>
      <vt:lpstr>Future Works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PROGRAMMING</dc:title>
  <dc:creator>Besher Alhalabi</dc:creator>
  <cp:lastModifiedBy>Arsalan Ameer Khan</cp:lastModifiedBy>
  <cp:revision>33</cp:revision>
  <dcterms:created xsi:type="dcterms:W3CDTF">2020-02-25T22:18:06Z</dcterms:created>
  <dcterms:modified xsi:type="dcterms:W3CDTF">2023-09-17T20:07:32Z</dcterms:modified>
</cp:coreProperties>
</file>