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2" r:id="rId9"/>
    <p:sldId id="267" r:id="rId10"/>
    <p:sldId id="264" r:id="rId11"/>
    <p:sldId id="266" r:id="rId12"/>
    <p:sldId id="268" r:id="rId13"/>
  </p:sldIdLst>
  <p:sldSz cx="18288000" cy="10287000"/>
  <p:notesSz cx="6858000" cy="9144000"/>
  <p:embeddedFontLst>
    <p:embeddedFont>
      <p:font typeface="Poppins" panose="00000500000000000000" pitchFamily="2" charset="0"/>
      <p:regular r:id="rId14"/>
      <p:bold r:id="rId15"/>
      <p:italic r:id="rId16"/>
      <p:boldItalic r:id="rId17"/>
    </p:embeddedFont>
    <p:embeddedFont>
      <p:font typeface="Poppins Bold" panose="00000800000000000000"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F21D9-D736-4BCA-97A1-4C34893C5D37}" v="2939" dt="2025-09-04T22:27:52.766"/>
    <p1510:client id="{E821D583-3196-5C34-5BFC-9851853826C3}" v="2258" dt="2025-09-04T22:18:34.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 Jain" userId="0136981274486eee" providerId="LiveId" clId="{402ECF51-98E3-42A9-B856-F7F7DBA46DEB}"/>
    <pc:docChg chg="undo custSel modSld sldOrd">
      <pc:chgData name="Ansh Jain" userId="0136981274486eee" providerId="LiveId" clId="{402ECF51-98E3-42A9-B856-F7F7DBA46DEB}" dt="2025-09-05T09:50:20.235" v="104" actId="255"/>
      <pc:docMkLst>
        <pc:docMk/>
      </pc:docMkLst>
      <pc:sldChg chg="modSp mod">
        <pc:chgData name="Ansh Jain" userId="0136981274486eee" providerId="LiveId" clId="{402ECF51-98E3-42A9-B856-F7F7DBA46DEB}" dt="2025-09-05T09:50:20.235" v="104" actId="255"/>
        <pc:sldMkLst>
          <pc:docMk/>
          <pc:sldMk cId="0" sldId="256"/>
        </pc:sldMkLst>
        <pc:spChg chg="mod">
          <ac:chgData name="Ansh Jain" userId="0136981274486eee" providerId="LiveId" clId="{402ECF51-98E3-42A9-B856-F7F7DBA46DEB}" dt="2025-09-05T09:50:20.235" v="104" actId="255"/>
          <ac:spMkLst>
            <pc:docMk/>
            <pc:sldMk cId="0" sldId="256"/>
            <ac:spMk id="65" creationId="{00000000-0000-0000-0000-000000000000}"/>
          </ac:spMkLst>
        </pc:spChg>
        <pc:grpChg chg="mod">
          <ac:chgData name="Ansh Jain" userId="0136981274486eee" providerId="LiveId" clId="{402ECF51-98E3-42A9-B856-F7F7DBA46DEB}" dt="2025-09-05T09:49:26.097" v="81" actId="1076"/>
          <ac:grpSpMkLst>
            <pc:docMk/>
            <pc:sldMk cId="0" sldId="256"/>
            <ac:grpSpMk id="40" creationId="{00000000-0000-0000-0000-000000000000}"/>
          </ac:grpSpMkLst>
        </pc:grpChg>
      </pc:sldChg>
      <pc:sldChg chg="modSp mod">
        <pc:chgData name="Ansh Jain" userId="0136981274486eee" providerId="LiveId" clId="{402ECF51-98E3-42A9-B856-F7F7DBA46DEB}" dt="2025-09-05T09:42:43.847" v="55" actId="20577"/>
        <pc:sldMkLst>
          <pc:docMk/>
          <pc:sldMk cId="0" sldId="257"/>
        </pc:sldMkLst>
        <pc:spChg chg="mod">
          <ac:chgData name="Ansh Jain" userId="0136981274486eee" providerId="LiveId" clId="{402ECF51-98E3-42A9-B856-F7F7DBA46DEB}" dt="2025-09-05T08:54:15.102" v="9" actId="1076"/>
          <ac:spMkLst>
            <pc:docMk/>
            <pc:sldMk cId="0" sldId="257"/>
            <ac:spMk id="27" creationId="{00000000-0000-0000-0000-000000000000}"/>
          </ac:spMkLst>
        </pc:spChg>
        <pc:spChg chg="mod">
          <ac:chgData name="Ansh Jain" userId="0136981274486eee" providerId="LiveId" clId="{402ECF51-98E3-42A9-B856-F7F7DBA46DEB}" dt="2025-09-05T09:42:43.847" v="55" actId="20577"/>
          <ac:spMkLst>
            <pc:docMk/>
            <pc:sldMk cId="0" sldId="257"/>
            <ac:spMk id="28" creationId="{00000000-0000-0000-0000-000000000000}"/>
          </ac:spMkLst>
        </pc:spChg>
        <pc:spChg chg="mod">
          <ac:chgData name="Ansh Jain" userId="0136981274486eee" providerId="LiveId" clId="{402ECF51-98E3-42A9-B856-F7F7DBA46DEB}" dt="2025-09-05T08:52:49.775" v="4" actId="1076"/>
          <ac:spMkLst>
            <pc:docMk/>
            <pc:sldMk cId="0" sldId="257"/>
            <ac:spMk id="29" creationId="{00000000-0000-0000-0000-000000000000}"/>
          </ac:spMkLst>
        </pc:spChg>
      </pc:sldChg>
      <pc:sldChg chg="ord">
        <pc:chgData name="Ansh Jain" userId="0136981274486eee" providerId="LiveId" clId="{402ECF51-98E3-42A9-B856-F7F7DBA46DEB}" dt="2025-09-05T09:47:27.291" v="58" actId="20578"/>
        <pc:sldMkLst>
          <pc:docMk/>
          <pc:sldMk cId="0"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2496655">
            <a:off x="683116" y="-4272100"/>
            <a:ext cx="4980749" cy="17140120"/>
            <a:chOff x="0" y="0"/>
            <a:chExt cx="1311802" cy="4514270"/>
          </a:xfrm>
        </p:grpSpPr>
        <p:sp>
          <p:nvSpPr>
            <p:cNvPr id="3" name="Freeform 3"/>
            <p:cNvSpPr/>
            <p:nvPr/>
          </p:nvSpPr>
          <p:spPr>
            <a:xfrm>
              <a:off x="0" y="0"/>
              <a:ext cx="1311802" cy="4514271"/>
            </a:xfrm>
            <a:custGeom>
              <a:avLst/>
              <a:gdLst/>
              <a:ahLst/>
              <a:cxnLst/>
              <a:rect l="l" t="t" r="r" b="b"/>
              <a:pathLst>
                <a:path w="1311802" h="4514271">
                  <a:moveTo>
                    <a:pt x="0" y="0"/>
                  </a:moveTo>
                  <a:lnTo>
                    <a:pt x="1311802" y="0"/>
                  </a:lnTo>
                  <a:lnTo>
                    <a:pt x="1311802" y="4514271"/>
                  </a:lnTo>
                  <a:lnTo>
                    <a:pt x="0" y="4514271"/>
                  </a:lnTo>
                  <a:close/>
                </a:path>
              </a:pathLst>
            </a:custGeom>
            <a:gradFill rotWithShape="1">
              <a:gsLst>
                <a:gs pos="0">
                  <a:srgbClr val="020D47">
                    <a:alpha val="0"/>
                  </a:srgbClr>
                </a:gs>
                <a:gs pos="33333">
                  <a:srgbClr val="010B3D">
                    <a:alpha val="43000"/>
                  </a:srgbClr>
                </a:gs>
                <a:gs pos="66667">
                  <a:srgbClr val="010933">
                    <a:alpha val="43000"/>
                  </a:srgbClr>
                </a:gs>
                <a:gs pos="100000">
                  <a:srgbClr val="01020D">
                    <a:alpha val="43000"/>
                  </a:srgbClr>
                </a:gs>
              </a:gsLst>
              <a:lin ang="5400000"/>
            </a:gradFill>
          </p:spPr>
        </p:sp>
        <p:sp>
          <p:nvSpPr>
            <p:cNvPr id="4" name="TextBox 4"/>
            <p:cNvSpPr txBox="1"/>
            <p:nvPr/>
          </p:nvSpPr>
          <p:spPr>
            <a:xfrm>
              <a:off x="0" y="-38100"/>
              <a:ext cx="1311802" cy="455237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a:off x="9144000" y="-2057400"/>
            <a:ext cx="4104513" cy="4114800"/>
          </a:xfrm>
          <a:custGeom>
            <a:avLst/>
            <a:gdLst/>
            <a:ahLst/>
            <a:cxnLst/>
            <a:rect l="l" t="t" r="r" b="b"/>
            <a:pathLst>
              <a:path w="4104513" h="4114800">
                <a:moveTo>
                  <a:pt x="4104513" y="0"/>
                </a:moveTo>
                <a:lnTo>
                  <a:pt x="0" y="0"/>
                </a:lnTo>
                <a:lnTo>
                  <a:pt x="0" y="4114800"/>
                </a:lnTo>
                <a:lnTo>
                  <a:pt x="4104513" y="4114800"/>
                </a:lnTo>
                <a:lnTo>
                  <a:pt x="4104513"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2952733">
            <a:off x="1706953" y="6026295"/>
            <a:ext cx="18280190" cy="8379806"/>
            <a:chOff x="0" y="0"/>
            <a:chExt cx="1523748" cy="698500"/>
          </a:xfrm>
        </p:grpSpPr>
        <p:sp>
          <p:nvSpPr>
            <p:cNvPr id="7" name="Freeform 7"/>
            <p:cNvSpPr/>
            <p:nvPr/>
          </p:nvSpPr>
          <p:spPr>
            <a:xfrm>
              <a:off x="4798" y="0"/>
              <a:ext cx="1514152" cy="698500"/>
            </a:xfrm>
            <a:custGeom>
              <a:avLst/>
              <a:gdLst/>
              <a:ahLst/>
              <a:cxnLst/>
              <a:rect l="l" t="t" r="r" b="b"/>
              <a:pathLst>
                <a:path w="1514152" h="698500">
                  <a:moveTo>
                    <a:pt x="1506384" y="370848"/>
                  </a:moveTo>
                  <a:lnTo>
                    <a:pt x="1328316" y="676902"/>
                  </a:lnTo>
                  <a:cubicBezTo>
                    <a:pt x="1320536" y="690274"/>
                    <a:pt x="1306233" y="698500"/>
                    <a:pt x="1290763" y="698500"/>
                  </a:cubicBezTo>
                  <a:lnTo>
                    <a:pt x="223389" y="698500"/>
                  </a:lnTo>
                  <a:cubicBezTo>
                    <a:pt x="207919" y="698500"/>
                    <a:pt x="193616" y="690274"/>
                    <a:pt x="185836" y="676902"/>
                  </a:cubicBezTo>
                  <a:lnTo>
                    <a:pt x="7768" y="370848"/>
                  </a:lnTo>
                  <a:cubicBezTo>
                    <a:pt x="0" y="357497"/>
                    <a:pt x="0" y="341003"/>
                    <a:pt x="7768" y="327652"/>
                  </a:cubicBezTo>
                  <a:lnTo>
                    <a:pt x="185836" y="21598"/>
                  </a:lnTo>
                  <a:cubicBezTo>
                    <a:pt x="193616" y="8226"/>
                    <a:pt x="207919" y="0"/>
                    <a:pt x="223389" y="0"/>
                  </a:cubicBezTo>
                  <a:lnTo>
                    <a:pt x="1290763" y="0"/>
                  </a:lnTo>
                  <a:cubicBezTo>
                    <a:pt x="1306233" y="0"/>
                    <a:pt x="1320536" y="8226"/>
                    <a:pt x="1328316" y="21598"/>
                  </a:cubicBezTo>
                  <a:lnTo>
                    <a:pt x="1506384" y="327652"/>
                  </a:lnTo>
                  <a:cubicBezTo>
                    <a:pt x="1514152" y="341003"/>
                    <a:pt x="1514152" y="357497"/>
                    <a:pt x="1506384" y="370848"/>
                  </a:cubicBezTo>
                  <a:close/>
                </a:path>
              </a:pathLst>
            </a:custGeom>
            <a:gradFill rotWithShape="1">
              <a:gsLst>
                <a:gs pos="0">
                  <a:srgbClr val="F5D60A">
                    <a:alpha val="100000"/>
                  </a:srgbClr>
                </a:gs>
                <a:gs pos="100000">
                  <a:srgbClr val="837200">
                    <a:alpha val="100000"/>
                  </a:srgbClr>
                </a:gs>
              </a:gsLst>
              <a:lin ang="2700000"/>
            </a:gradFill>
          </p:spPr>
        </p:sp>
        <p:sp>
          <p:nvSpPr>
            <p:cNvPr id="8" name="TextBox 8"/>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952733">
            <a:off x="4470893" y="6289538"/>
            <a:ext cx="14073358" cy="6451356"/>
            <a:chOff x="0" y="0"/>
            <a:chExt cx="1523748" cy="698500"/>
          </a:xfrm>
        </p:grpSpPr>
        <p:sp>
          <p:nvSpPr>
            <p:cNvPr id="10" name="Freeform 10"/>
            <p:cNvSpPr/>
            <p:nvPr/>
          </p:nvSpPr>
          <p:spPr>
            <a:xfrm>
              <a:off x="6232" y="0"/>
              <a:ext cx="1511283" cy="698500"/>
            </a:xfrm>
            <a:custGeom>
              <a:avLst/>
              <a:gdLst/>
              <a:ahLst/>
              <a:cxnLst/>
              <a:rect l="l" t="t" r="r" b="b"/>
              <a:pathLst>
                <a:path w="1511283" h="698500">
                  <a:moveTo>
                    <a:pt x="1501194" y="377304"/>
                  </a:moveTo>
                  <a:lnTo>
                    <a:pt x="1330638" y="670446"/>
                  </a:lnTo>
                  <a:cubicBezTo>
                    <a:pt x="1320533" y="687815"/>
                    <a:pt x="1301954" y="698500"/>
                    <a:pt x="1281860" y="698500"/>
                  </a:cubicBezTo>
                  <a:lnTo>
                    <a:pt x="229425" y="698500"/>
                  </a:lnTo>
                  <a:cubicBezTo>
                    <a:pt x="209330" y="698500"/>
                    <a:pt x="190751" y="687815"/>
                    <a:pt x="180646" y="670446"/>
                  </a:cubicBezTo>
                  <a:lnTo>
                    <a:pt x="10090" y="377304"/>
                  </a:lnTo>
                  <a:cubicBezTo>
                    <a:pt x="0" y="359962"/>
                    <a:pt x="0" y="338538"/>
                    <a:pt x="10090" y="321196"/>
                  </a:cubicBezTo>
                  <a:lnTo>
                    <a:pt x="180646" y="28054"/>
                  </a:lnTo>
                  <a:cubicBezTo>
                    <a:pt x="190751" y="10685"/>
                    <a:pt x="209330" y="0"/>
                    <a:pt x="229425" y="0"/>
                  </a:cubicBezTo>
                  <a:lnTo>
                    <a:pt x="1281860" y="0"/>
                  </a:lnTo>
                  <a:cubicBezTo>
                    <a:pt x="1301954" y="0"/>
                    <a:pt x="1320533" y="10685"/>
                    <a:pt x="1330638" y="28054"/>
                  </a:cubicBezTo>
                  <a:lnTo>
                    <a:pt x="1501194" y="321196"/>
                  </a:lnTo>
                  <a:cubicBezTo>
                    <a:pt x="1511284" y="338538"/>
                    <a:pt x="1511284" y="359962"/>
                    <a:pt x="1501194" y="377304"/>
                  </a:cubicBezTo>
                  <a:close/>
                </a:path>
              </a:pathLst>
            </a:custGeom>
            <a:gradFill rotWithShape="1">
              <a:gsLst>
                <a:gs pos="0">
                  <a:srgbClr val="020D47">
                    <a:alpha val="100000"/>
                  </a:srgbClr>
                </a:gs>
                <a:gs pos="100000">
                  <a:srgbClr val="020D47">
                    <a:alpha val="100000"/>
                  </a:srgbClr>
                </a:gs>
              </a:gsLst>
              <a:lin ang="0"/>
            </a:gradFill>
          </p:spPr>
        </p:sp>
        <p:sp>
          <p:nvSpPr>
            <p:cNvPr id="11" name="TextBox 11"/>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768637">
            <a:off x="6952177" y="1888821"/>
            <a:ext cx="11500734" cy="7808097"/>
            <a:chOff x="0" y="0"/>
            <a:chExt cx="1523748" cy="698500"/>
          </a:xfrm>
        </p:grpSpPr>
        <p:sp>
          <p:nvSpPr>
            <p:cNvPr id="13" name="Freeform 13"/>
            <p:cNvSpPr/>
            <p:nvPr/>
          </p:nvSpPr>
          <p:spPr>
            <a:xfrm>
              <a:off x="5150" y="0"/>
              <a:ext cx="1513449" cy="698500"/>
            </a:xfrm>
            <a:custGeom>
              <a:avLst/>
              <a:gdLst/>
              <a:ahLst/>
              <a:cxnLst/>
              <a:rect l="l" t="t" r="r" b="b"/>
              <a:pathLst>
                <a:path w="1513449" h="698500">
                  <a:moveTo>
                    <a:pt x="1505112" y="372429"/>
                  </a:moveTo>
                  <a:lnTo>
                    <a:pt x="1328884" y="675321"/>
                  </a:lnTo>
                  <a:cubicBezTo>
                    <a:pt x="1320535" y="689672"/>
                    <a:pt x="1305184" y="698500"/>
                    <a:pt x="1288581" y="698500"/>
                  </a:cubicBezTo>
                  <a:lnTo>
                    <a:pt x="224867" y="698500"/>
                  </a:lnTo>
                  <a:cubicBezTo>
                    <a:pt x="208264" y="698500"/>
                    <a:pt x="192913" y="689672"/>
                    <a:pt x="184564" y="675321"/>
                  </a:cubicBezTo>
                  <a:lnTo>
                    <a:pt x="8336" y="372429"/>
                  </a:lnTo>
                  <a:cubicBezTo>
                    <a:pt x="0" y="358101"/>
                    <a:pt x="0" y="340399"/>
                    <a:pt x="8336" y="326071"/>
                  </a:cubicBezTo>
                  <a:lnTo>
                    <a:pt x="184564" y="23179"/>
                  </a:lnTo>
                  <a:cubicBezTo>
                    <a:pt x="192913" y="8828"/>
                    <a:pt x="208264" y="0"/>
                    <a:pt x="224867" y="0"/>
                  </a:cubicBezTo>
                  <a:lnTo>
                    <a:pt x="1288581" y="0"/>
                  </a:lnTo>
                  <a:cubicBezTo>
                    <a:pt x="1305184" y="0"/>
                    <a:pt x="1320535" y="8828"/>
                    <a:pt x="1328884" y="23179"/>
                  </a:cubicBezTo>
                  <a:lnTo>
                    <a:pt x="1505112" y="326071"/>
                  </a:lnTo>
                  <a:cubicBezTo>
                    <a:pt x="1513449" y="340399"/>
                    <a:pt x="1513449" y="358101"/>
                    <a:pt x="1505112" y="372429"/>
                  </a:cubicBezTo>
                  <a:close/>
                </a:path>
              </a:pathLst>
            </a:custGeom>
            <a:gradFill rotWithShape="1">
              <a:gsLst>
                <a:gs pos="0">
                  <a:srgbClr val="F5D60A">
                    <a:alpha val="100000"/>
                  </a:srgbClr>
                </a:gs>
                <a:gs pos="100000">
                  <a:srgbClr val="A18C00">
                    <a:alpha val="100000"/>
                  </a:srgbClr>
                </a:gs>
              </a:gsLst>
              <a:lin ang="2700000"/>
            </a:gradFill>
          </p:spPr>
        </p:sp>
        <p:sp>
          <p:nvSpPr>
            <p:cNvPr id="14" name="TextBox 14"/>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8287842" y="3715864"/>
            <a:ext cx="5118412" cy="5118412"/>
          </a:xfrm>
          <a:custGeom>
            <a:avLst/>
            <a:gdLst/>
            <a:ahLst/>
            <a:cxnLst/>
            <a:rect l="l" t="t" r="r" b="b"/>
            <a:pathLst>
              <a:path w="5118412" h="5118412">
                <a:moveTo>
                  <a:pt x="0" y="0"/>
                </a:moveTo>
                <a:lnTo>
                  <a:pt x="5118411" y="0"/>
                </a:lnTo>
                <a:lnTo>
                  <a:pt x="5118411" y="5118412"/>
                </a:lnTo>
                <a:lnTo>
                  <a:pt x="0" y="51184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a:grpSpLocks noChangeAspect="1"/>
          </p:cNvGrpSpPr>
          <p:nvPr/>
        </p:nvGrpSpPr>
        <p:grpSpPr>
          <a:xfrm>
            <a:off x="8869938" y="4297960"/>
            <a:ext cx="3954220" cy="3954220"/>
            <a:chOff x="0" y="0"/>
            <a:chExt cx="6350889" cy="6350889"/>
          </a:xfrm>
        </p:grpSpPr>
        <p:sp>
          <p:nvSpPr>
            <p:cNvPr id="19" name="Freeform 19"/>
            <p:cNvSpPr/>
            <p:nvPr/>
          </p:nvSpPr>
          <p:spPr>
            <a:xfrm>
              <a:off x="63500" y="63500"/>
              <a:ext cx="6223889" cy="6223762"/>
            </a:xfrm>
            <a:custGeom>
              <a:avLst/>
              <a:gdLst/>
              <a:ahLst/>
              <a:cxnLst/>
              <a:rect l="l" t="t" r="r" b="b"/>
              <a:pathLst>
                <a:path w="6223889" h="6223762">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6"/>
              <a:stretch>
                <a:fillRect l="-28583" r="-28583"/>
              </a:stretch>
            </a:blipFill>
          </p:spPr>
        </p:sp>
        <p:sp>
          <p:nvSpPr>
            <p:cNvPr id="20" name="Freeform 20"/>
            <p:cNvSpPr/>
            <p:nvPr/>
          </p:nvSpPr>
          <p:spPr>
            <a:xfrm>
              <a:off x="0" y="0"/>
              <a:ext cx="6350889" cy="6350762"/>
            </a:xfrm>
            <a:custGeom>
              <a:avLst/>
              <a:gdLst/>
              <a:ahLst/>
              <a:cxnLst/>
              <a:rect l="l" t="t" r="r" b="b"/>
              <a:pathLst>
                <a:path w="6350889" h="6350762">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7"/>
              <a:stretch>
                <a:fillRect l="-30" r="-30"/>
              </a:stretch>
            </a:blipFill>
          </p:spPr>
        </p:sp>
      </p:grpSp>
      <p:grpSp>
        <p:nvGrpSpPr>
          <p:cNvPr id="21" name="Group 21"/>
          <p:cNvGrpSpPr/>
          <p:nvPr/>
        </p:nvGrpSpPr>
        <p:grpSpPr>
          <a:xfrm rot="2496655">
            <a:off x="5540325" y="7200316"/>
            <a:ext cx="104401" cy="4150774"/>
            <a:chOff x="0" y="0"/>
            <a:chExt cx="27497" cy="1093208"/>
          </a:xfrm>
        </p:grpSpPr>
        <p:sp>
          <p:nvSpPr>
            <p:cNvPr id="22" name="Freeform 22"/>
            <p:cNvSpPr/>
            <p:nvPr/>
          </p:nvSpPr>
          <p:spPr>
            <a:xfrm>
              <a:off x="0" y="0"/>
              <a:ext cx="27497" cy="1093208"/>
            </a:xfrm>
            <a:custGeom>
              <a:avLst/>
              <a:gdLst/>
              <a:ahLst/>
              <a:cxnLst/>
              <a:rect l="l" t="t" r="r" b="b"/>
              <a:pathLst>
                <a:path w="27497" h="1093208">
                  <a:moveTo>
                    <a:pt x="0" y="0"/>
                  </a:moveTo>
                  <a:lnTo>
                    <a:pt x="27497" y="0"/>
                  </a:lnTo>
                  <a:lnTo>
                    <a:pt x="27497" y="1093208"/>
                  </a:lnTo>
                  <a:lnTo>
                    <a:pt x="0" y="109320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3" name="TextBox 23"/>
            <p:cNvSpPr txBox="1"/>
            <p:nvPr/>
          </p:nvSpPr>
          <p:spPr>
            <a:xfrm>
              <a:off x="0" y="-38100"/>
              <a:ext cx="27497" cy="1131308"/>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2496655">
            <a:off x="16558745" y="7709077"/>
            <a:ext cx="125446" cy="5656806"/>
            <a:chOff x="0" y="0"/>
            <a:chExt cx="33039" cy="1489858"/>
          </a:xfrm>
        </p:grpSpPr>
        <p:sp>
          <p:nvSpPr>
            <p:cNvPr id="25" name="Freeform 25"/>
            <p:cNvSpPr/>
            <p:nvPr/>
          </p:nvSpPr>
          <p:spPr>
            <a:xfrm>
              <a:off x="0" y="0"/>
              <a:ext cx="33039" cy="1489858"/>
            </a:xfrm>
            <a:custGeom>
              <a:avLst/>
              <a:gdLst/>
              <a:ahLst/>
              <a:cxnLst/>
              <a:rect l="l" t="t" r="r" b="b"/>
              <a:pathLst>
                <a:path w="33039" h="1489858">
                  <a:moveTo>
                    <a:pt x="0" y="0"/>
                  </a:moveTo>
                  <a:lnTo>
                    <a:pt x="33039" y="0"/>
                  </a:lnTo>
                  <a:lnTo>
                    <a:pt x="33039" y="1489858"/>
                  </a:lnTo>
                  <a:lnTo>
                    <a:pt x="0" y="148985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33039" cy="152795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8182338">
            <a:off x="11959085" y="-2221161"/>
            <a:ext cx="151226" cy="5241759"/>
            <a:chOff x="0" y="0"/>
            <a:chExt cx="39829" cy="1380546"/>
          </a:xfrm>
        </p:grpSpPr>
        <p:sp>
          <p:nvSpPr>
            <p:cNvPr id="28" name="Freeform 28"/>
            <p:cNvSpPr/>
            <p:nvPr/>
          </p:nvSpPr>
          <p:spPr>
            <a:xfrm>
              <a:off x="0" y="0"/>
              <a:ext cx="39829" cy="1380546"/>
            </a:xfrm>
            <a:custGeom>
              <a:avLst/>
              <a:gdLst/>
              <a:ahLst/>
              <a:cxnLst/>
              <a:rect l="l" t="t" r="r" b="b"/>
              <a:pathLst>
                <a:path w="39829" h="1380546">
                  <a:moveTo>
                    <a:pt x="0" y="0"/>
                  </a:moveTo>
                  <a:lnTo>
                    <a:pt x="39829" y="0"/>
                  </a:lnTo>
                  <a:lnTo>
                    <a:pt x="39829" y="1380546"/>
                  </a:lnTo>
                  <a:lnTo>
                    <a:pt x="0" y="1380546"/>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9" name="TextBox 29"/>
            <p:cNvSpPr txBox="1"/>
            <p:nvPr/>
          </p:nvSpPr>
          <p:spPr>
            <a:xfrm>
              <a:off x="0" y="-38100"/>
              <a:ext cx="39829" cy="1418646"/>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5400000">
            <a:off x="10313223" y="6951473"/>
            <a:ext cx="143428" cy="6042633"/>
            <a:chOff x="0" y="0"/>
            <a:chExt cx="37775" cy="1591475"/>
          </a:xfrm>
        </p:grpSpPr>
        <p:sp>
          <p:nvSpPr>
            <p:cNvPr id="31" name="Freeform 31"/>
            <p:cNvSpPr/>
            <p:nvPr/>
          </p:nvSpPr>
          <p:spPr>
            <a:xfrm>
              <a:off x="0" y="0"/>
              <a:ext cx="37775" cy="1591475"/>
            </a:xfrm>
            <a:custGeom>
              <a:avLst/>
              <a:gdLst/>
              <a:ahLst/>
              <a:cxnLst/>
              <a:rect l="l" t="t" r="r" b="b"/>
              <a:pathLst>
                <a:path w="37775" h="1591475">
                  <a:moveTo>
                    <a:pt x="0" y="0"/>
                  </a:moveTo>
                  <a:lnTo>
                    <a:pt x="37775" y="0"/>
                  </a:lnTo>
                  <a:lnTo>
                    <a:pt x="37775" y="1591475"/>
                  </a:lnTo>
                  <a:lnTo>
                    <a:pt x="0" y="1591475"/>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32" name="TextBox 32"/>
            <p:cNvSpPr txBox="1"/>
            <p:nvPr/>
          </p:nvSpPr>
          <p:spPr>
            <a:xfrm>
              <a:off x="0" y="-38100"/>
              <a:ext cx="37775" cy="1629575"/>
            </a:xfrm>
            <a:prstGeom prst="rect">
              <a:avLst/>
            </a:prstGeom>
          </p:spPr>
          <p:txBody>
            <a:bodyPr lIns="50800" tIns="50800" rIns="50800" bIns="50800" rtlCol="0" anchor="ctr"/>
            <a:lstStyle/>
            <a:p>
              <a:pPr algn="ctr">
                <a:lnSpc>
                  <a:spcPts val="2659"/>
                </a:lnSpc>
              </a:pPr>
              <a:endParaRPr/>
            </a:p>
          </p:txBody>
        </p:sp>
      </p:grpSp>
      <p:sp>
        <p:nvSpPr>
          <p:cNvPr id="33" name="Freeform 33"/>
          <p:cNvSpPr/>
          <p:nvPr/>
        </p:nvSpPr>
        <p:spPr>
          <a:xfrm rot="-2811459">
            <a:off x="6899522" y="6991161"/>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4" name="Freeform 34"/>
          <p:cNvSpPr/>
          <p:nvPr/>
        </p:nvSpPr>
        <p:spPr>
          <a:xfrm rot="-2935178">
            <a:off x="9140217" y="262078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5" name="Freeform 35"/>
          <p:cNvSpPr/>
          <p:nvPr/>
        </p:nvSpPr>
        <p:spPr>
          <a:xfrm rot="-2935178">
            <a:off x="17422526" y="8810592"/>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36"/>
          <p:cNvSpPr/>
          <p:nvPr/>
        </p:nvSpPr>
        <p:spPr>
          <a:xfrm>
            <a:off x="13636328" y="9852373"/>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7" name="Freeform 37"/>
          <p:cNvSpPr/>
          <p:nvPr/>
        </p:nvSpPr>
        <p:spPr>
          <a:xfrm flipV="1">
            <a:off x="-1215091" y="8158798"/>
            <a:ext cx="4104513" cy="4114800"/>
          </a:xfrm>
          <a:custGeom>
            <a:avLst/>
            <a:gdLst/>
            <a:ahLst/>
            <a:cxnLst/>
            <a:rect l="l" t="t" r="r" b="b"/>
            <a:pathLst>
              <a:path w="4104513" h="4114800">
                <a:moveTo>
                  <a:pt x="0" y="4114800"/>
                </a:moveTo>
                <a:lnTo>
                  <a:pt x="4104513" y="4114800"/>
                </a:lnTo>
                <a:lnTo>
                  <a:pt x="4104513" y="0"/>
                </a:lnTo>
                <a:lnTo>
                  <a:pt x="0" y="0"/>
                </a:lnTo>
                <a:lnTo>
                  <a:pt x="0" y="411480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sp>
        <p:nvSpPr>
          <p:cNvPr id="38" name="Freeform 38"/>
          <p:cNvSpPr/>
          <p:nvPr/>
        </p:nvSpPr>
        <p:spPr>
          <a:xfrm>
            <a:off x="9429918" y="704125"/>
            <a:ext cx="1066813" cy="309376"/>
          </a:xfrm>
          <a:custGeom>
            <a:avLst/>
            <a:gdLst/>
            <a:ahLst/>
            <a:cxnLst/>
            <a:rect l="l" t="t" r="r" b="b"/>
            <a:pathLst>
              <a:path w="1066813" h="309376">
                <a:moveTo>
                  <a:pt x="0" y="0"/>
                </a:moveTo>
                <a:lnTo>
                  <a:pt x="1066812" y="0"/>
                </a:lnTo>
                <a:lnTo>
                  <a:pt x="1066812" y="309375"/>
                </a:lnTo>
                <a:lnTo>
                  <a:pt x="0" y="3093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9" name="Freeform 39"/>
          <p:cNvSpPr/>
          <p:nvPr/>
        </p:nvSpPr>
        <p:spPr>
          <a:xfrm flipH="1">
            <a:off x="8697457" y="9103612"/>
            <a:ext cx="1066813" cy="309376"/>
          </a:xfrm>
          <a:custGeom>
            <a:avLst/>
            <a:gdLst/>
            <a:ahLst/>
            <a:cxnLst/>
            <a:rect l="l" t="t" r="r" b="b"/>
            <a:pathLst>
              <a:path w="1066813" h="309376">
                <a:moveTo>
                  <a:pt x="1066812" y="0"/>
                </a:moveTo>
                <a:lnTo>
                  <a:pt x="0" y="0"/>
                </a:lnTo>
                <a:lnTo>
                  <a:pt x="0" y="309376"/>
                </a:lnTo>
                <a:lnTo>
                  <a:pt x="1066812" y="309376"/>
                </a:lnTo>
                <a:lnTo>
                  <a:pt x="1066812"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40" name="Group 40"/>
          <p:cNvGrpSpPr/>
          <p:nvPr/>
        </p:nvGrpSpPr>
        <p:grpSpPr>
          <a:xfrm>
            <a:off x="-384906" y="5030504"/>
            <a:ext cx="7394661" cy="751036"/>
            <a:chOff x="0" y="0"/>
            <a:chExt cx="1947565" cy="197804"/>
          </a:xfrm>
        </p:grpSpPr>
        <p:sp>
          <p:nvSpPr>
            <p:cNvPr id="41" name="Freeform 41"/>
            <p:cNvSpPr/>
            <p:nvPr/>
          </p:nvSpPr>
          <p:spPr>
            <a:xfrm>
              <a:off x="0" y="0"/>
              <a:ext cx="1947565" cy="197804"/>
            </a:xfrm>
            <a:custGeom>
              <a:avLst/>
              <a:gdLst/>
              <a:ahLst/>
              <a:cxnLst/>
              <a:rect l="l" t="t" r="r" b="b"/>
              <a:pathLst>
                <a:path w="1947565" h="197804">
                  <a:moveTo>
                    <a:pt x="98902" y="0"/>
                  </a:moveTo>
                  <a:lnTo>
                    <a:pt x="1848663" y="0"/>
                  </a:lnTo>
                  <a:cubicBezTo>
                    <a:pt x="1903285" y="0"/>
                    <a:pt x="1947565" y="44280"/>
                    <a:pt x="1947565" y="98902"/>
                  </a:cubicBezTo>
                  <a:lnTo>
                    <a:pt x="1947565" y="98902"/>
                  </a:lnTo>
                  <a:cubicBezTo>
                    <a:pt x="1947565" y="153524"/>
                    <a:pt x="1903285" y="197804"/>
                    <a:pt x="1848663" y="197804"/>
                  </a:cubicBezTo>
                  <a:lnTo>
                    <a:pt x="98902" y="197804"/>
                  </a:lnTo>
                  <a:cubicBezTo>
                    <a:pt x="44280" y="197804"/>
                    <a:pt x="0" y="153524"/>
                    <a:pt x="0" y="98902"/>
                  </a:cubicBezTo>
                  <a:lnTo>
                    <a:pt x="0" y="98902"/>
                  </a:lnTo>
                  <a:cubicBezTo>
                    <a:pt x="0" y="44280"/>
                    <a:pt x="44280" y="0"/>
                    <a:pt x="98902" y="0"/>
                  </a:cubicBezTo>
                  <a:close/>
                </a:path>
              </a:pathLst>
            </a:custGeom>
            <a:solidFill>
              <a:srgbClr val="E2C507"/>
            </a:solidFill>
          </p:spPr>
        </p:sp>
        <p:sp>
          <p:nvSpPr>
            <p:cNvPr id="42" name="TextBox 42"/>
            <p:cNvSpPr txBox="1"/>
            <p:nvPr/>
          </p:nvSpPr>
          <p:spPr>
            <a:xfrm>
              <a:off x="0" y="-38100"/>
              <a:ext cx="1947565" cy="235904"/>
            </a:xfrm>
            <a:prstGeom prst="rect">
              <a:avLst/>
            </a:prstGeom>
          </p:spPr>
          <p:txBody>
            <a:bodyPr lIns="50800" tIns="50800" rIns="50800" bIns="50800" rtlCol="0" anchor="ctr"/>
            <a:lstStyle/>
            <a:p>
              <a:pPr algn="ctr">
                <a:lnSpc>
                  <a:spcPts val="2659"/>
                </a:lnSpc>
              </a:pPr>
              <a:endParaRPr/>
            </a:p>
          </p:txBody>
        </p:sp>
      </p:grpSp>
      <p:sp>
        <p:nvSpPr>
          <p:cNvPr id="43" name="Freeform 43"/>
          <p:cNvSpPr/>
          <p:nvPr/>
        </p:nvSpPr>
        <p:spPr>
          <a:xfrm>
            <a:off x="734384" y="8762533"/>
            <a:ext cx="434163" cy="434163"/>
          </a:xfrm>
          <a:custGeom>
            <a:avLst/>
            <a:gdLst/>
            <a:ahLst/>
            <a:cxnLst/>
            <a:rect l="l" t="t" r="r" b="b"/>
            <a:pathLst>
              <a:path w="434163" h="434163">
                <a:moveTo>
                  <a:pt x="0" y="0"/>
                </a:moveTo>
                <a:lnTo>
                  <a:pt x="434163" y="0"/>
                </a:lnTo>
                <a:lnTo>
                  <a:pt x="434163" y="434162"/>
                </a:lnTo>
                <a:lnTo>
                  <a:pt x="0" y="4341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44" name="Group 44"/>
          <p:cNvGrpSpPr/>
          <p:nvPr/>
        </p:nvGrpSpPr>
        <p:grpSpPr>
          <a:xfrm>
            <a:off x="1028700" y="6391140"/>
            <a:ext cx="4104422" cy="1987326"/>
            <a:chOff x="0" y="0"/>
            <a:chExt cx="1045532" cy="408304"/>
          </a:xfrm>
        </p:grpSpPr>
        <p:sp>
          <p:nvSpPr>
            <p:cNvPr id="45" name="Freeform 45"/>
            <p:cNvSpPr/>
            <p:nvPr/>
          </p:nvSpPr>
          <p:spPr>
            <a:xfrm>
              <a:off x="0" y="0"/>
              <a:ext cx="1045532" cy="408304"/>
            </a:xfrm>
            <a:custGeom>
              <a:avLst/>
              <a:gdLst/>
              <a:ahLst/>
              <a:cxnLst/>
              <a:rect l="l" t="t" r="r" b="b"/>
              <a:pathLst>
                <a:path w="1045532" h="408304">
                  <a:moveTo>
                    <a:pt x="44855" y="0"/>
                  </a:moveTo>
                  <a:lnTo>
                    <a:pt x="1000677" y="0"/>
                  </a:lnTo>
                  <a:cubicBezTo>
                    <a:pt x="1012573" y="0"/>
                    <a:pt x="1023982" y="4726"/>
                    <a:pt x="1032394" y="13138"/>
                  </a:cubicBezTo>
                  <a:cubicBezTo>
                    <a:pt x="1040806" y="21550"/>
                    <a:pt x="1045532" y="32959"/>
                    <a:pt x="1045532" y="44855"/>
                  </a:cubicBezTo>
                  <a:lnTo>
                    <a:pt x="1045532" y="363449"/>
                  </a:lnTo>
                  <a:cubicBezTo>
                    <a:pt x="1045532" y="375345"/>
                    <a:pt x="1040806" y="386754"/>
                    <a:pt x="1032394" y="395166"/>
                  </a:cubicBezTo>
                  <a:cubicBezTo>
                    <a:pt x="1023982" y="403578"/>
                    <a:pt x="1012573" y="408304"/>
                    <a:pt x="1000677" y="408304"/>
                  </a:cubicBezTo>
                  <a:lnTo>
                    <a:pt x="44855" y="408304"/>
                  </a:lnTo>
                  <a:cubicBezTo>
                    <a:pt x="20082" y="408304"/>
                    <a:pt x="0" y="388221"/>
                    <a:pt x="0" y="363449"/>
                  </a:cubicBezTo>
                  <a:lnTo>
                    <a:pt x="0" y="44855"/>
                  </a:lnTo>
                  <a:cubicBezTo>
                    <a:pt x="0" y="32959"/>
                    <a:pt x="4726" y="21550"/>
                    <a:pt x="13138" y="13138"/>
                  </a:cubicBezTo>
                  <a:cubicBezTo>
                    <a:pt x="21550" y="4726"/>
                    <a:pt x="32959" y="0"/>
                    <a:pt x="44855" y="0"/>
                  </a:cubicBezTo>
                  <a:close/>
                </a:path>
              </a:pathLst>
            </a:custGeom>
            <a:solidFill>
              <a:srgbClr val="000000">
                <a:alpha val="0"/>
              </a:srgbClr>
            </a:solidFill>
            <a:ln w="66675" cap="rnd">
              <a:solidFill>
                <a:srgbClr val="FFE012"/>
              </a:solidFill>
              <a:prstDash val="solid"/>
              <a:round/>
            </a:ln>
          </p:spPr>
        </p:sp>
        <p:sp>
          <p:nvSpPr>
            <p:cNvPr id="46" name="TextBox 46"/>
            <p:cNvSpPr txBox="1"/>
            <p:nvPr/>
          </p:nvSpPr>
          <p:spPr>
            <a:xfrm>
              <a:off x="0" y="-38100"/>
              <a:ext cx="1045532" cy="446404"/>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a:off x="4471190" y="6270422"/>
            <a:ext cx="701878" cy="70187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8231614" y="3062614"/>
            <a:ext cx="391889" cy="391889"/>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2" name="TextBox 5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3" name="Group 53"/>
          <p:cNvGrpSpPr/>
          <p:nvPr/>
        </p:nvGrpSpPr>
        <p:grpSpPr>
          <a:xfrm>
            <a:off x="8357385" y="1668839"/>
            <a:ext cx="680143" cy="680143"/>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6" name="Group 56"/>
          <p:cNvGrpSpPr/>
          <p:nvPr/>
        </p:nvGrpSpPr>
        <p:grpSpPr>
          <a:xfrm>
            <a:off x="6535143" y="6377610"/>
            <a:ext cx="391889" cy="391889"/>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8" name="TextBox 5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9" name="Group 59"/>
          <p:cNvGrpSpPr/>
          <p:nvPr/>
        </p:nvGrpSpPr>
        <p:grpSpPr>
          <a:xfrm>
            <a:off x="5500936" y="7349259"/>
            <a:ext cx="680143" cy="680143"/>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61" name="TextBox 6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2" name="Freeform 62"/>
          <p:cNvSpPr/>
          <p:nvPr/>
        </p:nvSpPr>
        <p:spPr>
          <a:xfrm>
            <a:off x="470967" y="255320"/>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14"/>
            <a:stretch>
              <a:fillRect/>
            </a:stretch>
          </a:blipFill>
        </p:spPr>
      </p:sp>
      <p:sp>
        <p:nvSpPr>
          <p:cNvPr id="63" name="TextBox 63"/>
          <p:cNvSpPr txBox="1"/>
          <p:nvPr/>
        </p:nvSpPr>
        <p:spPr>
          <a:xfrm>
            <a:off x="367930" y="3696814"/>
            <a:ext cx="6827984" cy="848117"/>
          </a:xfrm>
          <a:prstGeom prst="rect">
            <a:avLst/>
          </a:prstGeom>
        </p:spPr>
        <p:txBody>
          <a:bodyPr lIns="0" tIns="0" rIns="0" bIns="0" rtlCol="0" anchor="t">
            <a:spAutoFit/>
          </a:bodyPr>
          <a:lstStyle/>
          <a:p>
            <a:pPr algn="l">
              <a:lnSpc>
                <a:spcPts val="6549"/>
              </a:lnSpc>
            </a:pPr>
            <a:r>
              <a:rPr lang="en-US" sz="5796" b="1" spc="-173">
                <a:solidFill>
                  <a:srgbClr val="FFE012"/>
                </a:solidFill>
                <a:latin typeface="Poppins Bold"/>
                <a:ea typeface="Poppins Bold"/>
                <a:cs typeface="Poppins Bold"/>
                <a:sym typeface="Poppins Bold"/>
              </a:rPr>
              <a:t>    AI in education</a:t>
            </a:r>
          </a:p>
        </p:txBody>
      </p:sp>
      <p:sp>
        <p:nvSpPr>
          <p:cNvPr id="64" name="TextBox 64"/>
          <p:cNvSpPr txBox="1"/>
          <p:nvPr/>
        </p:nvSpPr>
        <p:spPr>
          <a:xfrm>
            <a:off x="-52457" y="1593654"/>
            <a:ext cx="7668757" cy="1956572"/>
          </a:xfrm>
          <a:prstGeom prst="rect">
            <a:avLst/>
          </a:prstGeom>
        </p:spPr>
        <p:txBody>
          <a:bodyPr lIns="0" tIns="0" rIns="0" bIns="0" rtlCol="0" anchor="t">
            <a:spAutoFit/>
          </a:bodyPr>
          <a:lstStyle/>
          <a:p>
            <a:pPr algn="ctr">
              <a:lnSpc>
                <a:spcPts val="7657"/>
              </a:lnSpc>
              <a:spcBef>
                <a:spcPct val="0"/>
              </a:spcBef>
            </a:pPr>
            <a:r>
              <a:rPr lang="en-US" sz="5469" b="1">
                <a:solidFill>
                  <a:srgbClr val="FFFFFF"/>
                </a:solidFill>
                <a:latin typeface="Poppins Bold"/>
                <a:ea typeface="Poppins Bold"/>
                <a:cs typeface="Poppins Bold"/>
                <a:sym typeface="Poppins Bold"/>
              </a:rPr>
              <a:t>A 2-days National Level Hackathon on </a:t>
            </a:r>
          </a:p>
        </p:txBody>
      </p:sp>
      <p:sp>
        <p:nvSpPr>
          <p:cNvPr id="65" name="TextBox 65"/>
          <p:cNvSpPr txBox="1"/>
          <p:nvPr/>
        </p:nvSpPr>
        <p:spPr>
          <a:xfrm>
            <a:off x="188105" y="5103005"/>
            <a:ext cx="6719857" cy="528606"/>
          </a:xfrm>
          <a:prstGeom prst="rect">
            <a:avLst/>
          </a:prstGeom>
        </p:spPr>
        <p:txBody>
          <a:bodyPr wrap="square" lIns="0" tIns="0" rIns="0" bIns="0" rtlCol="0" anchor="t">
            <a:spAutoFit/>
          </a:bodyPr>
          <a:lstStyle/>
          <a:p>
            <a:pPr algn="l">
              <a:lnSpc>
                <a:spcPts val="4597"/>
              </a:lnSpc>
              <a:spcBef>
                <a:spcPct val="0"/>
              </a:spcBef>
            </a:pPr>
            <a:r>
              <a:rPr lang="en-US" sz="2400" b="1" spc="328" dirty="0" err="1">
                <a:solidFill>
                  <a:srgbClr val="020D47"/>
                </a:solidFill>
                <a:latin typeface="Poppins Bold"/>
                <a:ea typeface="Poppins Bold"/>
                <a:cs typeface="Poppins Bold"/>
                <a:sym typeface="Poppins Bold"/>
              </a:rPr>
              <a:t>StudyLM</a:t>
            </a:r>
            <a:r>
              <a:rPr lang="en-US" sz="2400" b="1" spc="328" dirty="0">
                <a:solidFill>
                  <a:srgbClr val="020D47"/>
                </a:solidFill>
                <a:latin typeface="Poppins Bold"/>
                <a:ea typeface="Poppins Bold"/>
                <a:cs typeface="Poppins Bold"/>
                <a:sym typeface="Poppins Bold"/>
              </a:rPr>
              <a:t> AI FOR JEE PREPRATION</a:t>
            </a:r>
          </a:p>
        </p:txBody>
      </p:sp>
      <p:sp>
        <p:nvSpPr>
          <p:cNvPr id="66" name="TextBox 66"/>
          <p:cNvSpPr txBox="1"/>
          <p:nvPr/>
        </p:nvSpPr>
        <p:spPr>
          <a:xfrm>
            <a:off x="1325762" y="8756119"/>
            <a:ext cx="5133180" cy="372581"/>
          </a:xfrm>
          <a:prstGeom prst="rect">
            <a:avLst/>
          </a:prstGeom>
        </p:spPr>
        <p:txBody>
          <a:bodyPr lIns="0" tIns="0" rIns="0" bIns="0" rtlCol="0" anchor="t">
            <a:spAutoFit/>
          </a:bodyPr>
          <a:lstStyle/>
          <a:p>
            <a:pPr algn="l">
              <a:lnSpc>
                <a:spcPts val="2969"/>
              </a:lnSpc>
              <a:spcBef>
                <a:spcPct val="0"/>
              </a:spcBef>
            </a:pPr>
            <a:r>
              <a:rPr lang="en-US" sz="2121">
                <a:solidFill>
                  <a:srgbClr val="FFFFFF"/>
                </a:solidFill>
                <a:latin typeface="Poppins"/>
                <a:ea typeface="Poppins"/>
                <a:cs typeface="Poppins"/>
                <a:sym typeface="Poppins"/>
              </a:rPr>
              <a:t>www.samadhan.sistec.ac.in/</a:t>
            </a:r>
          </a:p>
        </p:txBody>
      </p:sp>
      <p:sp>
        <p:nvSpPr>
          <p:cNvPr id="67" name="TextBox 67"/>
          <p:cNvSpPr txBox="1"/>
          <p:nvPr/>
        </p:nvSpPr>
        <p:spPr>
          <a:xfrm>
            <a:off x="1334101" y="6855103"/>
            <a:ext cx="3063983" cy="441298"/>
          </a:xfrm>
          <a:prstGeom prst="rect">
            <a:avLst/>
          </a:prstGeom>
        </p:spPr>
        <p:txBody>
          <a:bodyPr lIns="0" tIns="0" rIns="0" bIns="0" rtlCol="0" anchor="t">
            <a:spAutoFit/>
          </a:bodyPr>
          <a:lstStyle/>
          <a:p>
            <a:pPr algn="l">
              <a:lnSpc>
                <a:spcPts val="3474"/>
              </a:lnSpc>
              <a:spcBef>
                <a:spcPct val="0"/>
              </a:spcBef>
            </a:pPr>
            <a:r>
              <a:rPr lang="en-US" sz="2481" b="1">
                <a:solidFill>
                  <a:srgbClr val="FFE012"/>
                </a:solidFill>
                <a:latin typeface="Poppins Bold"/>
                <a:ea typeface="Poppins Bold"/>
                <a:cs typeface="Poppins Bold"/>
                <a:sym typeface="Poppins Bold"/>
              </a:rPr>
              <a:t>Arsalan Ansari</a:t>
            </a:r>
          </a:p>
        </p:txBody>
      </p:sp>
      <p:sp>
        <p:nvSpPr>
          <p:cNvPr id="68" name="TextBox 68"/>
          <p:cNvSpPr txBox="1"/>
          <p:nvPr/>
        </p:nvSpPr>
        <p:spPr>
          <a:xfrm>
            <a:off x="1334101" y="7280816"/>
            <a:ext cx="2875140" cy="377284"/>
          </a:xfrm>
          <a:prstGeom prst="rect">
            <a:avLst/>
          </a:prstGeom>
        </p:spPr>
        <p:txBody>
          <a:bodyPr lIns="0" tIns="0" rIns="0" bIns="0" rtlCol="0" anchor="t">
            <a:spAutoFit/>
          </a:bodyPr>
          <a:lstStyle/>
          <a:p>
            <a:pPr algn="l">
              <a:lnSpc>
                <a:spcPts val="2969"/>
              </a:lnSpc>
              <a:spcBef>
                <a:spcPct val="0"/>
              </a:spcBef>
            </a:pPr>
            <a:r>
              <a:rPr lang="en-US" sz="2120" dirty="0">
                <a:solidFill>
                  <a:srgbClr val="FFFFFF"/>
                </a:solidFill>
                <a:latin typeface="Poppins"/>
                <a:ea typeface="Poppins"/>
                <a:cs typeface="Poppins"/>
                <a:sym typeface="Poppins"/>
              </a:rPr>
              <a:t>05/09/2025</a:t>
            </a:r>
          </a:p>
        </p:txBody>
      </p:sp>
      <p:sp>
        <p:nvSpPr>
          <p:cNvPr id="69" name="TextBox 69"/>
          <p:cNvSpPr txBox="1"/>
          <p:nvPr/>
        </p:nvSpPr>
        <p:spPr>
          <a:xfrm>
            <a:off x="1318818" y="7648157"/>
            <a:ext cx="3679637" cy="377284"/>
          </a:xfrm>
          <a:prstGeom prst="rect">
            <a:avLst/>
          </a:prstGeom>
        </p:spPr>
        <p:txBody>
          <a:bodyPr lIns="0" tIns="0" rIns="0" bIns="0" rtlCol="0" anchor="t">
            <a:spAutoFit/>
          </a:bodyPr>
          <a:lstStyle/>
          <a:p>
            <a:pPr algn="l">
              <a:lnSpc>
                <a:spcPts val="2969"/>
              </a:lnSpc>
              <a:spcBef>
                <a:spcPct val="0"/>
              </a:spcBef>
            </a:pPr>
            <a:r>
              <a:rPr lang="en-US" sz="2120" dirty="0">
                <a:solidFill>
                  <a:srgbClr val="FFFFFF"/>
                </a:solidFill>
                <a:latin typeface="Poppins"/>
                <a:ea typeface="Poppins"/>
                <a:cs typeface="Poppins"/>
                <a:sym typeface="Poppins"/>
              </a:rPr>
              <a:t>CIST, BHOPAL</a:t>
            </a:r>
          </a:p>
        </p:txBody>
      </p:sp>
      <p:sp>
        <p:nvSpPr>
          <p:cNvPr id="70" name="TextBox 67">
            <a:extLst>
              <a:ext uri="{FF2B5EF4-FFF2-40B4-BE49-F238E27FC236}">
                <a16:creationId xmlns:a16="http://schemas.microsoft.com/office/drawing/2014/main" id="{B3A4C537-84BD-441F-02CC-EDCECE3E3FE8}"/>
              </a:ext>
            </a:extLst>
          </p:cNvPr>
          <p:cNvSpPr txBox="1"/>
          <p:nvPr/>
        </p:nvSpPr>
        <p:spPr>
          <a:xfrm>
            <a:off x="1325937" y="6493989"/>
            <a:ext cx="3063983" cy="425758"/>
          </a:xfrm>
          <a:prstGeom prst="rect">
            <a:avLst/>
          </a:prstGeom>
        </p:spPr>
        <p:txBody>
          <a:bodyPr lIns="0" tIns="0" rIns="0" bIns="0" rtlCol="0" anchor="t">
            <a:spAutoFit/>
          </a:bodyPr>
          <a:lstStyle/>
          <a:p>
            <a:pPr algn="l">
              <a:lnSpc>
                <a:spcPts val="3474"/>
              </a:lnSpc>
              <a:spcBef>
                <a:spcPct val="0"/>
              </a:spcBef>
            </a:pPr>
            <a:r>
              <a:rPr lang="en-US" sz="2481" b="1" err="1">
                <a:solidFill>
                  <a:srgbClr val="FFE012"/>
                </a:solidFill>
                <a:latin typeface="Poppins Bold"/>
                <a:ea typeface="Poppins Bold"/>
                <a:cs typeface="Poppins Bold"/>
                <a:sym typeface="Poppins Bold"/>
              </a:rPr>
              <a:t>SyntaxSparrow</a:t>
            </a:r>
            <a:endParaRPr lang="en-US" sz="2481" b="1">
              <a:solidFill>
                <a:srgbClr val="FFE012"/>
              </a:solidFill>
              <a:latin typeface="Poppins Bold"/>
              <a:ea typeface="Poppins Bold"/>
              <a:cs typeface="Poppins Bold"/>
              <a:sym typeface="Poppi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954275"/>
            <a:ext cx="11359450" cy="94537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Implementation Approach</a:t>
            </a:r>
          </a:p>
        </p:txBody>
      </p:sp>
      <p:sp>
        <p:nvSpPr>
          <p:cNvPr id="3" name="TextBox 3"/>
          <p:cNvSpPr txBox="1"/>
          <p:nvPr/>
        </p:nvSpPr>
        <p:spPr>
          <a:xfrm>
            <a:off x="-228600" y="2784810"/>
            <a:ext cx="18288000" cy="6895606"/>
          </a:xfrm>
          <a:prstGeom prst="rect">
            <a:avLst/>
          </a:prstGeom>
        </p:spPr>
        <p:txBody>
          <a:bodyPr wrap="square" lIns="0" tIns="0" rIns="0" bIns="0" rtlCol="0" anchor="t">
            <a:spAutoFit/>
          </a:bodyPr>
          <a:lstStyle/>
          <a:p>
            <a:pPr marL="345440" lvl="1">
              <a:lnSpc>
                <a:spcPts val="4480"/>
              </a:lnSpc>
            </a:pPr>
            <a:r>
              <a:rPr lang="en-US" sz="3200" b="1" u="sng">
                <a:solidFill>
                  <a:srgbClr val="FFFFFF"/>
                </a:solidFill>
                <a:latin typeface="Poppins"/>
                <a:ea typeface="Poppins"/>
                <a:cs typeface="Poppins"/>
                <a:sym typeface="Poppins"/>
              </a:rPr>
              <a:t>PRELIMINARY PLAN FOR BUILDING &amp; DEPLOYING OUR AI SOLUTION AND A ROUGH TIMELINE</a:t>
            </a:r>
            <a:endParaRPr lang="en-US" b="1"/>
          </a:p>
          <a:p>
            <a:pPr marL="802640" lvl="1" indent="-457200">
              <a:lnSpc>
                <a:spcPts val="4480"/>
              </a:lnSpc>
              <a:buFont typeface="Arial" panose="020B0604020202020204" pitchFamily="34" charset="0"/>
              <a:buChar char="•"/>
            </a:pPr>
            <a:r>
              <a:rPr lang="en-US" sz="3200" u="sng">
                <a:solidFill>
                  <a:srgbClr val="FFFFFF"/>
                </a:solidFill>
                <a:latin typeface="Poppins"/>
                <a:ea typeface="Poppins"/>
                <a:cs typeface="Poppins"/>
                <a:sym typeface="Poppins"/>
              </a:rPr>
              <a:t>Phase 1 </a:t>
            </a:r>
            <a:r>
              <a:rPr lang="en-US" sz="3200">
                <a:solidFill>
                  <a:srgbClr val="FFFFFF"/>
                </a:solidFill>
                <a:latin typeface="Poppins"/>
                <a:ea typeface="Poppins"/>
                <a:cs typeface="Poppins"/>
                <a:sym typeface="Poppins"/>
              </a:rPr>
              <a:t>→ Requirements analysis &amp; data pipeline setup.</a:t>
            </a:r>
            <a:endParaRPr lang="en-US" sz="3200">
              <a:solidFill>
                <a:srgbClr val="FFFFFF"/>
              </a:solidFill>
              <a:latin typeface="Poppins"/>
              <a:ea typeface="Poppins"/>
              <a:cs typeface="Poppins"/>
            </a:endParaRPr>
          </a:p>
          <a:p>
            <a:pPr marL="802640" lvl="1" indent="-457200">
              <a:lnSpc>
                <a:spcPts val="4480"/>
              </a:lnSpc>
              <a:buFont typeface="Arial" panose="020B0604020202020204" pitchFamily="34" charset="0"/>
              <a:buChar char="•"/>
            </a:pPr>
            <a:r>
              <a:rPr lang="en-US" sz="3200" u="sng">
                <a:solidFill>
                  <a:srgbClr val="FFFFFF"/>
                </a:solidFill>
                <a:latin typeface="Poppins"/>
                <a:ea typeface="Poppins"/>
                <a:cs typeface="Poppins"/>
                <a:sym typeface="Poppins"/>
              </a:rPr>
              <a:t>Phase 2 </a:t>
            </a:r>
            <a:r>
              <a:rPr lang="en-US" sz="3200">
                <a:solidFill>
                  <a:srgbClr val="FFFFFF"/>
                </a:solidFill>
                <a:latin typeface="Poppins"/>
                <a:ea typeface="Poppins"/>
                <a:cs typeface="Poppins"/>
                <a:sym typeface="Poppins"/>
              </a:rPr>
              <a:t>→ Core AI integration (summarization, Q&amp;A)</a:t>
            </a:r>
            <a:endParaRPr lang="en-US" sz="3200">
              <a:solidFill>
                <a:srgbClr val="FFFFFF"/>
              </a:solidFill>
              <a:latin typeface="Poppins"/>
              <a:ea typeface="Poppins"/>
              <a:cs typeface="Poppins"/>
            </a:endParaRPr>
          </a:p>
          <a:p>
            <a:pPr marL="802640" lvl="1" indent="-457200">
              <a:lnSpc>
                <a:spcPts val="4480"/>
              </a:lnSpc>
              <a:buFont typeface="Arial" panose="020B0604020202020204" pitchFamily="34" charset="0"/>
              <a:buChar char="•"/>
            </a:pPr>
            <a:r>
              <a:rPr lang="en-US" sz="3200" u="sng">
                <a:solidFill>
                  <a:srgbClr val="FFFFFF"/>
                </a:solidFill>
                <a:latin typeface="Poppins"/>
                <a:ea typeface="Poppins"/>
                <a:cs typeface="Poppins"/>
                <a:sym typeface="Poppins"/>
              </a:rPr>
              <a:t>Phase 3 </a:t>
            </a:r>
            <a:r>
              <a:rPr lang="en-US" sz="3200">
                <a:solidFill>
                  <a:srgbClr val="FFFFFF"/>
                </a:solidFill>
                <a:latin typeface="Poppins"/>
                <a:ea typeface="Poppins"/>
                <a:cs typeface="Poppins"/>
                <a:sym typeface="Poppins"/>
              </a:rPr>
              <a:t>→ Build frontend + flashcards/mind map features </a:t>
            </a:r>
            <a:endParaRPr lang="en-US" sz="3200">
              <a:solidFill>
                <a:srgbClr val="FFFFFF"/>
              </a:solidFill>
              <a:latin typeface="Poppins"/>
              <a:ea typeface="Poppins"/>
              <a:cs typeface="Poppins"/>
            </a:endParaRPr>
          </a:p>
          <a:p>
            <a:pPr marL="802640" lvl="1" indent="-457200">
              <a:lnSpc>
                <a:spcPts val="4480"/>
              </a:lnSpc>
              <a:buFont typeface="Arial" panose="020B0604020202020204" pitchFamily="34" charset="0"/>
              <a:buChar char="•"/>
            </a:pPr>
            <a:r>
              <a:rPr lang="en-US" sz="3200" u="sng">
                <a:solidFill>
                  <a:srgbClr val="FFFFFF"/>
                </a:solidFill>
                <a:latin typeface="Poppins"/>
                <a:ea typeface="Poppins"/>
                <a:cs typeface="Poppins"/>
                <a:sym typeface="Poppins"/>
              </a:rPr>
              <a:t>Phase 4 </a:t>
            </a:r>
            <a:r>
              <a:rPr lang="en-US" sz="3200">
                <a:solidFill>
                  <a:srgbClr val="FFFFFF"/>
                </a:solidFill>
                <a:latin typeface="Poppins"/>
                <a:ea typeface="Poppins"/>
                <a:cs typeface="Poppins"/>
                <a:sym typeface="Poppins"/>
              </a:rPr>
              <a:t>→ Testing, feedback, and deployment (pilot version)</a:t>
            </a:r>
            <a:endParaRPr lang="en-US" sz="3200" u="sng">
              <a:solidFill>
                <a:srgbClr val="FFFFFF"/>
              </a:solidFill>
              <a:latin typeface="Poppins"/>
              <a:ea typeface="Poppins"/>
              <a:cs typeface="Poppins"/>
            </a:endParaRPr>
          </a:p>
          <a:p>
            <a:pPr marL="345440" lvl="1">
              <a:lnSpc>
                <a:spcPts val="4480"/>
              </a:lnSpc>
              <a:spcBef>
                <a:spcPct val="0"/>
              </a:spcBef>
            </a:pPr>
            <a:r>
              <a:rPr lang="en-US" sz="3200" b="1" u="sng">
                <a:solidFill>
                  <a:srgbClr val="FFFFFF"/>
                </a:solidFill>
                <a:latin typeface="Poppins"/>
                <a:ea typeface="Poppins"/>
                <a:cs typeface="Poppins"/>
                <a:sym typeface="Poppins"/>
              </a:rPr>
              <a:t>TOOLS AND RESOURCES</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AI/ML → OpenAI APIs, hugging face </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Data Storage → In-build SQL light</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Frontend → HTML + CSS + JAVA SCRIPT + REACT </a:t>
            </a:r>
            <a:r>
              <a:rPr lang="en-US" sz="3200" err="1">
                <a:solidFill>
                  <a:srgbClr val="FFFFFF"/>
                </a:solidFill>
                <a:latin typeface="Poppins"/>
                <a:ea typeface="Poppins"/>
                <a:cs typeface="Poppins"/>
                <a:sym typeface="Poppins"/>
              </a:rPr>
              <a:t>js</a:t>
            </a:r>
            <a:r>
              <a:rPr lang="en-US" sz="3200">
                <a:solidFill>
                  <a:srgbClr val="FFFFFF"/>
                </a:solidFill>
                <a:latin typeface="Poppins"/>
                <a:ea typeface="Poppins"/>
                <a:cs typeface="Poppins"/>
                <a:sym typeface="Poppins"/>
              </a:rPr>
              <a:t> + TAILWIND</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Backend → Flask/Python for APIs </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Deployment → </a:t>
            </a:r>
            <a:r>
              <a:rPr lang="en-US" sz="3200" err="1">
                <a:solidFill>
                  <a:srgbClr val="FFFFFF"/>
                </a:solidFill>
                <a:latin typeface="Poppins"/>
                <a:ea typeface="Poppins"/>
                <a:cs typeface="Poppins"/>
                <a:sym typeface="Poppins"/>
              </a:rPr>
              <a:t>Pythonanywhere</a:t>
            </a:r>
            <a:r>
              <a:rPr lang="en-US" sz="3200">
                <a:solidFill>
                  <a:srgbClr val="FFFFFF"/>
                </a:solidFill>
                <a:latin typeface="Poppins"/>
                <a:ea typeface="Poppins"/>
                <a:cs typeface="Poppins"/>
                <a:sym typeface="Poppins"/>
              </a:rPr>
              <a:t> </a:t>
            </a:r>
          </a:p>
          <a:p>
            <a:pPr marL="690880" lvl="1" indent="-345440">
              <a:lnSpc>
                <a:spcPts val="4480"/>
              </a:lnSpc>
              <a:spcBef>
                <a:spcPct val="0"/>
              </a:spcBef>
              <a:buFont typeface="Arial"/>
              <a:buChar char="•"/>
            </a:pPr>
            <a:r>
              <a:rPr lang="en-US" sz="3200">
                <a:solidFill>
                  <a:srgbClr val="FFFFFF"/>
                </a:solidFill>
                <a:latin typeface="Poppins"/>
                <a:ea typeface="Poppins"/>
                <a:cs typeface="Poppins"/>
                <a:sym typeface="Poppins"/>
              </a:rPr>
              <a:t>Collaboration → GitHub</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CADC7097-3C73-C0A5-D70D-B910CFDD5253}"/>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342308" y="605856"/>
            <a:ext cx="11359450" cy="876266"/>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Evaluation Metrics</a:t>
            </a:r>
          </a:p>
        </p:txBody>
      </p:sp>
      <p:sp>
        <p:nvSpPr>
          <p:cNvPr id="3" name="TextBox 3"/>
          <p:cNvSpPr txBox="1"/>
          <p:nvPr/>
        </p:nvSpPr>
        <p:spPr>
          <a:xfrm>
            <a:off x="956370" y="2914628"/>
            <a:ext cx="16230600" cy="5770811"/>
          </a:xfrm>
          <a:prstGeom prst="rect">
            <a:avLst/>
          </a:prstGeom>
        </p:spPr>
        <p:txBody>
          <a:bodyPr lIns="0" tIns="0" rIns="0" bIns="0" rtlCol="0" anchor="ctr">
            <a:spAutoFit/>
          </a:bodyPr>
          <a:lstStyle/>
          <a:p>
            <a:pPr marL="690880" lvl="1" indent="-345440" algn="ctr">
              <a:lnSpc>
                <a:spcPts val="4480"/>
              </a:lnSpc>
              <a:buFont typeface="Arial"/>
              <a:buChar char="•"/>
            </a:pPr>
            <a:r>
              <a:rPr lang="en-US" sz="3200" b="1" dirty="0">
                <a:solidFill>
                  <a:srgbClr val="FFFFFF"/>
                </a:solidFill>
                <a:latin typeface="Poppins"/>
                <a:cs typeface="Poppins"/>
                <a:sym typeface="Poppins"/>
              </a:rPr>
              <a:t>IMPACT OF AI SOLUTION </a:t>
            </a:r>
          </a:p>
          <a:p>
            <a:pPr marL="690880" lvl="1" indent="-345440" algn="ctr">
              <a:lnSpc>
                <a:spcPts val="4480"/>
              </a:lnSpc>
              <a:buFont typeface="Arial"/>
              <a:buChar char="•"/>
            </a:pPr>
            <a:endParaRPr lang="en-US" sz="3200" b="1" dirty="0">
              <a:solidFill>
                <a:srgbClr val="FFFFFF"/>
              </a:solidFill>
              <a:latin typeface="Poppins"/>
              <a:cs typeface="Poppins"/>
            </a:endParaRPr>
          </a:p>
          <a:p>
            <a:pPr marL="690880" lvl="1" indent="-345440" algn="ctr">
              <a:lnSpc>
                <a:spcPts val="4480"/>
              </a:lnSpc>
              <a:buFont typeface="Arial"/>
              <a:buChar char="•"/>
            </a:pPr>
            <a:r>
              <a:rPr lang="en-US" sz="4000" dirty="0">
                <a:solidFill>
                  <a:srgbClr val="FFFFFF"/>
                </a:solidFill>
                <a:ea typeface="+mn-lt"/>
                <a:cs typeface="+mn-lt"/>
                <a:sym typeface="Poppins"/>
              </a:rPr>
              <a:t>The expected effect of </a:t>
            </a:r>
            <a:r>
              <a:rPr lang="en-US" sz="4000" dirty="0" err="1">
                <a:solidFill>
                  <a:srgbClr val="FFFFFF"/>
                </a:solidFill>
                <a:ea typeface="+mn-lt"/>
                <a:cs typeface="+mn-lt"/>
                <a:sym typeface="Poppins"/>
              </a:rPr>
              <a:t>StudyLM</a:t>
            </a:r>
            <a:r>
              <a:rPr lang="en-US" sz="4000" dirty="0">
                <a:solidFill>
                  <a:srgbClr val="FFFFFF"/>
                </a:solidFill>
                <a:ea typeface="+mn-lt"/>
                <a:cs typeface="+mn-lt"/>
                <a:sym typeface="Poppins"/>
              </a:rPr>
              <a:t>(learning module) AI on education is profound. It is capable of enabling students to learn faster and better with summaries, flashcards, and mind maps, as well as offering personalized 24/7 support for increased engagement and happiness. Teachers and students save effort and time since the AI does the note-taking, revision preparation, and research work for them, resulting in overall cost savings. Its multilingual and audio capabilities also make learning inclusive and accessible to more students.</a:t>
            </a:r>
            <a:endParaRPr lang="en-US" sz="4000" dirty="0">
              <a:solidFill>
                <a:srgbClr val="FFFFFF"/>
              </a:solidFill>
              <a:latin typeface="Poppins"/>
              <a:ea typeface="Poppins"/>
              <a:cs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7F9566E8-76F6-5BD7-1C2F-6D11BD707FD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a:extLst>
            <a:ext uri="{FF2B5EF4-FFF2-40B4-BE49-F238E27FC236}">
              <a16:creationId xmlns:a16="http://schemas.microsoft.com/office/drawing/2014/main" id="{9CC92F37-CEDE-15B3-2866-DE558FB4DB1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84309C5-91D8-15A0-DE29-4DD13EA824BB}"/>
              </a:ext>
            </a:extLst>
          </p:cNvPr>
          <p:cNvSpPr txBox="1"/>
          <p:nvPr/>
        </p:nvSpPr>
        <p:spPr>
          <a:xfrm>
            <a:off x="3342308" y="605856"/>
            <a:ext cx="11359450" cy="876266"/>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Evaluation Metrics</a:t>
            </a:r>
          </a:p>
        </p:txBody>
      </p:sp>
      <p:grpSp>
        <p:nvGrpSpPr>
          <p:cNvPr id="4" name="Group 4">
            <a:extLst>
              <a:ext uri="{FF2B5EF4-FFF2-40B4-BE49-F238E27FC236}">
                <a16:creationId xmlns:a16="http://schemas.microsoft.com/office/drawing/2014/main" id="{B520C967-AA90-6B84-CA7A-1556EC7B8999}"/>
              </a:ext>
            </a:extLst>
          </p:cNvPr>
          <p:cNvGrpSpPr/>
          <p:nvPr/>
        </p:nvGrpSpPr>
        <p:grpSpPr>
          <a:xfrm>
            <a:off x="-1406875" y="-2093072"/>
            <a:ext cx="4871150" cy="4186145"/>
            <a:chOff x="0" y="0"/>
            <a:chExt cx="812800" cy="698500"/>
          </a:xfrm>
        </p:grpSpPr>
        <p:sp>
          <p:nvSpPr>
            <p:cNvPr id="5" name="Freeform 5">
              <a:extLst>
                <a:ext uri="{FF2B5EF4-FFF2-40B4-BE49-F238E27FC236}">
                  <a16:creationId xmlns:a16="http://schemas.microsoft.com/office/drawing/2014/main" id="{5F71AB13-4155-F4FA-EC55-3598244EF46C}"/>
                </a:ext>
              </a:extLst>
            </p:cNvPr>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6" name="TextBox 6">
              <a:extLst>
                <a:ext uri="{FF2B5EF4-FFF2-40B4-BE49-F238E27FC236}">
                  <a16:creationId xmlns:a16="http://schemas.microsoft.com/office/drawing/2014/main" id="{619B31C5-71A8-CE24-9E8C-A390D6577BD3}"/>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1B346624-A2FF-B6DB-8C6A-DEB770060D0B}"/>
              </a:ext>
            </a:extLst>
          </p:cNvPr>
          <p:cNvGrpSpPr/>
          <p:nvPr/>
        </p:nvGrpSpPr>
        <p:grpSpPr>
          <a:xfrm>
            <a:off x="14823725" y="-2093072"/>
            <a:ext cx="4871150" cy="4186145"/>
            <a:chOff x="0" y="0"/>
            <a:chExt cx="812800" cy="698500"/>
          </a:xfrm>
        </p:grpSpPr>
        <p:sp>
          <p:nvSpPr>
            <p:cNvPr id="8" name="Freeform 8">
              <a:extLst>
                <a:ext uri="{FF2B5EF4-FFF2-40B4-BE49-F238E27FC236}">
                  <a16:creationId xmlns:a16="http://schemas.microsoft.com/office/drawing/2014/main" id="{9D522FE2-0007-3CCA-C850-BDB82E2E0CA1}"/>
                </a:ext>
              </a:extLst>
            </p:cNvPr>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a:extLst>
                <a:ext uri="{FF2B5EF4-FFF2-40B4-BE49-F238E27FC236}">
                  <a16:creationId xmlns:a16="http://schemas.microsoft.com/office/drawing/2014/main" id="{5D2AD25A-AC06-09FC-FDF1-68C10828CD2C}"/>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DA1FE5E7-692E-BD42-418F-C1FF1AE4B311}"/>
              </a:ext>
            </a:extLst>
          </p:cNvPr>
          <p:cNvGrpSpPr/>
          <p:nvPr/>
        </p:nvGrpSpPr>
        <p:grpSpPr>
          <a:xfrm>
            <a:off x="1193409" y="1028700"/>
            <a:ext cx="2026931" cy="1741894"/>
            <a:chOff x="0" y="0"/>
            <a:chExt cx="812800" cy="698500"/>
          </a:xfrm>
        </p:grpSpPr>
        <p:sp>
          <p:nvSpPr>
            <p:cNvPr id="11" name="Freeform 11">
              <a:extLst>
                <a:ext uri="{FF2B5EF4-FFF2-40B4-BE49-F238E27FC236}">
                  <a16:creationId xmlns:a16="http://schemas.microsoft.com/office/drawing/2014/main" id="{F04D1F6F-9ED7-68CE-EF55-236D07158D36}"/>
                </a:ext>
              </a:extLst>
            </p:cNvPr>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a:extLst>
                <a:ext uri="{FF2B5EF4-FFF2-40B4-BE49-F238E27FC236}">
                  <a16:creationId xmlns:a16="http://schemas.microsoft.com/office/drawing/2014/main" id="{8F8B7EAC-26E9-FB3A-B06D-A64E5CB7627C}"/>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6F0DBE63-0083-5A28-CB73-401EE3DD7EA8}"/>
              </a:ext>
            </a:extLst>
          </p:cNvPr>
          <p:cNvGrpSpPr/>
          <p:nvPr/>
        </p:nvGrpSpPr>
        <p:grpSpPr>
          <a:xfrm>
            <a:off x="15071771" y="1028700"/>
            <a:ext cx="2026931" cy="1741894"/>
            <a:chOff x="0" y="0"/>
            <a:chExt cx="812800" cy="698500"/>
          </a:xfrm>
        </p:grpSpPr>
        <p:sp>
          <p:nvSpPr>
            <p:cNvPr id="14" name="Freeform 14">
              <a:extLst>
                <a:ext uri="{FF2B5EF4-FFF2-40B4-BE49-F238E27FC236}">
                  <a16:creationId xmlns:a16="http://schemas.microsoft.com/office/drawing/2014/main" id="{7A51EC19-DB1F-EADD-E383-5DB696D64647}"/>
                </a:ext>
              </a:extLst>
            </p:cNvPr>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a:extLst>
                <a:ext uri="{FF2B5EF4-FFF2-40B4-BE49-F238E27FC236}">
                  <a16:creationId xmlns:a16="http://schemas.microsoft.com/office/drawing/2014/main" id="{91047A3F-C9B7-F860-E30E-E6C2A8AB12A9}"/>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a:extLst>
              <a:ext uri="{FF2B5EF4-FFF2-40B4-BE49-F238E27FC236}">
                <a16:creationId xmlns:a16="http://schemas.microsoft.com/office/drawing/2014/main" id="{DC84788B-F463-EC7A-363F-085FB674201F}"/>
              </a:ext>
            </a:extLst>
          </p:cNvPr>
          <p:cNvGrpSpPr/>
          <p:nvPr/>
        </p:nvGrpSpPr>
        <p:grpSpPr>
          <a:xfrm rot="-5400000">
            <a:off x="9083167" y="-2978248"/>
            <a:ext cx="121666" cy="10895119"/>
            <a:chOff x="0" y="0"/>
            <a:chExt cx="32044" cy="2869496"/>
          </a:xfrm>
        </p:grpSpPr>
        <p:sp>
          <p:nvSpPr>
            <p:cNvPr id="17" name="Freeform 17">
              <a:extLst>
                <a:ext uri="{FF2B5EF4-FFF2-40B4-BE49-F238E27FC236}">
                  <a16:creationId xmlns:a16="http://schemas.microsoft.com/office/drawing/2014/main" id="{A829FDB0-7679-630E-80C9-5BD3F8E14085}"/>
                </a:ext>
              </a:extLst>
            </p:cNvPr>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a:extLst>
                <a:ext uri="{FF2B5EF4-FFF2-40B4-BE49-F238E27FC236}">
                  <a16:creationId xmlns:a16="http://schemas.microsoft.com/office/drawing/2014/main" id="{A03F47C7-C834-5D9F-C123-A4F914006D59}"/>
                </a:ext>
              </a:extLst>
            </p:cNvPr>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a:extLst>
              <a:ext uri="{FF2B5EF4-FFF2-40B4-BE49-F238E27FC236}">
                <a16:creationId xmlns:a16="http://schemas.microsoft.com/office/drawing/2014/main" id="{B85E6A56-374A-EC01-1056-81A2A309AB56}"/>
              </a:ext>
            </a:extLst>
          </p:cNvPr>
          <p:cNvGrpSpPr/>
          <p:nvPr/>
        </p:nvGrpSpPr>
        <p:grpSpPr>
          <a:xfrm rot="-5400000">
            <a:off x="9083937" y="689483"/>
            <a:ext cx="120126" cy="18288000"/>
            <a:chOff x="0" y="0"/>
            <a:chExt cx="31638" cy="4816593"/>
          </a:xfrm>
        </p:grpSpPr>
        <p:sp>
          <p:nvSpPr>
            <p:cNvPr id="20" name="Freeform 20">
              <a:extLst>
                <a:ext uri="{FF2B5EF4-FFF2-40B4-BE49-F238E27FC236}">
                  <a16:creationId xmlns:a16="http://schemas.microsoft.com/office/drawing/2014/main" id="{F0DD8B15-4141-16E0-CA3D-AF7168C7C96E}"/>
                </a:ext>
              </a:extLst>
            </p:cNvPr>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a:extLst>
                <a:ext uri="{FF2B5EF4-FFF2-40B4-BE49-F238E27FC236}">
                  <a16:creationId xmlns:a16="http://schemas.microsoft.com/office/drawing/2014/main" id="{D3075C98-A605-AB04-694C-834777F2CCE7}"/>
                </a:ext>
              </a:extLst>
            </p:cNvPr>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767D1C58-D7F3-E7E8-198F-B8F1618F3DF8}"/>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
        <p:nvSpPr>
          <p:cNvPr id="23" name="TextBox 22">
            <a:extLst>
              <a:ext uri="{FF2B5EF4-FFF2-40B4-BE49-F238E27FC236}">
                <a16:creationId xmlns:a16="http://schemas.microsoft.com/office/drawing/2014/main" id="{88E6F092-0B8E-0C11-7DFA-E63A4AEAC9FA}"/>
              </a:ext>
            </a:extLst>
          </p:cNvPr>
          <p:cNvSpPr txBox="1"/>
          <p:nvPr/>
        </p:nvSpPr>
        <p:spPr>
          <a:xfrm>
            <a:off x="929847" y="2752468"/>
            <a:ext cx="1642830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90880" lvl="1" indent="-345440" algn="ctr">
              <a:buFont typeface="Arial,Sans-Serif"/>
              <a:buChar char="•"/>
            </a:pPr>
            <a:r>
              <a:rPr lang="en-US" sz="3200" b="1" dirty="0">
                <a:solidFill>
                  <a:srgbClr val="FFFFFF"/>
                </a:solidFill>
                <a:latin typeface="Poppins"/>
                <a:cs typeface="Arial"/>
              </a:rPr>
              <a:t>KPIs</a:t>
            </a:r>
            <a:endParaRPr lang="en-US" b="1" dirty="0">
              <a:solidFill>
                <a:srgbClr val="FFFFFF"/>
              </a:solidFill>
              <a:ea typeface="Calibri"/>
              <a:cs typeface="Calibri"/>
            </a:endParaRPr>
          </a:p>
          <a:p>
            <a:pPr marL="345440" lvl="1" algn="ctr"/>
            <a:r>
              <a:rPr lang="en-US" sz="3200" dirty="0">
                <a:latin typeface="Poppins"/>
                <a:cs typeface="Arial"/>
              </a:rPr>
              <a:t>​</a:t>
            </a:r>
            <a:endParaRPr lang="en-US" dirty="0"/>
          </a:p>
          <a:p>
            <a:pPr marL="690880" lvl="1" indent="-345440" algn="ctr">
              <a:buFont typeface="Arial,Sans-Serif"/>
              <a:buChar char="•"/>
            </a:pPr>
            <a:r>
              <a:rPr lang="en-US" sz="4000" dirty="0">
                <a:solidFill>
                  <a:schemeClr val="bg1"/>
                </a:solidFill>
                <a:ea typeface="+mn-lt"/>
                <a:cs typeface="+mn-lt"/>
              </a:rPr>
              <a:t>Measurability of </a:t>
            </a:r>
            <a:r>
              <a:rPr lang="en-US" sz="4000" dirty="0" err="1">
                <a:solidFill>
                  <a:schemeClr val="bg1"/>
                </a:solidFill>
                <a:ea typeface="+mn-lt"/>
                <a:cs typeface="+mn-lt"/>
              </a:rPr>
              <a:t>StudyLM</a:t>
            </a:r>
            <a:r>
              <a:rPr lang="en-US" sz="4000" dirty="0">
                <a:solidFill>
                  <a:schemeClr val="bg1"/>
                </a:solidFill>
                <a:ea typeface="+mn-lt"/>
                <a:cs typeface="+mn-lt"/>
              </a:rPr>
              <a:t>(learning module) AI success through unambiguous KPIs like response time (speed of answers or summary generation), accuracy (correctness and relevance of answers with proper citation), and user engagement (use frequency, usage time on the platform, and use of features like mind maps or flashcards) come to mind. Other indicators include improvements in student performance in tests, user satisfaction ratings, and retention rates, all gauging the actual learning value of the solution.</a:t>
            </a:r>
          </a:p>
        </p:txBody>
      </p:sp>
    </p:spTree>
    <p:extLst>
      <p:ext uri="{BB962C8B-B14F-4D97-AF65-F5344CB8AC3E}">
        <p14:creationId xmlns:p14="http://schemas.microsoft.com/office/powerpoint/2010/main" val="324627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403028" y="-776764"/>
            <a:ext cx="7121405" cy="6119958"/>
            <a:chOff x="0" y="0"/>
            <a:chExt cx="812800" cy="698500"/>
          </a:xfrm>
        </p:grpSpPr>
        <p:sp>
          <p:nvSpPr>
            <p:cNvPr id="3" name="Freeform 3"/>
            <p:cNvSpPr/>
            <p:nvPr/>
          </p:nvSpPr>
          <p:spPr>
            <a:xfrm>
              <a:off x="6054" y="0"/>
              <a:ext cx="800692" cy="698500"/>
            </a:xfrm>
            <a:custGeom>
              <a:avLst/>
              <a:gdLst/>
              <a:ahLst/>
              <a:cxnLst/>
              <a:rect l="l" t="t" r="r" b="b"/>
              <a:pathLst>
                <a:path w="800692" h="698500">
                  <a:moveTo>
                    <a:pt x="790891" y="376500"/>
                  </a:moveTo>
                  <a:lnTo>
                    <a:pt x="619401" y="671250"/>
                  </a:lnTo>
                  <a:cubicBezTo>
                    <a:pt x="609585" y="688121"/>
                    <a:pt x="591538" y="698500"/>
                    <a:pt x="572019" y="698500"/>
                  </a:cubicBezTo>
                  <a:lnTo>
                    <a:pt x="228673" y="698500"/>
                  </a:lnTo>
                  <a:cubicBezTo>
                    <a:pt x="209154" y="698500"/>
                    <a:pt x="191107" y="688121"/>
                    <a:pt x="181291" y="671250"/>
                  </a:cubicBezTo>
                  <a:lnTo>
                    <a:pt x="9801" y="376500"/>
                  </a:lnTo>
                  <a:cubicBezTo>
                    <a:pt x="0" y="359655"/>
                    <a:pt x="0" y="338845"/>
                    <a:pt x="9801" y="322000"/>
                  </a:cubicBezTo>
                  <a:lnTo>
                    <a:pt x="181291" y="27250"/>
                  </a:lnTo>
                  <a:cubicBezTo>
                    <a:pt x="191107" y="10379"/>
                    <a:pt x="209154" y="0"/>
                    <a:pt x="228673" y="0"/>
                  </a:cubicBezTo>
                  <a:lnTo>
                    <a:pt x="572019" y="0"/>
                  </a:lnTo>
                  <a:cubicBezTo>
                    <a:pt x="591538" y="0"/>
                    <a:pt x="609585" y="10379"/>
                    <a:pt x="619401" y="27250"/>
                  </a:cubicBezTo>
                  <a:lnTo>
                    <a:pt x="790891" y="322000"/>
                  </a:lnTo>
                  <a:cubicBezTo>
                    <a:pt x="800692" y="338845"/>
                    <a:pt x="800692" y="359655"/>
                    <a:pt x="790891" y="376500"/>
                  </a:cubicBezTo>
                  <a:close/>
                </a:path>
              </a:pathLst>
            </a:custGeom>
            <a:solidFill>
              <a:srgbClr val="E2C507"/>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3028" y="5112504"/>
            <a:ext cx="8342708" cy="7169515"/>
            <a:chOff x="0" y="0"/>
            <a:chExt cx="812800" cy="698500"/>
          </a:xfrm>
        </p:grpSpPr>
        <p:sp>
          <p:nvSpPr>
            <p:cNvPr id="6" name="Freeform 6"/>
            <p:cNvSpPr/>
            <p:nvPr/>
          </p:nvSpPr>
          <p:spPr>
            <a:xfrm>
              <a:off x="5168" y="0"/>
              <a:ext cx="802465" cy="698500"/>
            </a:xfrm>
            <a:custGeom>
              <a:avLst/>
              <a:gdLst/>
              <a:ahLst/>
              <a:cxnLst/>
              <a:rect l="l" t="t" r="r" b="b"/>
              <a:pathLst>
                <a:path w="802465" h="698500">
                  <a:moveTo>
                    <a:pt x="794098" y="372511"/>
                  </a:moveTo>
                  <a:lnTo>
                    <a:pt x="617966" y="675239"/>
                  </a:lnTo>
                  <a:cubicBezTo>
                    <a:pt x="609587" y="689640"/>
                    <a:pt x="594182" y="698500"/>
                    <a:pt x="577520" y="698500"/>
                  </a:cubicBezTo>
                  <a:lnTo>
                    <a:pt x="224944" y="698500"/>
                  </a:lnTo>
                  <a:cubicBezTo>
                    <a:pt x="208282" y="698500"/>
                    <a:pt x="192877" y="689640"/>
                    <a:pt x="184498" y="675239"/>
                  </a:cubicBezTo>
                  <a:lnTo>
                    <a:pt x="8366" y="372511"/>
                  </a:lnTo>
                  <a:cubicBezTo>
                    <a:pt x="0" y="358132"/>
                    <a:pt x="0" y="340368"/>
                    <a:pt x="8366" y="325989"/>
                  </a:cubicBezTo>
                  <a:lnTo>
                    <a:pt x="184498" y="23261"/>
                  </a:lnTo>
                  <a:cubicBezTo>
                    <a:pt x="192877" y="8860"/>
                    <a:pt x="208282" y="0"/>
                    <a:pt x="224944" y="0"/>
                  </a:cubicBezTo>
                  <a:lnTo>
                    <a:pt x="577520" y="0"/>
                  </a:lnTo>
                  <a:cubicBezTo>
                    <a:pt x="594182" y="0"/>
                    <a:pt x="609587" y="8860"/>
                    <a:pt x="617966" y="23261"/>
                  </a:cubicBezTo>
                  <a:lnTo>
                    <a:pt x="794098" y="325989"/>
                  </a:lnTo>
                  <a:cubicBezTo>
                    <a:pt x="802464" y="340368"/>
                    <a:pt x="802464" y="358132"/>
                    <a:pt x="794098" y="372511"/>
                  </a:cubicBezTo>
                  <a:close/>
                </a:path>
              </a:pathLst>
            </a:custGeom>
            <a:solidFill>
              <a:srgbClr val="FFE012"/>
            </a:solidFill>
          </p:spPr>
        </p:sp>
        <p:sp>
          <p:nvSpPr>
            <p:cNvPr id="7" name="TextBox 7"/>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46189" y="1589738"/>
            <a:ext cx="8207729" cy="7107523"/>
            <a:chOff x="0" y="0"/>
            <a:chExt cx="4282440" cy="3708400"/>
          </a:xfrm>
        </p:grpSpPr>
        <p:sp>
          <p:nvSpPr>
            <p:cNvPr id="9" name="Freeform 9"/>
            <p:cNvSpPr/>
            <p:nvPr/>
          </p:nvSpPr>
          <p:spPr>
            <a:xfrm>
              <a:off x="42629" y="0"/>
              <a:ext cx="4197183" cy="3708400"/>
            </a:xfrm>
            <a:custGeom>
              <a:avLst/>
              <a:gdLst/>
              <a:ahLst/>
              <a:cxnLst/>
              <a:rect l="l" t="t" r="r" b="b"/>
              <a:pathLst>
                <a:path w="4197183" h="3708400">
                  <a:moveTo>
                    <a:pt x="2945563" y="0"/>
                  </a:moveTo>
                  <a:lnTo>
                    <a:pt x="1251619" y="0"/>
                  </a:lnTo>
                  <a:cubicBezTo>
                    <a:pt x="1113231" y="0"/>
                    <a:pt x="985354" y="73827"/>
                    <a:pt x="916155" y="193672"/>
                  </a:cubicBezTo>
                  <a:lnTo>
                    <a:pt x="69197" y="1660528"/>
                  </a:lnTo>
                  <a:cubicBezTo>
                    <a:pt x="0" y="1780371"/>
                    <a:pt x="0" y="1928029"/>
                    <a:pt x="69197" y="2047872"/>
                  </a:cubicBezTo>
                  <a:lnTo>
                    <a:pt x="916155" y="3514728"/>
                  </a:lnTo>
                  <a:cubicBezTo>
                    <a:pt x="985354" y="3634573"/>
                    <a:pt x="1113231" y="3708400"/>
                    <a:pt x="1251619" y="3708400"/>
                  </a:cubicBezTo>
                  <a:lnTo>
                    <a:pt x="2945563" y="3708400"/>
                  </a:lnTo>
                  <a:cubicBezTo>
                    <a:pt x="3083951" y="3708400"/>
                    <a:pt x="3211829" y="3634573"/>
                    <a:pt x="3281027" y="3514728"/>
                  </a:cubicBezTo>
                  <a:lnTo>
                    <a:pt x="4127985" y="2047872"/>
                  </a:lnTo>
                  <a:cubicBezTo>
                    <a:pt x="4197183" y="1928029"/>
                    <a:pt x="4197183" y="1780371"/>
                    <a:pt x="4127985" y="1660528"/>
                  </a:cubicBezTo>
                  <a:lnTo>
                    <a:pt x="3281027" y="193672"/>
                  </a:lnTo>
                  <a:cubicBezTo>
                    <a:pt x="3211828" y="73827"/>
                    <a:pt x="3083951" y="0"/>
                    <a:pt x="2945563" y="0"/>
                  </a:cubicBezTo>
                  <a:close/>
                </a:path>
              </a:pathLst>
            </a:custGeom>
            <a:blipFill>
              <a:blip r:embed="rId2"/>
              <a:stretch>
                <a:fillRect l="-16858" r="-16858"/>
              </a:stretch>
            </a:blipFill>
            <a:ln w="371475" cap="rnd">
              <a:solidFill>
                <a:srgbClr val="FFFFFF"/>
              </a:solidFill>
              <a:prstDash val="solid"/>
              <a:round/>
            </a:ln>
          </p:spPr>
        </p:sp>
      </p:grpSp>
      <p:grpSp>
        <p:nvGrpSpPr>
          <p:cNvPr id="10" name="Group 10"/>
          <p:cNvGrpSpPr/>
          <p:nvPr/>
        </p:nvGrpSpPr>
        <p:grpSpPr>
          <a:xfrm rot="1804263">
            <a:off x="6564051" y="8262794"/>
            <a:ext cx="214148" cy="2936199"/>
            <a:chOff x="0" y="0"/>
            <a:chExt cx="56401" cy="773320"/>
          </a:xfrm>
        </p:grpSpPr>
        <p:sp>
          <p:nvSpPr>
            <p:cNvPr id="11" name="Freeform 11"/>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2" name="TextBox 12"/>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rot="8978078">
            <a:off x="5203516" y="-688008"/>
            <a:ext cx="214148" cy="2936199"/>
            <a:chOff x="0" y="0"/>
            <a:chExt cx="56401" cy="773320"/>
          </a:xfrm>
        </p:grpSpPr>
        <p:sp>
          <p:nvSpPr>
            <p:cNvPr id="14" name="Freeform 14"/>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5" name="TextBox 15"/>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6128680" y="2100924"/>
            <a:ext cx="432085" cy="43208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723638" y="7735954"/>
            <a:ext cx="432085" cy="43208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4266574" y="91389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629565" y="9093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24"/>
          <p:cNvGrpSpPr/>
          <p:nvPr/>
        </p:nvGrpSpPr>
        <p:grpSpPr>
          <a:xfrm rot="-5400000">
            <a:off x="12171928" y="-118289"/>
            <a:ext cx="700320" cy="12341008"/>
            <a:chOff x="0" y="0"/>
            <a:chExt cx="184446" cy="3250307"/>
          </a:xfrm>
        </p:grpSpPr>
        <p:sp>
          <p:nvSpPr>
            <p:cNvPr id="25" name="Freeform 25"/>
            <p:cNvSpPr/>
            <p:nvPr/>
          </p:nvSpPr>
          <p:spPr>
            <a:xfrm>
              <a:off x="0" y="0"/>
              <a:ext cx="184446" cy="3250307"/>
            </a:xfrm>
            <a:custGeom>
              <a:avLst/>
              <a:gdLst/>
              <a:ahLst/>
              <a:cxnLst/>
              <a:rect l="l" t="t" r="r" b="b"/>
              <a:pathLst>
                <a:path w="184446" h="3250307">
                  <a:moveTo>
                    <a:pt x="0" y="0"/>
                  </a:moveTo>
                  <a:lnTo>
                    <a:pt x="184446" y="0"/>
                  </a:lnTo>
                  <a:lnTo>
                    <a:pt x="184446" y="3250307"/>
                  </a:lnTo>
                  <a:lnTo>
                    <a:pt x="0" y="3250307"/>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184446" cy="3288407"/>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6406273" y="3826079"/>
            <a:ext cx="1066813" cy="309376"/>
          </a:xfrm>
          <a:custGeom>
            <a:avLst/>
            <a:gdLst/>
            <a:ahLst/>
            <a:cxnLst/>
            <a:rect l="l" t="t" r="r" b="b"/>
            <a:pathLst>
              <a:path w="1066813" h="309376">
                <a:moveTo>
                  <a:pt x="0" y="0"/>
                </a:moveTo>
                <a:lnTo>
                  <a:pt x="1066812" y="0"/>
                </a:lnTo>
                <a:lnTo>
                  <a:pt x="1066812" y="309376"/>
                </a:lnTo>
                <a:lnTo>
                  <a:pt x="0" y="3093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8"/>
          <p:cNvSpPr txBox="1"/>
          <p:nvPr/>
        </p:nvSpPr>
        <p:spPr>
          <a:xfrm>
            <a:off x="7210983" y="761393"/>
            <a:ext cx="10886852" cy="4791825"/>
          </a:xfrm>
          <a:prstGeom prst="rect">
            <a:avLst/>
          </a:prstGeom>
        </p:spPr>
        <p:txBody>
          <a:bodyPr wrap="square" lIns="0" tIns="0" rIns="0" bIns="0" rtlCol="0" anchor="t">
            <a:spAutoFit/>
          </a:bodyPr>
          <a:lstStyle/>
          <a:p>
            <a:pPr marL="652443" lvl="1" indent="-326221" algn="just">
              <a:lnSpc>
                <a:spcPts val="4230"/>
              </a:lnSpc>
              <a:buFont typeface="Arial"/>
              <a:buChar char="•"/>
            </a:pPr>
            <a:r>
              <a:rPr lang="en-US" sz="2200" spc="-150" dirty="0">
                <a:solidFill>
                  <a:srgbClr val="FFFFFF"/>
                </a:solidFill>
                <a:latin typeface="Poppins"/>
                <a:ea typeface="Poppins"/>
                <a:cs typeface="Poppins"/>
                <a:sym typeface="Poppins"/>
              </a:rPr>
              <a:t>Introducing – </a:t>
            </a:r>
            <a:r>
              <a:rPr lang="en-US" sz="2200" b="1" spc="-150" dirty="0" err="1">
                <a:solidFill>
                  <a:srgbClr val="FFFFFF"/>
                </a:solidFill>
                <a:latin typeface="Poppins"/>
                <a:ea typeface="Poppins"/>
                <a:cs typeface="Poppins"/>
                <a:sym typeface="Poppins"/>
              </a:rPr>
              <a:t>StudyLM</a:t>
            </a:r>
            <a:r>
              <a:rPr lang="en-US" sz="2200" spc="-150" dirty="0">
                <a:solidFill>
                  <a:srgbClr val="FFFFFF"/>
                </a:solidFill>
                <a:latin typeface="Poppins"/>
                <a:ea typeface="Poppins"/>
                <a:cs typeface="Poppins"/>
                <a:sym typeface="Poppins"/>
              </a:rPr>
              <a:t> (Learning Module) for the </a:t>
            </a:r>
            <a:r>
              <a:rPr lang="en-US" sz="2200" spc="-150" dirty="0" err="1">
                <a:solidFill>
                  <a:srgbClr val="FFFFFF"/>
                </a:solidFill>
                <a:latin typeface="Poppins"/>
                <a:ea typeface="Poppins"/>
                <a:cs typeface="Poppins"/>
                <a:sym typeface="Poppins"/>
              </a:rPr>
              <a:t>prepration</a:t>
            </a:r>
            <a:r>
              <a:rPr lang="en-US" sz="2200" spc="-150" dirty="0">
                <a:solidFill>
                  <a:srgbClr val="FFFFFF"/>
                </a:solidFill>
                <a:latin typeface="Poppins"/>
                <a:ea typeface="Poppins"/>
                <a:cs typeface="Poppins"/>
                <a:sym typeface="Poppins"/>
              </a:rPr>
              <a:t> of JEE. This AI is an advanced learning platform designed to enhance study and research. </a:t>
            </a:r>
          </a:p>
          <a:p>
            <a:pPr marL="652443" lvl="1" indent="-326221" algn="just">
              <a:lnSpc>
                <a:spcPts val="4230"/>
              </a:lnSpc>
              <a:buFont typeface="Arial"/>
              <a:buChar char="•"/>
            </a:pPr>
            <a:r>
              <a:rPr lang="en-US" sz="2200" spc="-150" dirty="0">
                <a:solidFill>
                  <a:srgbClr val="FFFFFF"/>
                </a:solidFill>
                <a:latin typeface="Poppins"/>
                <a:ea typeface="Poppins"/>
                <a:cs typeface="Poppins"/>
                <a:sym typeface="Poppins"/>
              </a:rPr>
              <a:t>It integrates two AI agents that can discuss, analyze, and exchange ideas with each other.</a:t>
            </a:r>
          </a:p>
          <a:p>
            <a:pPr marL="652443" lvl="1" indent="-326221" algn="just">
              <a:lnSpc>
                <a:spcPts val="4230"/>
              </a:lnSpc>
              <a:buFont typeface="Arial"/>
              <a:buChar char="•"/>
            </a:pPr>
            <a:r>
              <a:rPr lang="en-US" sz="2200" spc="-150" dirty="0">
                <a:solidFill>
                  <a:srgbClr val="FFFFFF"/>
                </a:solidFill>
                <a:latin typeface="Poppins"/>
                <a:ea typeface="Poppins"/>
                <a:cs typeface="Poppins"/>
                <a:sym typeface="Poppins"/>
              </a:rPr>
              <a:t> This dual-AI setup creates a more dynamic and interactive learning environment. </a:t>
            </a:r>
          </a:p>
          <a:p>
            <a:pPr marL="652443" lvl="1" indent="-326221" algn="just">
              <a:lnSpc>
                <a:spcPts val="4230"/>
              </a:lnSpc>
              <a:buFont typeface="Arial"/>
              <a:buChar char="•"/>
            </a:pPr>
            <a:r>
              <a:rPr lang="en-US" sz="2200" spc="-150" dirty="0">
                <a:solidFill>
                  <a:srgbClr val="FFFFFF"/>
                </a:solidFill>
                <a:latin typeface="Poppins"/>
                <a:ea typeface="Poppins"/>
                <a:cs typeface="Poppins"/>
                <a:sym typeface="Poppins"/>
              </a:rPr>
              <a:t>The system is developed as a Learning Module, focusing on knowledge building and understanding.</a:t>
            </a:r>
          </a:p>
          <a:p>
            <a:pPr marL="652443" lvl="1" indent="-326221" algn="just">
              <a:lnSpc>
                <a:spcPts val="4230"/>
              </a:lnSpc>
              <a:buFont typeface="Arial"/>
              <a:buChar char="•"/>
            </a:pPr>
            <a:r>
              <a:rPr lang="en-US" sz="2200" spc="-150" dirty="0">
                <a:solidFill>
                  <a:srgbClr val="FFFFFF"/>
                </a:solidFill>
                <a:latin typeface="Poppins"/>
                <a:ea typeface="Poppins"/>
                <a:cs typeface="Poppins"/>
                <a:sym typeface="Poppins"/>
              </a:rPr>
              <a:t> Its core vision is to redefine the study process by combining collaboration, intelligence, and adaptability.</a:t>
            </a:r>
          </a:p>
        </p:txBody>
      </p:sp>
      <p:sp>
        <p:nvSpPr>
          <p:cNvPr id="29" name="TextBox 29"/>
          <p:cNvSpPr txBox="1"/>
          <p:nvPr/>
        </p:nvSpPr>
        <p:spPr>
          <a:xfrm>
            <a:off x="8263728" y="83328"/>
            <a:ext cx="9074241" cy="945372"/>
          </a:xfrm>
          <a:prstGeom prst="rect">
            <a:avLst/>
          </a:prstGeom>
        </p:spPr>
        <p:txBody>
          <a:bodyPr lIns="0" tIns="0" rIns="0" bIns="0" rtlCol="0" anchor="t">
            <a:spAutoFit/>
          </a:bodyPr>
          <a:lstStyle/>
          <a:p>
            <a:pPr algn="r">
              <a:lnSpc>
                <a:spcPts val="6807"/>
              </a:lnSpc>
            </a:pPr>
            <a:r>
              <a:rPr lang="en-US" sz="6188" b="1" dirty="0">
                <a:solidFill>
                  <a:srgbClr val="FFE012"/>
                </a:solidFill>
                <a:latin typeface="Poppins Bold"/>
                <a:ea typeface="Poppins Bold"/>
                <a:cs typeface="Poppins Bold"/>
                <a:sym typeface="Poppins Bold"/>
              </a:rPr>
              <a:t>AREA OVERVIEW</a:t>
            </a:r>
          </a:p>
        </p:txBody>
      </p:sp>
      <p:sp>
        <p:nvSpPr>
          <p:cNvPr id="30" name="TextBox 30"/>
          <p:cNvSpPr txBox="1"/>
          <p:nvPr/>
        </p:nvSpPr>
        <p:spPr>
          <a:xfrm>
            <a:off x="11278582" y="5801032"/>
            <a:ext cx="6036830" cy="516332"/>
          </a:xfrm>
          <a:prstGeom prst="rect">
            <a:avLst/>
          </a:prstGeom>
        </p:spPr>
        <p:txBody>
          <a:bodyPr lIns="0" tIns="0" rIns="0" bIns="0" rtlCol="0" anchor="t">
            <a:spAutoFit/>
          </a:bodyPr>
          <a:lstStyle/>
          <a:p>
            <a:pPr algn="r">
              <a:lnSpc>
                <a:spcPts val="4090"/>
              </a:lnSpc>
              <a:spcBef>
                <a:spcPct val="0"/>
              </a:spcBef>
            </a:pPr>
            <a:r>
              <a:rPr lang="en-US" sz="2921" b="1" dirty="0">
                <a:solidFill>
                  <a:srgbClr val="011577"/>
                </a:solidFill>
                <a:latin typeface="Poppins Bold"/>
                <a:ea typeface="Poppins Bold"/>
                <a:cs typeface="Poppins Bold"/>
                <a:sym typeface="Poppins Bold"/>
              </a:rPr>
              <a:t>IMPORTANCE OF AREA</a:t>
            </a:r>
          </a:p>
        </p:txBody>
      </p:sp>
      <p:sp>
        <p:nvSpPr>
          <p:cNvPr id="31" name="TextBox 31"/>
          <p:cNvSpPr txBox="1"/>
          <p:nvPr/>
        </p:nvSpPr>
        <p:spPr>
          <a:xfrm>
            <a:off x="8117289" y="6492859"/>
            <a:ext cx="9074241" cy="2658933"/>
          </a:xfrm>
          <a:prstGeom prst="rect">
            <a:avLst/>
          </a:prstGeom>
        </p:spPr>
        <p:txBody>
          <a:bodyPr lIns="0" tIns="0" rIns="0" bIns="0" rtlCol="0" anchor="t">
            <a:spAutoFit/>
          </a:bodyPr>
          <a:lstStyle/>
          <a:p>
            <a:pPr marL="652443" lvl="1" indent="-326221" algn="just">
              <a:lnSpc>
                <a:spcPts val="4230"/>
              </a:lnSpc>
              <a:spcBef>
                <a:spcPct val="0"/>
              </a:spcBef>
              <a:buFont typeface="Arial"/>
              <a:buChar char="•"/>
            </a:pPr>
            <a:r>
              <a:rPr lang="en-US" sz="2800" dirty="0">
                <a:solidFill>
                  <a:srgbClr val="FFFFFF"/>
                </a:solidFill>
                <a:latin typeface="Poppins"/>
                <a:ea typeface="Poppins"/>
                <a:cs typeface="Poppins"/>
                <a:sym typeface="Poppins"/>
              </a:rPr>
              <a:t>Students often drown in too many notes and lengthy study materials. This project aims to make learning easier by using AI as a personal study buddy that summarize, explains and helps them focus on what really matters. </a:t>
            </a:r>
          </a:p>
        </p:txBody>
      </p:sp>
      <p:sp>
        <p:nvSpPr>
          <p:cNvPr id="32" name="Freeform 62">
            <a:extLst>
              <a:ext uri="{FF2B5EF4-FFF2-40B4-BE49-F238E27FC236}">
                <a16:creationId xmlns:a16="http://schemas.microsoft.com/office/drawing/2014/main" id="{C3D6FDDC-E372-921B-B81E-DF8EA96CAE1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7"/>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Potential Challenges and Opportunities</a:t>
            </a:r>
          </a:p>
        </p:txBody>
      </p:sp>
      <p:sp>
        <p:nvSpPr>
          <p:cNvPr id="3" name="TextBox 3"/>
          <p:cNvSpPr txBox="1"/>
          <p:nvPr/>
        </p:nvSpPr>
        <p:spPr>
          <a:xfrm>
            <a:off x="0" y="2321408"/>
            <a:ext cx="18287996" cy="9178795"/>
          </a:xfrm>
          <a:prstGeom prst="rect">
            <a:avLst/>
          </a:prstGeom>
        </p:spPr>
        <p:txBody>
          <a:bodyPr wrap="square" lIns="0" tIns="0" rIns="0" bIns="0" rtlCol="0" anchor="t">
            <a:spAutoFit/>
          </a:bodyPr>
          <a:lstStyle/>
          <a:p>
            <a:pPr marL="690880" lvl="1" indent="-345440" algn="ctr">
              <a:lnSpc>
                <a:spcPts val="4480"/>
              </a:lnSpc>
              <a:buFont typeface="Arial"/>
              <a:buChar char="•"/>
            </a:pPr>
            <a:r>
              <a:rPr lang="en-US" sz="3200" b="1" u="sng">
                <a:solidFill>
                  <a:srgbClr val="FFFFFF"/>
                </a:solidFill>
                <a:latin typeface="Poppins"/>
                <a:ea typeface="Poppins"/>
                <a:cs typeface="Poppins"/>
                <a:sym typeface="Poppins"/>
              </a:rPr>
              <a:t>PROBLEMS IN EDUCATION SOLVED BY AI </a:t>
            </a:r>
            <a:endParaRPr lang="en-US"/>
          </a:p>
          <a:p>
            <a:pPr marL="690880" lvl="1" indent="-345440">
              <a:lnSpc>
                <a:spcPts val="4480"/>
              </a:lnSpc>
              <a:buFont typeface="Arial"/>
              <a:buChar char="•"/>
            </a:pPr>
            <a:r>
              <a:rPr lang="en-US" sz="2500" b="1">
                <a:solidFill>
                  <a:srgbClr val="FFFFFF"/>
                </a:solidFill>
                <a:latin typeface="Poppins"/>
                <a:ea typeface="Poppins"/>
                <a:cs typeface="Poppins"/>
                <a:sym typeface="Poppins"/>
              </a:rPr>
              <a:t>Information Overload </a:t>
            </a:r>
            <a:r>
              <a:rPr lang="en-US" sz="2500">
                <a:solidFill>
                  <a:srgbClr val="FFFFFF"/>
                </a:solidFill>
                <a:latin typeface="Poppins"/>
                <a:ea typeface="Poppins"/>
                <a:cs typeface="Poppins"/>
                <a:sym typeface="Poppins"/>
              </a:rPr>
              <a:t>→ Students find it difficult to handle enormous amounts of study material.</a:t>
            </a:r>
            <a:endParaRPr lang="en-US" sz="2500">
              <a:solidFill>
                <a:srgbClr val="FFFFFF"/>
              </a:solidFill>
              <a:latin typeface="Poppins"/>
              <a:ea typeface="Poppins"/>
              <a:cs typeface="Poppins"/>
            </a:endParaRPr>
          </a:p>
          <a:p>
            <a:pPr marL="690880" lvl="1" indent="-345440">
              <a:lnSpc>
                <a:spcPts val="4480"/>
              </a:lnSpc>
              <a:buFont typeface="Arial"/>
              <a:buChar char="•"/>
            </a:pPr>
            <a:r>
              <a:rPr lang="en-US" sz="2500" b="1">
                <a:solidFill>
                  <a:srgbClr val="FFFFFF"/>
                </a:solidFill>
                <a:latin typeface="Poppins"/>
                <a:ea typeface="Poppins"/>
                <a:cs typeface="Poppins"/>
                <a:sym typeface="Poppins"/>
              </a:rPr>
              <a:t>Time-Consuming Notes </a:t>
            </a:r>
            <a:r>
              <a:rPr lang="en-US" sz="2500">
                <a:solidFill>
                  <a:srgbClr val="FFFFFF"/>
                </a:solidFill>
                <a:latin typeface="Poppins"/>
                <a:ea typeface="Poppins"/>
                <a:cs typeface="Poppins"/>
                <a:sym typeface="Poppins"/>
              </a:rPr>
              <a:t>→ Manual revision and summarization consume too much time. </a:t>
            </a:r>
            <a:endParaRPr lang="en-US" sz="2500">
              <a:solidFill>
                <a:srgbClr val="FFFFFF"/>
              </a:solidFill>
              <a:latin typeface="Poppins"/>
              <a:ea typeface="Poppins"/>
              <a:cs typeface="Poppins"/>
            </a:endParaRPr>
          </a:p>
          <a:p>
            <a:pPr marL="690880" lvl="1" indent="-345440">
              <a:lnSpc>
                <a:spcPts val="4480"/>
              </a:lnSpc>
              <a:buFont typeface="Arial"/>
              <a:buChar char="•"/>
            </a:pPr>
            <a:r>
              <a:rPr lang="en-US" sz="2500" b="1">
                <a:solidFill>
                  <a:srgbClr val="FFFFFF"/>
                </a:solidFill>
                <a:latin typeface="Poppins"/>
                <a:ea typeface="Poppins"/>
                <a:cs typeface="Poppins"/>
                <a:sym typeface="Poppins"/>
              </a:rPr>
              <a:t>One-Size-Fits-All Learning </a:t>
            </a:r>
            <a:r>
              <a:rPr lang="en-US" sz="2500">
                <a:solidFill>
                  <a:srgbClr val="FFFFFF"/>
                </a:solidFill>
                <a:latin typeface="Poppins"/>
                <a:ea typeface="Poppins"/>
                <a:cs typeface="Poppins"/>
                <a:sym typeface="Poppins"/>
              </a:rPr>
              <a:t>→ Personalization lacks in traditional approaches.</a:t>
            </a:r>
            <a:endParaRPr lang="en-US" sz="2500">
              <a:solidFill>
                <a:srgbClr val="FFFFFF"/>
              </a:solidFill>
              <a:latin typeface="Poppins"/>
              <a:ea typeface="Poppins"/>
              <a:cs typeface="Poppins"/>
            </a:endParaRPr>
          </a:p>
          <a:p>
            <a:pPr marL="690880" lvl="1" indent="-345440">
              <a:lnSpc>
                <a:spcPts val="4480"/>
              </a:lnSpc>
              <a:buFont typeface="Arial"/>
              <a:buChar char="•"/>
            </a:pPr>
            <a:r>
              <a:rPr lang="en-US" sz="2500" b="1">
                <a:solidFill>
                  <a:srgbClr val="FFFFFF"/>
                </a:solidFill>
                <a:latin typeface="Poppins"/>
                <a:ea typeface="Poppins"/>
                <a:cs typeface="Poppins"/>
                <a:sym typeface="Poppins"/>
              </a:rPr>
              <a:t>Difficulty In Retention </a:t>
            </a:r>
            <a:r>
              <a:rPr lang="en-US" sz="2500">
                <a:solidFill>
                  <a:srgbClr val="FFFFFF"/>
                </a:solidFill>
                <a:latin typeface="Poppins"/>
                <a:ea typeface="Poppins"/>
                <a:cs typeface="Poppins"/>
                <a:sym typeface="Poppins"/>
              </a:rPr>
              <a:t>→ Difficult topics are not easy to recall and revise.</a:t>
            </a:r>
            <a:endParaRPr lang="en-US" sz="2500">
              <a:solidFill>
                <a:srgbClr val="FFFFFF"/>
              </a:solidFill>
              <a:latin typeface="Poppins"/>
              <a:ea typeface="Poppins"/>
              <a:cs typeface="Poppins"/>
            </a:endParaRPr>
          </a:p>
          <a:p>
            <a:pPr marL="690880" lvl="1" indent="-345440">
              <a:lnSpc>
                <a:spcPts val="4480"/>
              </a:lnSpc>
              <a:buFont typeface="Arial"/>
              <a:buChar char="•"/>
            </a:pPr>
            <a:r>
              <a:rPr lang="en-US" sz="2500" b="1">
                <a:solidFill>
                  <a:srgbClr val="FFFFFF"/>
                </a:solidFill>
                <a:latin typeface="Poppins"/>
                <a:ea typeface="Poppins"/>
                <a:cs typeface="Poppins"/>
                <a:sym typeface="Poppins"/>
              </a:rPr>
              <a:t>Accessibility Gaps </a:t>
            </a:r>
            <a:r>
              <a:rPr lang="en-US" sz="2500">
                <a:solidFill>
                  <a:srgbClr val="FFFFFF"/>
                </a:solidFill>
                <a:latin typeface="Poppins"/>
                <a:ea typeface="Poppins"/>
                <a:cs typeface="Poppins"/>
                <a:sym typeface="Poppins"/>
              </a:rPr>
              <a:t>→ Inadequate support for different learning styles (audio/visual learners).</a:t>
            </a:r>
            <a:endParaRPr lang="en-US" sz="3200">
              <a:solidFill>
                <a:srgbClr val="FFFFFF"/>
              </a:solidFill>
              <a:latin typeface="Poppins"/>
              <a:ea typeface="Poppins"/>
              <a:cs typeface="Poppins"/>
            </a:endParaRPr>
          </a:p>
          <a:p>
            <a:pPr marL="690880" lvl="1" indent="-345440" algn="ctr">
              <a:lnSpc>
                <a:spcPts val="4480"/>
              </a:lnSpc>
              <a:spcBef>
                <a:spcPct val="0"/>
              </a:spcBef>
              <a:buFont typeface="Arial"/>
              <a:buChar char="•"/>
            </a:pPr>
            <a:r>
              <a:rPr lang="en-US" sz="3200" b="1" u="sng">
                <a:solidFill>
                  <a:srgbClr val="FFFFFF"/>
                </a:solidFill>
                <a:latin typeface="Poppins"/>
                <a:ea typeface="Poppins"/>
                <a:cs typeface="Poppins"/>
                <a:sym typeface="Poppins"/>
              </a:rPr>
              <a:t>OPPORTUNITIES FOR AI IN EDUCATION</a:t>
            </a:r>
            <a:endParaRPr lang="en-US" sz="3200" b="1" u="sng">
              <a:solidFill>
                <a:srgbClr val="FFFFFF"/>
              </a:solidFill>
              <a:latin typeface="Poppins"/>
              <a:ea typeface="Poppins"/>
              <a:cs typeface="Poppins"/>
            </a:endParaRPr>
          </a:p>
          <a:p>
            <a:pPr marL="690880" lvl="1" indent="-345440">
              <a:lnSpc>
                <a:spcPts val="4480"/>
              </a:lnSpc>
              <a:spcBef>
                <a:spcPct val="0"/>
              </a:spcBef>
              <a:buFont typeface="Arial"/>
              <a:buChar char="•"/>
            </a:pPr>
            <a:r>
              <a:rPr lang="en-US" sz="2500" b="1">
                <a:solidFill>
                  <a:srgbClr val="FFFFFF"/>
                </a:solidFill>
                <a:latin typeface="Poppins"/>
                <a:ea typeface="Poppins"/>
                <a:cs typeface="Poppins"/>
                <a:sym typeface="Poppins"/>
              </a:rPr>
              <a:t>Improved Learning </a:t>
            </a:r>
            <a:r>
              <a:rPr lang="en-US" sz="2500">
                <a:solidFill>
                  <a:srgbClr val="FFFFFF"/>
                </a:solidFill>
                <a:latin typeface="Poppins"/>
                <a:ea typeface="Poppins"/>
                <a:cs typeface="Poppins"/>
                <a:sym typeface="Poppins"/>
              </a:rPr>
              <a:t>→ Simple, concise answers rather than lengthy confusing notes. </a:t>
            </a: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r>
              <a:rPr lang="en-US" sz="2500" b="1">
                <a:solidFill>
                  <a:srgbClr val="FFFFFF"/>
                </a:solidFill>
                <a:latin typeface="Poppins"/>
                <a:ea typeface="Poppins"/>
                <a:cs typeface="Poppins"/>
                <a:sym typeface="Poppins"/>
              </a:rPr>
              <a:t>Intelligent study assistance </a:t>
            </a:r>
            <a:r>
              <a:rPr lang="en-US" sz="2500">
                <a:solidFill>
                  <a:srgbClr val="FFFFFF"/>
                </a:solidFill>
                <a:latin typeface="Poppins"/>
                <a:ea typeface="Poppins"/>
                <a:cs typeface="Poppins"/>
                <a:sym typeface="Poppins"/>
              </a:rPr>
              <a:t>→ AI generates immediate summaries, quizzes, and even flashcards for rapid recall.</a:t>
            </a: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r>
              <a:rPr lang="en-US" sz="2500" b="1">
                <a:solidFill>
                  <a:srgbClr val="FFFFFF"/>
                </a:solidFill>
                <a:latin typeface="Poppins"/>
                <a:ea typeface="Poppins"/>
                <a:cs typeface="Poppins"/>
                <a:sym typeface="Poppins"/>
              </a:rPr>
              <a:t>Personal touch </a:t>
            </a:r>
            <a:r>
              <a:rPr lang="en-US" sz="2500">
                <a:solidFill>
                  <a:srgbClr val="FFFFFF"/>
                </a:solidFill>
                <a:latin typeface="Poppins"/>
                <a:ea typeface="Poppins"/>
                <a:cs typeface="Poppins"/>
                <a:sym typeface="Poppins"/>
              </a:rPr>
              <a:t>→ Tailors to each student's pace, style, and weak areas.</a:t>
            </a: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r>
              <a:rPr lang="en-US" sz="2500" b="1">
                <a:solidFill>
                  <a:srgbClr val="FFFFFF"/>
                </a:solidFill>
                <a:latin typeface="Poppins"/>
                <a:ea typeface="Poppins"/>
                <a:cs typeface="Poppins"/>
                <a:sym typeface="Poppins"/>
              </a:rPr>
              <a:t>Time-saving</a:t>
            </a:r>
            <a:r>
              <a:rPr lang="en-US" sz="2500">
                <a:solidFill>
                  <a:srgbClr val="FFFFFF"/>
                </a:solidFill>
                <a:latin typeface="Poppins"/>
                <a:ea typeface="Poppins"/>
                <a:cs typeface="Poppins"/>
                <a:sym typeface="Poppins"/>
              </a:rPr>
              <a:t> → Reduces note-taking so students concentrate on learning.</a:t>
            </a: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r>
              <a:rPr lang="en-US" sz="2500" b="1">
                <a:solidFill>
                  <a:srgbClr val="FFFFFF"/>
                </a:solidFill>
                <a:latin typeface="Poppins"/>
                <a:ea typeface="Poppins"/>
                <a:cs typeface="Poppins"/>
                <a:sym typeface="Poppins"/>
              </a:rPr>
              <a:t>Learning for all </a:t>
            </a:r>
            <a:r>
              <a:rPr lang="en-US" sz="2500">
                <a:solidFill>
                  <a:srgbClr val="FFFFFF"/>
                </a:solidFill>
                <a:latin typeface="Poppins"/>
                <a:ea typeface="Poppins"/>
                <a:cs typeface="Poppins"/>
                <a:sym typeface="Poppins"/>
              </a:rPr>
              <a:t>→ Translates text into audio or video for all learning styles</a:t>
            </a: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endParaRPr lang="en-US" sz="2500">
              <a:solidFill>
                <a:srgbClr val="FFFFFF"/>
              </a:solidFill>
              <a:latin typeface="Poppins"/>
              <a:ea typeface="Poppins"/>
              <a:cs typeface="Poppins"/>
            </a:endParaRPr>
          </a:p>
          <a:p>
            <a:pPr marL="690880" lvl="1" indent="-345440">
              <a:lnSpc>
                <a:spcPts val="4480"/>
              </a:lnSpc>
              <a:spcBef>
                <a:spcPct val="0"/>
              </a:spcBef>
              <a:buFont typeface="Arial"/>
              <a:buChar char="•"/>
            </a:pPr>
            <a:endParaRPr lang="en-US" sz="2500">
              <a:solidFill>
                <a:srgbClr val="FFFFFF"/>
              </a:solidFill>
              <a:latin typeface="Poppins"/>
              <a:ea typeface="Poppins"/>
              <a:cs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10836" y="-3199449"/>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4F2B029B-4791-C7BF-2950-C66E2D01287A}"/>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Preliminary Solution Concept</a:t>
            </a:r>
          </a:p>
        </p:txBody>
      </p:sp>
      <p:sp>
        <p:nvSpPr>
          <p:cNvPr id="3" name="TextBox 3"/>
          <p:cNvSpPr txBox="1"/>
          <p:nvPr/>
        </p:nvSpPr>
        <p:spPr>
          <a:xfrm>
            <a:off x="4" y="2642254"/>
            <a:ext cx="18287996" cy="5741444"/>
          </a:xfrm>
          <a:prstGeom prst="rect">
            <a:avLst/>
          </a:prstGeom>
        </p:spPr>
        <p:txBody>
          <a:bodyPr wrap="square" lIns="0" tIns="0" rIns="0" bIns="0" rtlCol="0" anchor="t">
            <a:spAutoFit/>
          </a:bodyPr>
          <a:lstStyle/>
          <a:p>
            <a:pPr marL="690880" lvl="1" indent="-345440" algn="ctr">
              <a:lnSpc>
                <a:spcPts val="4480"/>
              </a:lnSpc>
              <a:buFont typeface="Arial"/>
              <a:buChar char="•"/>
            </a:pPr>
            <a:r>
              <a:rPr lang="en-US" sz="4000" b="1" u="sng">
                <a:solidFill>
                  <a:srgbClr val="FFFFFF"/>
                </a:solidFill>
                <a:latin typeface="Poppins"/>
                <a:ea typeface="Poppins"/>
                <a:cs typeface="Poppins"/>
                <a:sym typeface="Poppins"/>
              </a:rPr>
              <a:t>CORE FEATURES</a:t>
            </a:r>
            <a:endParaRPr lang="en-US" sz="4000" b="1" u="sng">
              <a:solidFill>
                <a:srgbClr val="FFFFFF"/>
              </a:solidFill>
              <a:latin typeface="Poppins"/>
              <a:ea typeface="Poppins"/>
              <a:cs typeface="Poppins"/>
            </a:endParaRPr>
          </a:p>
          <a:p>
            <a:pPr marL="690880" lvl="1" indent="-345440" algn="ctr">
              <a:lnSpc>
                <a:spcPts val="4480"/>
              </a:lnSpc>
              <a:buFont typeface="Arial"/>
              <a:buChar char="•"/>
            </a:pPr>
            <a:endParaRPr lang="en-US" sz="4000" b="1" u="sng">
              <a:solidFill>
                <a:srgbClr val="FFFFFF"/>
              </a:solidFill>
              <a:latin typeface="Poppins"/>
              <a:ea typeface="Poppins"/>
              <a:cs typeface="Poppins"/>
              <a:sym typeface="Poppins"/>
            </a:endParaRPr>
          </a:p>
          <a:p>
            <a:pPr marL="690880" lvl="1" indent="-345440">
              <a:lnSpc>
                <a:spcPts val="4480"/>
              </a:lnSpc>
              <a:buFont typeface="Arial"/>
              <a:buChar char="•"/>
            </a:pPr>
            <a:r>
              <a:rPr lang="en-US" sz="3200" b="1">
                <a:solidFill>
                  <a:srgbClr val="FFFFFF"/>
                </a:solidFill>
                <a:latin typeface="Poppins"/>
                <a:ea typeface="Poppins"/>
                <a:cs typeface="Poppins"/>
                <a:sym typeface="Poppins"/>
              </a:rPr>
              <a:t>Upload &amp; Organize </a:t>
            </a:r>
            <a:r>
              <a:rPr lang="en-US" sz="3200">
                <a:solidFill>
                  <a:srgbClr val="FFFFFF"/>
                </a:solidFill>
                <a:latin typeface="Poppins"/>
                <a:ea typeface="Poppins"/>
                <a:cs typeface="Poppins"/>
                <a:sym typeface="Poppins"/>
              </a:rPr>
              <a:t>→ Students upload study content in various formats</a:t>
            </a:r>
            <a:endParaRPr lang="en-US" sz="3200">
              <a:solidFill>
                <a:srgbClr val="FFFFFF"/>
              </a:solidFill>
              <a:latin typeface="Poppins"/>
              <a:ea typeface="Poppins"/>
              <a:cs typeface="Poppins"/>
            </a:endParaRPr>
          </a:p>
          <a:p>
            <a:pPr marL="690880" lvl="1" indent="-345440">
              <a:lnSpc>
                <a:spcPts val="4480"/>
              </a:lnSpc>
              <a:buFont typeface="Arial"/>
              <a:buChar char="•"/>
            </a:pPr>
            <a:r>
              <a:rPr lang="en-US" sz="3200" b="1">
                <a:solidFill>
                  <a:srgbClr val="FFFFFF"/>
                </a:solidFill>
                <a:latin typeface="Poppins"/>
                <a:ea typeface="Poppins"/>
                <a:cs typeface="Poppins"/>
                <a:sym typeface="Poppins"/>
              </a:rPr>
              <a:t>AI Summarization </a:t>
            </a:r>
            <a:r>
              <a:rPr lang="en-US" sz="3200">
                <a:solidFill>
                  <a:srgbClr val="FFFFFF"/>
                </a:solidFill>
                <a:latin typeface="Poppins"/>
                <a:ea typeface="Poppins"/>
                <a:cs typeface="Poppins"/>
                <a:sym typeface="Poppins"/>
              </a:rPr>
              <a:t>→ Create brief summarizes, main points, and explanations</a:t>
            </a:r>
            <a:endParaRPr lang="en-US" sz="3200">
              <a:solidFill>
                <a:srgbClr val="FFFFFF"/>
              </a:solidFill>
              <a:latin typeface="Poppins"/>
              <a:ea typeface="Poppins"/>
              <a:cs typeface="Poppins"/>
            </a:endParaRPr>
          </a:p>
          <a:p>
            <a:pPr marL="690880" lvl="1" indent="-345440">
              <a:lnSpc>
                <a:spcPts val="4480"/>
              </a:lnSpc>
              <a:buFont typeface="Arial"/>
              <a:buChar char="•"/>
            </a:pPr>
            <a:r>
              <a:rPr lang="en-US" sz="3200" b="1">
                <a:solidFill>
                  <a:srgbClr val="FFFFFF"/>
                </a:solidFill>
                <a:latin typeface="Poppins"/>
                <a:ea typeface="Poppins"/>
                <a:cs typeface="Poppins"/>
                <a:sym typeface="Poppins"/>
              </a:rPr>
              <a:t>Personalized Learning </a:t>
            </a:r>
            <a:r>
              <a:rPr lang="en-US" sz="3200">
                <a:solidFill>
                  <a:srgbClr val="FFFFFF"/>
                </a:solidFill>
                <a:latin typeface="Poppins"/>
                <a:ea typeface="Poppins"/>
                <a:cs typeface="Poppins"/>
                <a:sym typeface="Poppins"/>
              </a:rPr>
              <a:t>→ Adjusts content to the learner’s pace and style.</a:t>
            </a:r>
            <a:endParaRPr lang="en-US" sz="3200">
              <a:solidFill>
                <a:srgbClr val="FFFFFF"/>
              </a:solidFill>
              <a:latin typeface="Poppins"/>
              <a:ea typeface="Poppins"/>
              <a:cs typeface="Poppins"/>
            </a:endParaRPr>
          </a:p>
          <a:p>
            <a:pPr marL="690880" lvl="1" indent="-345440">
              <a:lnSpc>
                <a:spcPts val="4480"/>
              </a:lnSpc>
              <a:buFont typeface="Arial"/>
              <a:buChar char="•"/>
            </a:pPr>
            <a:r>
              <a:rPr lang="en-US" sz="3200" b="1">
                <a:solidFill>
                  <a:srgbClr val="FFFFFF"/>
                </a:solidFill>
                <a:latin typeface="Poppins"/>
                <a:ea typeface="Poppins"/>
                <a:cs typeface="Poppins"/>
                <a:sym typeface="Poppins"/>
              </a:rPr>
              <a:t>Flashcards &amp; Quizzes </a:t>
            </a:r>
            <a:r>
              <a:rPr lang="en-US" sz="3200">
                <a:solidFill>
                  <a:srgbClr val="FFFFFF"/>
                </a:solidFill>
                <a:latin typeface="Poppins"/>
                <a:ea typeface="Poppins"/>
                <a:cs typeface="Poppins"/>
                <a:sym typeface="Poppins"/>
              </a:rPr>
              <a:t>→ Transforms content into rapid-revision tools.</a:t>
            </a:r>
            <a:endParaRPr lang="en-US" sz="3200">
              <a:solidFill>
                <a:srgbClr val="FFFFFF"/>
              </a:solidFill>
              <a:latin typeface="Poppins"/>
              <a:ea typeface="Poppins"/>
              <a:cs typeface="Poppins"/>
            </a:endParaRPr>
          </a:p>
          <a:p>
            <a:pPr marL="690880" lvl="1" indent="-345440">
              <a:lnSpc>
                <a:spcPts val="4480"/>
              </a:lnSpc>
              <a:buFont typeface="Arial"/>
              <a:buChar char="•"/>
            </a:pPr>
            <a:r>
              <a:rPr lang="en-US" sz="3200" b="1">
                <a:solidFill>
                  <a:srgbClr val="FFFFFF"/>
                </a:solidFill>
                <a:latin typeface="Poppins"/>
                <a:ea typeface="Poppins"/>
                <a:cs typeface="Poppins"/>
                <a:sym typeface="Poppins"/>
              </a:rPr>
              <a:t>Audio/Video Mode </a:t>
            </a:r>
            <a:r>
              <a:rPr lang="en-US" sz="3200">
                <a:solidFill>
                  <a:srgbClr val="FFFFFF"/>
                </a:solidFill>
                <a:latin typeface="Poppins"/>
                <a:ea typeface="Poppins"/>
                <a:cs typeface="Poppins"/>
                <a:sym typeface="Poppins"/>
              </a:rPr>
              <a:t>→ Translates text into audio lessons or video summarizes. </a:t>
            </a:r>
            <a:endParaRPr lang="en-US" sz="3200">
              <a:solidFill>
                <a:srgbClr val="FFFFFF"/>
              </a:solidFill>
              <a:latin typeface="Poppins"/>
              <a:ea typeface="Poppins"/>
              <a:cs typeface="Poppins"/>
            </a:endParaRPr>
          </a:p>
          <a:p>
            <a:pPr marL="690880" lvl="1" indent="-345440" algn="ctr">
              <a:lnSpc>
                <a:spcPts val="4480"/>
              </a:lnSpc>
              <a:buFont typeface="Arial"/>
              <a:buChar char="•"/>
            </a:pPr>
            <a:endParaRPr lang="en-US" sz="3200">
              <a:solidFill>
                <a:srgbClr val="FFFFFF"/>
              </a:solidFill>
              <a:latin typeface="Poppins"/>
              <a:ea typeface="Poppins"/>
              <a:cs typeface="Poppins"/>
            </a:endParaRPr>
          </a:p>
          <a:p>
            <a:pPr marL="690880" lvl="1" indent="-345440" algn="ctr">
              <a:lnSpc>
                <a:spcPts val="4480"/>
              </a:lnSpc>
              <a:buFont typeface="Arial"/>
              <a:buChar char="•"/>
            </a:pPr>
            <a:r>
              <a:rPr lang="en-US" sz="3200">
                <a:solidFill>
                  <a:srgbClr val="FFFFFF"/>
                </a:solidFill>
                <a:latin typeface="Poppins"/>
                <a:ea typeface="Poppins"/>
                <a:cs typeface="Poppins"/>
              </a:rPr>
              <a:t>Focuses</a:t>
            </a:r>
            <a:r>
              <a:rPr lang="en-US" sz="3200">
                <a:solidFill>
                  <a:srgbClr val="FFFFFF"/>
                </a:solidFill>
                <a:latin typeface="Poppins"/>
                <a:ea typeface="Poppins"/>
                <a:cs typeface="Poppins"/>
                <a:sym typeface="Poppins"/>
              </a:rPr>
              <a:t> on what the AI could potentially achieve (e.g., simplifying processes, answering questions, supporting transactions).</a:t>
            </a:r>
            <a:endParaRPr lang="en-US" sz="3200">
              <a:solidFill>
                <a:srgbClr val="FFFFFF"/>
              </a:solidFill>
              <a:latin typeface="Poppins"/>
              <a:ea typeface="Poppins"/>
              <a:cs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39A1974D-769E-FC05-D424-D110C4390DF4}"/>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Key Features and Functionalities</a:t>
            </a:r>
          </a:p>
        </p:txBody>
      </p:sp>
      <p:sp>
        <p:nvSpPr>
          <p:cNvPr id="3" name="TextBox 3"/>
          <p:cNvSpPr txBox="1"/>
          <p:nvPr/>
        </p:nvSpPr>
        <p:spPr>
          <a:xfrm>
            <a:off x="0" y="2847556"/>
            <a:ext cx="18287996" cy="7141827"/>
          </a:xfrm>
          <a:prstGeom prst="rect">
            <a:avLst/>
          </a:prstGeom>
        </p:spPr>
        <p:txBody>
          <a:bodyPr wrap="square" lIns="0" tIns="0" rIns="0" bIns="0" rtlCol="0" anchor="t">
            <a:spAutoFit/>
          </a:bodyPr>
          <a:lstStyle/>
          <a:p>
            <a:pPr lvl="1">
              <a:buFont typeface="Arial"/>
              <a:buChar char="•"/>
            </a:pPr>
            <a:r>
              <a:rPr lang="en-US" sz="3200">
                <a:solidFill>
                  <a:srgbClr val="FFFFFF"/>
                </a:solidFill>
                <a:ea typeface="+mn-lt"/>
                <a:cs typeface="+mn-lt"/>
              </a:rPr>
              <a:t> </a:t>
            </a:r>
            <a:r>
              <a:rPr lang="en-US" sz="3200" b="1">
                <a:solidFill>
                  <a:srgbClr val="FFFFFF"/>
                </a:solidFill>
                <a:ea typeface="+mn-lt"/>
                <a:cs typeface="+mn-lt"/>
              </a:rPr>
              <a:t>Simplify Learning Processes </a:t>
            </a:r>
            <a:r>
              <a:rPr lang="en-US" sz="3200">
                <a:solidFill>
                  <a:srgbClr val="FFFFFF"/>
                </a:solidFill>
                <a:latin typeface="Poppins"/>
                <a:ea typeface="Poppins"/>
                <a:cs typeface="Poppins"/>
                <a:sym typeface="Poppins"/>
              </a:rPr>
              <a:t>→</a:t>
            </a:r>
            <a:r>
              <a:rPr lang="en-US" sz="3200">
                <a:solidFill>
                  <a:srgbClr val="FFFFFF"/>
                </a:solidFill>
                <a:ea typeface="+mn-lt"/>
                <a:cs typeface="+mn-lt"/>
              </a:rPr>
              <a:t> Divides lengthy documents into concise summaries, outlines, and visual mind maps.</a:t>
            </a:r>
            <a:endParaRPr lang="en-US" sz="3200">
              <a:solidFill>
                <a:srgbClr val="000000"/>
              </a:solidFill>
              <a:latin typeface="Poppins"/>
              <a:ea typeface="+mn-lt"/>
              <a:cs typeface="Poppins"/>
            </a:endParaRPr>
          </a:p>
          <a:p>
            <a:pPr lvl="1">
              <a:buFont typeface="Arial"/>
              <a:buChar char="•"/>
            </a:pPr>
            <a:r>
              <a:rPr lang="en-US" sz="3200">
                <a:solidFill>
                  <a:srgbClr val="FFFFFF"/>
                </a:solidFill>
                <a:ea typeface="+mn-lt"/>
                <a:cs typeface="+mn-lt"/>
              </a:rPr>
              <a:t> </a:t>
            </a:r>
            <a:r>
              <a:rPr lang="en-US" sz="3200" b="1">
                <a:solidFill>
                  <a:srgbClr val="FFFFFF"/>
                </a:solidFill>
                <a:ea typeface="+mn-lt"/>
                <a:cs typeface="+mn-lt"/>
              </a:rPr>
              <a:t>Support Smarter Revision </a:t>
            </a:r>
            <a:r>
              <a:rPr lang="en-US" sz="3200">
                <a:solidFill>
                  <a:srgbClr val="FFFFFF"/>
                </a:solidFill>
                <a:latin typeface="Poppins"/>
                <a:ea typeface="Poppins"/>
                <a:cs typeface="Poppins"/>
                <a:sym typeface="Poppins"/>
              </a:rPr>
              <a:t>→</a:t>
            </a:r>
            <a:r>
              <a:rPr lang="en-US" sz="3200">
                <a:solidFill>
                  <a:srgbClr val="FFFFFF"/>
                </a:solidFill>
                <a:ea typeface="+mn-lt"/>
                <a:cs typeface="+mn-lt"/>
              </a:rPr>
              <a:t> Auto-creates flashcards, quizzes, and main points for effortless practice.</a:t>
            </a:r>
            <a:endParaRPr lang="en-US" sz="3200">
              <a:ea typeface="Calibri"/>
              <a:cs typeface="Calibri"/>
            </a:endParaRPr>
          </a:p>
          <a:p>
            <a:pPr lvl="1">
              <a:buFont typeface="Arial"/>
              <a:buChar char="•"/>
            </a:pPr>
            <a:r>
              <a:rPr lang="en-US" sz="3200">
                <a:solidFill>
                  <a:srgbClr val="FFFFFF"/>
                </a:solidFill>
                <a:ea typeface="+mn-lt"/>
                <a:cs typeface="+mn-lt"/>
              </a:rPr>
              <a:t> </a:t>
            </a:r>
            <a:r>
              <a:rPr lang="en-US" sz="3200" b="1">
                <a:solidFill>
                  <a:srgbClr val="FFFFFF"/>
                </a:solidFill>
                <a:ea typeface="+mn-lt"/>
                <a:cs typeface="+mn-lt"/>
              </a:rPr>
              <a:t>Boost Productivity </a:t>
            </a:r>
            <a:r>
              <a:rPr lang="en-US" sz="3200">
                <a:solidFill>
                  <a:srgbClr val="FFFFFF"/>
                </a:solidFill>
                <a:latin typeface="Poppins"/>
                <a:ea typeface="Poppins"/>
                <a:cs typeface="Poppins"/>
                <a:sym typeface="Poppins"/>
              </a:rPr>
              <a:t>→</a:t>
            </a:r>
            <a:r>
              <a:rPr lang="en-US" sz="3200">
                <a:solidFill>
                  <a:srgbClr val="FFFFFF"/>
                </a:solidFill>
                <a:ea typeface="+mn-lt"/>
                <a:cs typeface="+mn-lt"/>
              </a:rPr>
              <a:t> Automates tedious tasks such as note-taking, organizing, </a:t>
            </a:r>
            <a:r>
              <a:rPr lang="en-US" sz="3200">
                <a:solidFill>
                  <a:srgbClr val="FFFFFF"/>
                </a:solidFill>
                <a:ea typeface="+mn-lt"/>
                <a:cs typeface="+mn-lt"/>
                <a:sym typeface="Poppins"/>
              </a:rPr>
              <a:t>and searching through content.</a:t>
            </a:r>
            <a:endParaRPr lang="en-US" sz="3200">
              <a:ea typeface="Calibri"/>
              <a:cs typeface="Calibri"/>
            </a:endParaRPr>
          </a:p>
          <a:p>
            <a:pPr lvl="1">
              <a:buFont typeface="Arial"/>
              <a:buChar char="•"/>
            </a:pPr>
            <a:r>
              <a:rPr lang="en-US" sz="3200">
                <a:solidFill>
                  <a:srgbClr val="FFFFFF"/>
                </a:solidFill>
                <a:ea typeface="+mn-lt"/>
                <a:cs typeface="+mn-lt"/>
                <a:sym typeface="Poppins"/>
              </a:rPr>
              <a:t> </a:t>
            </a:r>
            <a:r>
              <a:rPr lang="en-US" sz="3200" b="1">
                <a:solidFill>
                  <a:srgbClr val="FFFFFF"/>
                </a:solidFill>
                <a:ea typeface="+mn-lt"/>
                <a:cs typeface="+mn-lt"/>
                <a:sym typeface="Poppins"/>
              </a:rPr>
              <a:t>Facilitate Multi-Format Learning </a:t>
            </a:r>
            <a:r>
              <a:rPr lang="en-US" sz="3200">
                <a:solidFill>
                  <a:srgbClr val="FFFFFF"/>
                </a:solidFill>
                <a:latin typeface="Poppins"/>
                <a:ea typeface="Poppins"/>
                <a:cs typeface="Poppins"/>
                <a:sym typeface="Poppins"/>
              </a:rPr>
              <a:t>→</a:t>
            </a:r>
            <a:r>
              <a:rPr lang="en-US" sz="3200">
                <a:solidFill>
                  <a:srgbClr val="FFFFFF"/>
                </a:solidFill>
                <a:ea typeface="+mn-lt"/>
                <a:cs typeface="+mn-lt"/>
                <a:sym typeface="Poppins"/>
              </a:rPr>
              <a:t> Transforms text into audio, video, or diagrams (such as mind maps) to accommodate various learning styles</a:t>
            </a:r>
          </a:p>
          <a:p>
            <a:pPr lvl="1">
              <a:buFont typeface="Arial"/>
              <a:buChar char="•"/>
            </a:pPr>
            <a:endParaRPr lang="en-US" sz="3200">
              <a:ea typeface="+mn-lt"/>
              <a:cs typeface="+mn-lt"/>
            </a:endParaRPr>
          </a:p>
          <a:p>
            <a:pPr marL="345440" lvl="1" algn="ctr">
              <a:lnSpc>
                <a:spcPts val="4480"/>
              </a:lnSpc>
              <a:spcBef>
                <a:spcPct val="0"/>
              </a:spcBef>
            </a:pPr>
            <a:endParaRPr lang="en-US" sz="3200">
              <a:solidFill>
                <a:srgbClr val="FFFFFF"/>
              </a:solidFill>
              <a:latin typeface="Poppins"/>
              <a:ea typeface="+mn-lt"/>
              <a:cs typeface="+mn-lt"/>
              <a:sym typeface="Poppins"/>
            </a:endParaRPr>
          </a:p>
          <a:p>
            <a:pPr algn="ctr">
              <a:buFont typeface="Arial"/>
              <a:buChar char="•"/>
            </a:pPr>
            <a:r>
              <a:rPr lang="en-US" sz="3200" b="1">
                <a:solidFill>
                  <a:srgbClr val="FFFFFF"/>
                </a:solidFill>
                <a:ea typeface="+mn-lt"/>
                <a:cs typeface="+mn-lt"/>
                <a:sym typeface="Poppins"/>
              </a:rPr>
              <a:t>  Personalized, 24/7 Assistance</a:t>
            </a:r>
            <a:r>
              <a:rPr lang="en-US" sz="3200">
                <a:solidFill>
                  <a:srgbClr val="FFFFFF"/>
                </a:solidFill>
                <a:ea typeface="+mn-lt"/>
                <a:cs typeface="+mn-lt"/>
                <a:sym typeface="Poppins"/>
              </a:rPr>
              <a:t> </a:t>
            </a:r>
            <a:r>
              <a:rPr lang="en-US" sz="3200">
                <a:solidFill>
                  <a:srgbClr val="FFFFFF"/>
                </a:solidFill>
                <a:latin typeface="Poppins"/>
                <a:ea typeface="Poppins"/>
                <a:cs typeface="Poppins"/>
                <a:sym typeface="Poppins"/>
              </a:rPr>
              <a:t>→</a:t>
            </a:r>
            <a:r>
              <a:rPr lang="en-US" sz="3200">
                <a:solidFill>
                  <a:srgbClr val="FFFFFF"/>
                </a:solidFill>
                <a:ea typeface="+mn-lt"/>
                <a:cs typeface="+mn-lt"/>
                <a:sym typeface="Poppins"/>
              </a:rPr>
              <a:t> AI adapts to each learner’s style, offers round-the-clock support, and provides instant answers anytime.</a:t>
            </a:r>
            <a:endParaRPr lang="en-US" sz="3200">
              <a:solidFill>
                <a:srgbClr val="FFFFFF"/>
              </a:solidFill>
              <a:latin typeface="Poppins"/>
              <a:ea typeface="Calibri"/>
              <a:cs typeface="Poppins"/>
              <a:sym typeface="Poppins"/>
            </a:endParaRPr>
          </a:p>
          <a:p>
            <a:pPr algn="ctr">
              <a:buFont typeface="Arial"/>
              <a:buChar char="•"/>
            </a:pPr>
            <a:r>
              <a:rPr lang="en-US" sz="3200" b="1">
                <a:solidFill>
                  <a:srgbClr val="FFFFFF"/>
                </a:solidFill>
                <a:ea typeface="+mn-lt"/>
                <a:cs typeface="+mn-lt"/>
                <a:sym typeface="Poppins"/>
              </a:rPr>
              <a:t>  Multilingual &amp; Automated Support</a:t>
            </a:r>
            <a:r>
              <a:rPr lang="en-US" sz="3200">
                <a:solidFill>
                  <a:srgbClr val="FFFFFF"/>
                </a:solidFill>
                <a:ea typeface="+mn-lt"/>
                <a:cs typeface="+mn-lt"/>
                <a:sym typeface="Poppins"/>
              </a:rPr>
              <a:t> </a:t>
            </a:r>
            <a:r>
              <a:rPr lang="en-US" sz="3200">
                <a:solidFill>
                  <a:srgbClr val="FFFFFF"/>
                </a:solidFill>
                <a:latin typeface="Poppins"/>
                <a:ea typeface="Poppins"/>
                <a:cs typeface="Poppins"/>
                <a:sym typeface="Poppins"/>
              </a:rPr>
              <a:t>→</a:t>
            </a:r>
            <a:r>
              <a:rPr lang="en-US" sz="3200">
                <a:solidFill>
                  <a:srgbClr val="FFFFFF"/>
                </a:solidFill>
                <a:ea typeface="+mn-lt"/>
                <a:cs typeface="+mn-lt"/>
                <a:sym typeface="Poppins"/>
              </a:rPr>
              <a:t> Handles multiple languages and automates tasks like summarization, note-making, and quiz generation.</a:t>
            </a:r>
            <a:endParaRPr lang="en-US">
              <a:ea typeface="+mn-lt"/>
              <a:cs typeface="+mn-lt"/>
              <a:sym typeface="Poppins"/>
            </a:endParaRPr>
          </a:p>
          <a:p>
            <a:pPr marL="690880" lvl="1" indent="-345440" algn="ctr">
              <a:lnSpc>
                <a:spcPts val="4480"/>
              </a:lnSpc>
              <a:spcBef>
                <a:spcPct val="0"/>
              </a:spcBef>
              <a:buFont typeface="Arial"/>
              <a:buChar char="•"/>
            </a:pPr>
            <a:endParaRPr lang="en-US" sz="3200">
              <a:solidFill>
                <a:srgbClr val="FFFFFF"/>
              </a:solidFill>
              <a:latin typeface="Poppins"/>
              <a:ea typeface="Calibri"/>
              <a:cs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A2B4B15F-98A4-C4E5-D9C4-044989363C9F}"/>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Target Users and Expected Use Cases</a:t>
            </a:r>
          </a:p>
        </p:txBody>
      </p:sp>
      <p:sp>
        <p:nvSpPr>
          <p:cNvPr id="3" name="TextBox 3"/>
          <p:cNvSpPr txBox="1"/>
          <p:nvPr/>
        </p:nvSpPr>
        <p:spPr>
          <a:xfrm>
            <a:off x="0" y="2812662"/>
            <a:ext cx="17093648" cy="6981398"/>
          </a:xfrm>
          <a:prstGeom prst="rect">
            <a:avLst/>
          </a:prstGeom>
        </p:spPr>
        <p:txBody>
          <a:bodyPr wrap="square" lIns="0" tIns="0" rIns="0" bIns="0" rtlCol="0" anchor="t">
            <a:spAutoFit/>
          </a:bodyPr>
          <a:lstStyle/>
          <a:p>
            <a:pPr marL="1371600" lvl="2" indent="-457200">
              <a:buFont typeface="Arial" panose="020B0604020202020204" pitchFamily="34" charset="0"/>
              <a:buChar char="•"/>
            </a:pPr>
            <a:r>
              <a:rPr lang="en-US" sz="2800" b="1">
                <a:solidFill>
                  <a:srgbClr val="FFFFFF"/>
                </a:solidFill>
                <a:ea typeface="+mn-lt"/>
                <a:cs typeface="+mn-lt"/>
                <a:sym typeface="Poppins"/>
              </a:rPr>
              <a:t>Students</a:t>
            </a:r>
            <a:r>
              <a:rPr lang="en-US" sz="2800">
                <a:solidFill>
                  <a:srgbClr val="FFFFFF"/>
                </a:solidFill>
                <a:ea typeface="+mn-lt"/>
                <a:cs typeface="+mn-lt"/>
                <a:sym typeface="Poppins"/>
              </a:rPr>
              <a:t> </a:t>
            </a:r>
            <a:r>
              <a:rPr lang="en-US" sz="2800">
                <a:solidFill>
                  <a:srgbClr val="FFFFFF"/>
                </a:solidFill>
                <a:latin typeface="Poppins"/>
                <a:ea typeface="Poppins"/>
                <a:cs typeface="Poppins"/>
                <a:sym typeface="Poppins"/>
              </a:rPr>
              <a:t>→</a:t>
            </a:r>
            <a:r>
              <a:rPr lang="en-US" sz="2800">
                <a:solidFill>
                  <a:srgbClr val="FFFFFF"/>
                </a:solidFill>
                <a:ea typeface="+mn-lt"/>
                <a:cs typeface="+mn-lt"/>
                <a:sym typeface="Poppins"/>
              </a:rPr>
              <a:t> Access summaries, flashcards, and audio lessons to study intelligently, not  laboriously.</a:t>
            </a:r>
            <a:endParaRPr lang="en-US" sz="2800">
              <a:solidFill>
                <a:srgbClr val="000000"/>
              </a:solidFill>
              <a:latin typeface="Poppins"/>
              <a:ea typeface="+mn-lt"/>
              <a:cs typeface="Poppins"/>
            </a:endParaRPr>
          </a:p>
          <a:p>
            <a:pPr lvl="2">
              <a:buFont typeface="Wingdings"/>
              <a:buChar char="§"/>
            </a:pPr>
            <a:endParaRPr lang="en-US" sz="2800">
              <a:ea typeface="Calibri"/>
              <a:cs typeface="Calibri"/>
            </a:endParaRPr>
          </a:p>
          <a:p>
            <a:pPr marL="1371600" lvl="2" indent="-457200">
              <a:buFont typeface="Arial" panose="020B0604020202020204" pitchFamily="34" charset="0"/>
              <a:buChar char="•"/>
            </a:pPr>
            <a:r>
              <a:rPr lang="en-US" sz="2800" b="1">
                <a:solidFill>
                  <a:srgbClr val="FFFFFF"/>
                </a:solidFill>
                <a:ea typeface="+mn-lt"/>
                <a:cs typeface="+mn-lt"/>
                <a:sym typeface="Poppins"/>
              </a:rPr>
              <a:t>Teachers/Educators </a:t>
            </a:r>
            <a:r>
              <a:rPr lang="en-US" sz="2800">
                <a:solidFill>
                  <a:srgbClr val="FFFFFF"/>
                </a:solidFill>
                <a:latin typeface="Poppins"/>
                <a:ea typeface="Poppins"/>
                <a:cs typeface="Poppins"/>
                <a:sym typeface="Poppins"/>
              </a:rPr>
              <a:t>→</a:t>
            </a:r>
            <a:r>
              <a:rPr lang="en-US" sz="2800">
                <a:solidFill>
                  <a:srgbClr val="FFFFFF"/>
                </a:solidFill>
                <a:ea typeface="+mn-lt"/>
                <a:cs typeface="+mn-lt"/>
                <a:sym typeface="Poppins"/>
              </a:rPr>
              <a:t> Create study guides, quizzes, and concise notes in less time.</a:t>
            </a:r>
            <a:endParaRPr lang="en-US" sz="2800">
              <a:ea typeface="Calibri"/>
              <a:cs typeface="Calibri"/>
            </a:endParaRPr>
          </a:p>
          <a:p>
            <a:pPr lvl="2">
              <a:buFont typeface="Wingdings"/>
              <a:buChar char="§"/>
            </a:pPr>
            <a:endParaRPr lang="en-US" sz="2800">
              <a:ea typeface="Calibri"/>
              <a:cs typeface="Calibri"/>
            </a:endParaRPr>
          </a:p>
          <a:p>
            <a:pPr marL="1371600" lvl="2" indent="-457200">
              <a:buFont typeface="Arial" panose="020B0604020202020204" pitchFamily="34" charset="0"/>
              <a:buChar char="•"/>
            </a:pPr>
            <a:r>
              <a:rPr lang="en-US" sz="2800" b="1">
                <a:solidFill>
                  <a:srgbClr val="FFFFFF"/>
                </a:solidFill>
                <a:ea typeface="+mn-lt"/>
                <a:cs typeface="+mn-lt"/>
                <a:sym typeface="Poppins"/>
              </a:rPr>
              <a:t>Researchers</a:t>
            </a:r>
            <a:r>
              <a:rPr lang="en-US" sz="2800">
                <a:solidFill>
                  <a:srgbClr val="FFFFFF"/>
                </a:solidFill>
                <a:ea typeface="+mn-lt"/>
                <a:cs typeface="+mn-lt"/>
                <a:sym typeface="Poppins"/>
              </a:rPr>
              <a:t> </a:t>
            </a:r>
            <a:r>
              <a:rPr lang="en-US" sz="2800">
                <a:solidFill>
                  <a:srgbClr val="FFFFFF"/>
                </a:solidFill>
                <a:latin typeface="Poppins"/>
                <a:ea typeface="Poppins"/>
                <a:cs typeface="Poppins"/>
                <a:sym typeface="Poppins"/>
              </a:rPr>
              <a:t>→</a:t>
            </a:r>
            <a:r>
              <a:rPr lang="en-US" sz="2800">
                <a:solidFill>
                  <a:srgbClr val="FFFFFF"/>
                </a:solidFill>
                <a:ea typeface="+mn-lt"/>
                <a:cs typeface="+mn-lt"/>
                <a:sym typeface="Poppins"/>
              </a:rPr>
              <a:t> Spend less time extracting insights and scanning huge sets of papers.</a:t>
            </a:r>
            <a:endParaRPr lang="en-US" sz="2800">
              <a:ea typeface="Calibri"/>
              <a:cs typeface="Calibri"/>
            </a:endParaRPr>
          </a:p>
          <a:p>
            <a:pPr lvl="2">
              <a:buFont typeface="Wingdings"/>
              <a:buChar char="§"/>
            </a:pPr>
            <a:endParaRPr lang="en-US" sz="2800">
              <a:ea typeface="Calibri"/>
              <a:cs typeface="Calibri"/>
            </a:endParaRPr>
          </a:p>
          <a:p>
            <a:pPr marL="1371600" lvl="2" indent="-457200">
              <a:buFont typeface="Arial" panose="020B0604020202020204" pitchFamily="34" charset="0"/>
              <a:buChar char="•"/>
            </a:pPr>
            <a:r>
              <a:rPr lang="en-US" sz="2800" b="1">
                <a:solidFill>
                  <a:srgbClr val="FFFFFF"/>
                </a:solidFill>
                <a:ea typeface="+mn-lt"/>
                <a:cs typeface="+mn-lt"/>
                <a:sym typeface="Poppins"/>
              </a:rPr>
              <a:t>Professionals</a:t>
            </a:r>
            <a:r>
              <a:rPr lang="en-US" sz="2800">
                <a:solidFill>
                  <a:srgbClr val="FFFFFF"/>
                </a:solidFill>
                <a:ea typeface="+mn-lt"/>
                <a:cs typeface="+mn-lt"/>
                <a:sym typeface="Poppins"/>
              </a:rPr>
              <a:t> </a:t>
            </a:r>
            <a:r>
              <a:rPr lang="en-US" sz="2800">
                <a:solidFill>
                  <a:srgbClr val="FFFFFF"/>
                </a:solidFill>
                <a:latin typeface="Poppins"/>
                <a:ea typeface="Poppins"/>
                <a:cs typeface="Poppins"/>
                <a:sym typeface="Poppins"/>
              </a:rPr>
              <a:t>→</a:t>
            </a:r>
            <a:r>
              <a:rPr lang="en-US" sz="2800">
                <a:solidFill>
                  <a:srgbClr val="FFFFFF"/>
                </a:solidFill>
                <a:ea typeface="+mn-lt"/>
                <a:cs typeface="+mn-lt"/>
                <a:sym typeface="Poppins"/>
              </a:rPr>
              <a:t> Keep reports organized, generate rapid overviews, and effectively   handle knowledge.  </a:t>
            </a:r>
            <a:endParaRPr lang="en-US" sz="2800">
              <a:solidFill>
                <a:srgbClr val="FFFFFF"/>
              </a:solidFill>
              <a:ea typeface="+mn-lt"/>
              <a:cs typeface="+mn-lt"/>
            </a:endParaRPr>
          </a:p>
          <a:p>
            <a:pPr lvl="2"/>
            <a:endParaRPr lang="en-US" sz="2800">
              <a:ea typeface="Calibri"/>
              <a:cs typeface="Calibri"/>
            </a:endParaRPr>
          </a:p>
          <a:p>
            <a:pPr marL="1259840" lvl="2" indent="-457200">
              <a:lnSpc>
                <a:spcPts val="4480"/>
              </a:lnSpc>
              <a:buFont typeface="Arial" panose="020B0604020202020204" pitchFamily="34" charset="0"/>
              <a:buChar char="•"/>
            </a:pPr>
            <a:r>
              <a:rPr lang="en-US" sz="2800" b="1">
                <a:solidFill>
                  <a:srgbClr val="FFFFFF"/>
                </a:solidFill>
                <a:ea typeface="+mn-lt"/>
                <a:cs typeface="+mn-lt"/>
                <a:sym typeface="Poppins"/>
              </a:rPr>
              <a:t>Enterprises/Teams </a:t>
            </a:r>
            <a:r>
              <a:rPr lang="en-US" sz="2800">
                <a:solidFill>
                  <a:srgbClr val="FFFFFF"/>
                </a:solidFill>
                <a:latin typeface="Poppins"/>
                <a:ea typeface="Poppins"/>
                <a:cs typeface="Poppins"/>
                <a:sym typeface="Poppins"/>
              </a:rPr>
              <a:t>→</a:t>
            </a:r>
            <a:r>
              <a:rPr lang="en-US" sz="2800">
                <a:solidFill>
                  <a:srgbClr val="FFFFFF"/>
                </a:solidFill>
                <a:ea typeface="+mn-lt"/>
                <a:cs typeface="+mn-lt"/>
                <a:sym typeface="Poppins"/>
              </a:rPr>
              <a:t> Leverage AI to manage internal documents, FAQs, and knowledge bases.</a:t>
            </a:r>
            <a:endParaRPr lang="en-US" sz="2800">
              <a:solidFill>
                <a:srgbClr val="FFFFFF"/>
              </a:solidFill>
              <a:ea typeface="+mn-lt"/>
              <a:cs typeface="+mn-lt"/>
            </a:endParaRPr>
          </a:p>
          <a:p>
            <a:pPr marL="1259840" lvl="3" algn="ctr">
              <a:lnSpc>
                <a:spcPts val="4480"/>
              </a:lnSpc>
            </a:pPr>
            <a:endParaRPr lang="en-US">
              <a:ea typeface="+mn-lt"/>
              <a:cs typeface="+mn-lt"/>
            </a:endParaRPr>
          </a:p>
          <a:p>
            <a:pPr marL="457200" algn="ctr">
              <a:buFont typeface="Arial"/>
              <a:buChar char="•"/>
            </a:pPr>
            <a:r>
              <a:rPr lang="en-US" sz="3200" b="1">
                <a:solidFill>
                  <a:srgbClr val="FFFFFF"/>
                </a:solidFill>
                <a:ea typeface="+mn-lt"/>
                <a:cs typeface="+mn-lt"/>
                <a:sym typeface="Poppins"/>
              </a:rPr>
              <a:t> Student Scenario </a:t>
            </a:r>
            <a:r>
              <a:rPr lang="en-US" sz="3200">
                <a:solidFill>
                  <a:srgbClr val="FFFFFF"/>
                </a:solidFill>
                <a:ea typeface="+mn-lt"/>
                <a:cs typeface="+mn-lt"/>
                <a:sym typeface="Poppins"/>
              </a:rPr>
              <a:t>→ A 50-page PDF uploaded by a student sees the AI automatically generate a summary, flashcards, and quiz for exam study.</a:t>
            </a:r>
            <a:endParaRPr lang="en-US" sz="3200">
              <a:solidFill>
                <a:srgbClr val="FFFFFF"/>
              </a:solidFill>
              <a:latin typeface="Poppins"/>
              <a:ea typeface="+mn-lt"/>
              <a:cs typeface="Poppins"/>
              <a:sym typeface="Poppins"/>
            </a:endParaRPr>
          </a:p>
          <a:p>
            <a:pPr lvl="1" algn="ctr">
              <a:buFont typeface="Arial"/>
              <a:buChar char="•"/>
            </a:pPr>
            <a:endParaRPr lang="en-US">
              <a:sym typeface="Poppins"/>
            </a:endParaRPr>
          </a:p>
          <a:p>
            <a:pPr marL="690880" lvl="1" indent="-345440" algn="ctr">
              <a:lnSpc>
                <a:spcPts val="4480"/>
              </a:lnSpc>
              <a:spcBef>
                <a:spcPct val="0"/>
              </a:spcBef>
              <a:buFont typeface="Arial"/>
              <a:buChar char="•"/>
            </a:pPr>
            <a:r>
              <a:rPr lang="en-US" sz="3200" b="1">
                <a:solidFill>
                  <a:srgbClr val="FFFFFF"/>
                </a:solidFill>
                <a:ea typeface="+mn-lt"/>
                <a:cs typeface="+mn-lt"/>
                <a:sym typeface="Poppins"/>
              </a:rPr>
              <a:t>Researcher Scenario </a:t>
            </a:r>
            <a:r>
              <a:rPr lang="en-US" sz="3200">
                <a:solidFill>
                  <a:srgbClr val="FFFFFF"/>
                </a:solidFill>
                <a:ea typeface="+mn-lt"/>
                <a:cs typeface="+mn-lt"/>
                <a:sym typeface="Poppins"/>
              </a:rPr>
              <a:t>→ A researcher poses questions across several uploaded documents, and the AI offers pithy, citation-supported insights.</a:t>
            </a:r>
            <a:endParaRPr lang="en-US">
              <a:ea typeface="+mn-lt"/>
              <a:cs typeface="+mn-lt"/>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86038ED7-9620-129B-A426-3A94F13F0838}"/>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Data Requirements and Privacy Considerations</a:t>
            </a:r>
          </a:p>
        </p:txBody>
      </p:sp>
      <p:sp>
        <p:nvSpPr>
          <p:cNvPr id="3" name="TextBox 3"/>
          <p:cNvSpPr txBox="1"/>
          <p:nvPr/>
        </p:nvSpPr>
        <p:spPr>
          <a:xfrm>
            <a:off x="-148078" y="2905716"/>
            <a:ext cx="18432662" cy="6286657"/>
          </a:xfrm>
          <a:prstGeom prst="rect">
            <a:avLst/>
          </a:prstGeom>
        </p:spPr>
        <p:txBody>
          <a:bodyPr wrap="square" lIns="0" tIns="0" rIns="0" bIns="0" rtlCol="0" anchor="t">
            <a:spAutoFit/>
          </a:bodyPr>
          <a:lstStyle/>
          <a:p>
            <a:pPr marL="690880" lvl="1" indent="-345440">
              <a:lnSpc>
                <a:spcPts val="4480"/>
              </a:lnSpc>
              <a:buFont typeface="Arial"/>
              <a:buChar char="•"/>
            </a:pPr>
            <a:r>
              <a:rPr lang="en-US" sz="2800" b="1">
                <a:solidFill>
                  <a:srgbClr val="FFFFFF"/>
                </a:solidFill>
                <a:latin typeface="Poppins"/>
                <a:cs typeface="Poppins"/>
                <a:sym typeface="Poppins"/>
              </a:rPr>
              <a:t>Types Of Data Needed </a:t>
            </a:r>
            <a:r>
              <a:rPr lang="en-US" sz="2800">
                <a:solidFill>
                  <a:srgbClr val="FFFFFF"/>
                </a:solidFill>
                <a:latin typeface="Poppins"/>
                <a:ea typeface="Poppins"/>
                <a:cs typeface="Poppins"/>
                <a:sym typeface="Poppins"/>
              </a:rPr>
              <a:t>→ PDF’s, google docs, lecture notes, research papers, slides, transcripts, and audio/video content.</a:t>
            </a:r>
          </a:p>
          <a:p>
            <a:pPr marL="690880" lvl="1" indent="-345440">
              <a:lnSpc>
                <a:spcPts val="4480"/>
              </a:lnSpc>
              <a:buFont typeface="Arial"/>
              <a:buChar char="•"/>
            </a:pPr>
            <a:r>
              <a:rPr lang="en-US" sz="2800" b="1">
                <a:solidFill>
                  <a:srgbClr val="FFFFFF"/>
                </a:solidFill>
                <a:latin typeface="Poppins"/>
                <a:cs typeface="Poppins"/>
                <a:sym typeface="Poppins"/>
              </a:rPr>
              <a:t>How It’s Gathered </a:t>
            </a:r>
            <a:r>
              <a:rPr lang="en-US" sz="2800">
                <a:solidFill>
                  <a:srgbClr val="FFFFFF"/>
                </a:solidFill>
                <a:latin typeface="Poppins"/>
                <a:ea typeface="Poppins"/>
                <a:cs typeface="Poppins"/>
                <a:sym typeface="Poppins"/>
              </a:rPr>
              <a:t>→ Uploaded directly by users, imported from cloud storage (google drive, one drive), or recorded transcripts.</a:t>
            </a:r>
          </a:p>
          <a:p>
            <a:pPr marL="690880" lvl="1" indent="-345440">
              <a:lnSpc>
                <a:spcPts val="4480"/>
              </a:lnSpc>
              <a:buFont typeface="Arial"/>
              <a:buChar char="•"/>
            </a:pPr>
            <a:r>
              <a:rPr lang="en-US" sz="2800" b="1">
                <a:solidFill>
                  <a:srgbClr val="FFFFFF"/>
                </a:solidFill>
                <a:latin typeface="Poppins"/>
                <a:cs typeface="Poppins"/>
                <a:sym typeface="Poppins"/>
              </a:rPr>
              <a:t>How It’s Processed </a:t>
            </a:r>
            <a:r>
              <a:rPr lang="en-US" sz="2800">
                <a:solidFill>
                  <a:srgbClr val="FFFFFF"/>
                </a:solidFill>
                <a:latin typeface="Poppins"/>
                <a:ea typeface="Poppins"/>
                <a:cs typeface="Poppins"/>
                <a:sym typeface="Poppins"/>
              </a:rPr>
              <a:t>→ Data is converted into text, chunked into smaller part, embedded into vectors (for semantic search), and used by AI models to generate </a:t>
            </a:r>
            <a:r>
              <a:rPr lang="en-US" sz="2800" err="1">
                <a:solidFill>
                  <a:srgbClr val="FFFFFF"/>
                </a:solidFill>
                <a:latin typeface="Poppins"/>
                <a:ea typeface="Poppins"/>
                <a:cs typeface="Poppins"/>
                <a:sym typeface="Poppins"/>
              </a:rPr>
              <a:t>summarises</a:t>
            </a:r>
            <a:r>
              <a:rPr lang="en-US" sz="2800">
                <a:solidFill>
                  <a:srgbClr val="FFFFFF"/>
                </a:solidFill>
                <a:latin typeface="Poppins"/>
                <a:ea typeface="Poppins"/>
                <a:cs typeface="Poppins"/>
                <a:sym typeface="Poppins"/>
              </a:rPr>
              <a:t>, answers, and study aids.</a:t>
            </a:r>
            <a:endParaRPr lang="en-US" sz="3200">
              <a:solidFill>
                <a:srgbClr val="FFFFFF"/>
              </a:solidFill>
              <a:latin typeface="Poppins"/>
              <a:cs typeface="Poppins"/>
              <a:sym typeface="Poppins"/>
            </a:endParaRPr>
          </a:p>
          <a:p>
            <a:pPr marL="690880" lvl="1" indent="-345440" algn="ctr">
              <a:lnSpc>
                <a:spcPts val="4480"/>
              </a:lnSpc>
              <a:buFont typeface="Arial"/>
              <a:buChar char="•"/>
            </a:pPr>
            <a:r>
              <a:rPr lang="en-US" sz="2800" b="1" u="sng">
                <a:solidFill>
                  <a:srgbClr val="FFFFFF"/>
                </a:solidFill>
                <a:latin typeface="Poppins"/>
                <a:cs typeface="Poppins"/>
                <a:sym typeface="Poppins"/>
              </a:rPr>
              <a:t>DATA PRIVACY &amp; SECURITY</a:t>
            </a:r>
          </a:p>
          <a:p>
            <a:pPr marL="690880" lvl="1" indent="-345440">
              <a:lnSpc>
                <a:spcPts val="4480"/>
              </a:lnSpc>
              <a:buFont typeface="Arial"/>
              <a:buChar char="•"/>
            </a:pPr>
            <a:r>
              <a:rPr lang="en-US" sz="2400" b="1">
                <a:solidFill>
                  <a:srgbClr val="FFFFFF"/>
                </a:solidFill>
                <a:latin typeface="Poppins"/>
                <a:cs typeface="Poppins"/>
                <a:sym typeface="Poppins"/>
              </a:rPr>
              <a:t>User-Controlled Data </a:t>
            </a:r>
            <a:r>
              <a:rPr lang="en-US" sz="2400">
                <a:solidFill>
                  <a:srgbClr val="FFFFFF"/>
                </a:solidFill>
                <a:latin typeface="Poppins"/>
                <a:ea typeface="Poppins"/>
                <a:cs typeface="Poppins"/>
                <a:sym typeface="Poppins"/>
              </a:rPr>
              <a:t>→ Content remains private and is only viewable by the uploader, not publicly shared.</a:t>
            </a:r>
          </a:p>
          <a:p>
            <a:pPr marL="690880" lvl="1" indent="-345440">
              <a:lnSpc>
                <a:spcPts val="4480"/>
              </a:lnSpc>
              <a:buFont typeface="Arial"/>
              <a:buChar char="•"/>
            </a:pPr>
            <a:r>
              <a:rPr lang="en-US" sz="2400" b="1">
                <a:solidFill>
                  <a:srgbClr val="FFFFFF"/>
                </a:solidFill>
                <a:latin typeface="Poppins"/>
                <a:ea typeface="Poppins"/>
                <a:cs typeface="Poppins"/>
                <a:sym typeface="Poppins"/>
              </a:rPr>
              <a:t>Secure Processing </a:t>
            </a:r>
            <a:r>
              <a:rPr lang="en-US" sz="2400">
                <a:solidFill>
                  <a:srgbClr val="FFFFFF"/>
                </a:solidFill>
                <a:latin typeface="Poppins"/>
                <a:ea typeface="Poppins"/>
                <a:cs typeface="Poppins"/>
                <a:sym typeface="Poppins"/>
              </a:rPr>
              <a:t>→ Data encryption while uploading, storing, and processing to avoid leaks.</a:t>
            </a:r>
          </a:p>
          <a:p>
            <a:pPr marL="690880" lvl="1" indent="-345440">
              <a:lnSpc>
                <a:spcPts val="4480"/>
              </a:lnSpc>
              <a:buFont typeface="Arial"/>
              <a:buChar char="•"/>
            </a:pPr>
            <a:r>
              <a:rPr lang="en-US" sz="2400" b="1">
                <a:solidFill>
                  <a:srgbClr val="FFFFFF"/>
                </a:solidFill>
                <a:latin typeface="Poppins"/>
                <a:ea typeface="Poppins"/>
                <a:cs typeface="Poppins"/>
                <a:sym typeface="Poppins"/>
              </a:rPr>
              <a:t>No External Training </a:t>
            </a:r>
            <a:r>
              <a:rPr lang="en-US" sz="2400">
                <a:solidFill>
                  <a:srgbClr val="FFFFFF"/>
                </a:solidFill>
                <a:latin typeface="Poppins"/>
                <a:ea typeface="Poppins"/>
                <a:cs typeface="Poppins"/>
                <a:sym typeface="Poppins"/>
              </a:rPr>
              <a:t>→ Uploading documents are not utilized for training AI models, maintaining confidentiality.</a:t>
            </a:r>
          </a:p>
          <a:p>
            <a:pPr marL="690880" lvl="1" indent="-345440">
              <a:lnSpc>
                <a:spcPts val="4480"/>
              </a:lnSpc>
              <a:buFont typeface="Arial"/>
              <a:buChar char="•"/>
            </a:pPr>
            <a:r>
              <a:rPr lang="en-US" sz="2400" b="1">
                <a:solidFill>
                  <a:srgbClr val="FFFFFF"/>
                </a:solidFill>
                <a:latin typeface="Poppins"/>
                <a:ea typeface="Poppins"/>
                <a:cs typeface="Poppins"/>
                <a:sym typeface="Poppins"/>
              </a:rPr>
              <a:t>Access control </a:t>
            </a:r>
            <a:r>
              <a:rPr lang="en-US" sz="2400">
                <a:solidFill>
                  <a:srgbClr val="FFFFFF"/>
                </a:solidFill>
                <a:latin typeface="Poppins"/>
                <a:ea typeface="Poppins"/>
                <a:cs typeface="Poppins"/>
                <a:sym typeface="Poppins"/>
              </a:rPr>
              <a:t>→ Role based permissions to safeguard sensitive academic or professional content.</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1972061" cy="1836906"/>
            <a:chOff x="11002" y="-38100"/>
            <a:chExt cx="790797" cy="7366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99207" y="1028700"/>
            <a:ext cx="1972061" cy="1836906"/>
            <a:chOff x="11002" y="-38100"/>
            <a:chExt cx="790797" cy="7366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7CD4557-1D2F-A2D8-3BCD-3E413A7B33BE}"/>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AI Technologies and Methods</a:t>
            </a:r>
          </a:p>
        </p:txBody>
      </p:sp>
      <p:sp>
        <p:nvSpPr>
          <p:cNvPr id="3" name="TextBox 3"/>
          <p:cNvSpPr txBox="1"/>
          <p:nvPr/>
        </p:nvSpPr>
        <p:spPr>
          <a:xfrm>
            <a:off x="1220845" y="2927541"/>
            <a:ext cx="16101204" cy="6895606"/>
          </a:xfrm>
          <a:prstGeom prst="rect">
            <a:avLst/>
          </a:prstGeom>
        </p:spPr>
        <p:txBody>
          <a:bodyPr wrap="square" lIns="0" tIns="0" rIns="0" bIns="0" rtlCol="0" anchor="t">
            <a:spAutoFit/>
          </a:bodyPr>
          <a:lstStyle/>
          <a:p>
            <a:pPr marL="690880" lvl="1" indent="-345440" algn="ctr">
              <a:lnSpc>
                <a:spcPts val="4480"/>
              </a:lnSpc>
              <a:buFont typeface="Arial"/>
              <a:buChar char="•"/>
            </a:pPr>
            <a:r>
              <a:rPr lang="en-US" sz="3200" b="1">
                <a:solidFill>
                  <a:srgbClr val="FFFFFF"/>
                </a:solidFill>
                <a:latin typeface="Poppins"/>
                <a:ea typeface="Poppins"/>
                <a:cs typeface="Poppins"/>
                <a:sym typeface="Poppins"/>
              </a:rPr>
              <a:t>Natural Language Processing (NLP)</a:t>
            </a:r>
            <a:r>
              <a:rPr lang="en-US" sz="3200">
                <a:solidFill>
                  <a:srgbClr val="FFFFFF"/>
                </a:solidFill>
                <a:latin typeface="Poppins"/>
                <a:ea typeface="Poppins"/>
                <a:cs typeface="Poppins"/>
                <a:sym typeface="Poppins"/>
              </a:rPr>
              <a:t> - For question answering, summarization, and text comprehension </a:t>
            </a:r>
            <a:endParaRPr lang="en-US" sz="3200">
              <a:solidFill>
                <a:srgbClr val="FFFFFF"/>
              </a:solidFill>
              <a:latin typeface="Poppins"/>
              <a:ea typeface="Poppins"/>
              <a:cs typeface="Poppins"/>
            </a:endParaRPr>
          </a:p>
          <a:p>
            <a:pPr marL="690880" lvl="1" indent="-345440" algn="ctr">
              <a:lnSpc>
                <a:spcPts val="4480"/>
              </a:lnSpc>
              <a:buFont typeface="Arial"/>
              <a:buChar char="•"/>
            </a:pPr>
            <a:r>
              <a:rPr lang="en-US" sz="3200" b="1">
                <a:solidFill>
                  <a:srgbClr val="FFFFFF"/>
                </a:solidFill>
                <a:latin typeface="Poppins"/>
                <a:ea typeface="Poppins"/>
                <a:cs typeface="Poppins"/>
              </a:rPr>
              <a:t>Machine Learning (ML)</a:t>
            </a:r>
            <a:r>
              <a:rPr lang="en-US" sz="3200">
                <a:solidFill>
                  <a:srgbClr val="FFFFFF"/>
                </a:solidFill>
                <a:latin typeface="Poppins"/>
                <a:ea typeface="Poppins"/>
                <a:cs typeface="Poppins"/>
              </a:rPr>
              <a:t> - To learn user behavior and tailor learning to them.</a:t>
            </a:r>
            <a:endParaRPr lang="en-US" sz="3200">
              <a:solidFill>
                <a:srgbClr val="FFFFFF"/>
              </a:solidFill>
              <a:latin typeface="Poppins"/>
              <a:ea typeface="Poppins"/>
              <a:cs typeface="Poppins"/>
              <a:sym typeface="Poppins"/>
            </a:endParaRPr>
          </a:p>
          <a:p>
            <a:pPr marL="690880" lvl="1" indent="-345440" algn="ctr">
              <a:lnSpc>
                <a:spcPts val="4480"/>
              </a:lnSpc>
              <a:buFont typeface="Arial"/>
              <a:buChar char="•"/>
            </a:pPr>
            <a:r>
              <a:rPr lang="en-US" sz="3200">
                <a:solidFill>
                  <a:srgbClr val="FFFFFF"/>
                </a:solidFill>
                <a:latin typeface="Poppins"/>
                <a:ea typeface="Poppins"/>
                <a:cs typeface="Poppins"/>
              </a:rPr>
              <a:t>Data Analysis – To derive key insights, trends, and patterns from long documents.</a:t>
            </a:r>
            <a:endParaRPr lang="en-US" sz="3200">
              <a:solidFill>
                <a:srgbClr val="FFFFFF"/>
              </a:solidFill>
              <a:latin typeface="Poppins"/>
              <a:ea typeface="Poppins"/>
              <a:cs typeface="Poppins"/>
              <a:sym typeface="Poppins"/>
            </a:endParaRPr>
          </a:p>
          <a:p>
            <a:pPr marL="690880" lvl="1" indent="-345440" algn="ctr">
              <a:lnSpc>
                <a:spcPts val="4480"/>
              </a:lnSpc>
              <a:buFont typeface="Arial"/>
              <a:buChar char="•"/>
            </a:pPr>
            <a:r>
              <a:rPr lang="en-US" sz="3200" b="1">
                <a:solidFill>
                  <a:srgbClr val="FFFFFF"/>
                </a:solidFill>
                <a:latin typeface="Poppins"/>
                <a:ea typeface="Poppins"/>
                <a:cs typeface="Poppins"/>
              </a:rPr>
              <a:t>Text-to-Speech (TTS) &amp; Speech-to-Text (STT)</a:t>
            </a:r>
            <a:r>
              <a:rPr lang="en-US" sz="3200">
                <a:solidFill>
                  <a:srgbClr val="FFFFFF"/>
                </a:solidFill>
                <a:latin typeface="Poppins"/>
                <a:ea typeface="Poppins"/>
                <a:cs typeface="Poppins"/>
              </a:rPr>
              <a:t> - For audio tutorials and transcription of </a:t>
            </a:r>
            <a:r>
              <a:rPr lang="en-US" sz="3200" err="1">
                <a:solidFill>
                  <a:srgbClr val="FFFFFF"/>
                </a:solidFill>
                <a:latin typeface="Poppins"/>
                <a:ea typeface="Poppins"/>
                <a:cs typeface="Poppins"/>
              </a:rPr>
              <a:t>lctures</a:t>
            </a:r>
            <a:r>
              <a:rPr lang="en-US" sz="3200">
                <a:solidFill>
                  <a:srgbClr val="FFFFFF"/>
                </a:solidFill>
                <a:latin typeface="Poppins"/>
                <a:ea typeface="Poppins"/>
                <a:cs typeface="Poppins"/>
              </a:rPr>
              <a:t>.</a:t>
            </a:r>
          </a:p>
          <a:p>
            <a:pPr marL="690880" lvl="1" indent="-345440" algn="ctr">
              <a:lnSpc>
                <a:spcPts val="4480"/>
              </a:lnSpc>
              <a:buFont typeface="Arial"/>
              <a:buChar char="•"/>
            </a:pPr>
            <a:r>
              <a:rPr lang="en-US" sz="3200" b="1">
                <a:solidFill>
                  <a:srgbClr val="FFFFFF"/>
                </a:solidFill>
                <a:latin typeface="Poppins"/>
                <a:ea typeface="Poppins"/>
                <a:cs typeface="Poppins"/>
              </a:rPr>
              <a:t>Knowledge Graphs &amp; Mind Mapping</a:t>
            </a:r>
            <a:r>
              <a:rPr lang="en-US" sz="3200">
                <a:solidFill>
                  <a:srgbClr val="FFFFFF"/>
                </a:solidFill>
                <a:latin typeface="Poppins"/>
                <a:ea typeface="Poppins"/>
                <a:cs typeface="Poppins"/>
              </a:rPr>
              <a:t> – To see the interconnection between ideas</a:t>
            </a:r>
          </a:p>
          <a:p>
            <a:pPr marL="690880" lvl="1" indent="-345440" algn="ctr">
              <a:lnSpc>
                <a:spcPts val="4480"/>
              </a:lnSpc>
              <a:buFont typeface="Arial"/>
              <a:buChar char="•"/>
            </a:pPr>
            <a:r>
              <a:rPr lang="en-US" sz="3200" b="1">
                <a:solidFill>
                  <a:srgbClr val="FFFFFF"/>
                </a:solidFill>
                <a:latin typeface="Poppins"/>
                <a:ea typeface="Poppins"/>
                <a:cs typeface="Poppins"/>
              </a:rPr>
              <a:t>Vector Databases (semantic search )</a:t>
            </a:r>
            <a:r>
              <a:rPr lang="en-US" sz="3200">
                <a:solidFill>
                  <a:srgbClr val="FFFFFF"/>
                </a:solidFill>
                <a:latin typeface="Poppins"/>
                <a:ea typeface="Poppins"/>
                <a:cs typeface="Poppins"/>
              </a:rPr>
              <a:t> - for context specific accurate information retrieval </a:t>
            </a:r>
          </a:p>
          <a:p>
            <a:pPr marL="690880" lvl="1" indent="-345440" algn="ctr">
              <a:lnSpc>
                <a:spcPts val="4480"/>
              </a:lnSpc>
              <a:buFont typeface="Arial"/>
              <a:buChar char="•"/>
            </a:pPr>
            <a:endParaRPr lang="en-US" sz="3200">
              <a:solidFill>
                <a:srgbClr val="FFFFFF"/>
              </a:solidFill>
              <a:latin typeface="Poppins"/>
              <a:ea typeface="Poppins"/>
              <a:cs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915E689-5C0B-2175-825D-26EEC85E20F5}"/>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a:extLst>
            <a:ext uri="{FF2B5EF4-FFF2-40B4-BE49-F238E27FC236}">
              <a16:creationId xmlns:a16="http://schemas.microsoft.com/office/drawing/2014/main" id="{57FD5AC1-4D67-4514-CAD1-A2AE34D9CCC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AE73529-693E-1F40-E762-375C6D267AC5}"/>
              </a:ext>
            </a:extLst>
          </p:cNvPr>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AI Technologies and Methods</a:t>
            </a:r>
          </a:p>
        </p:txBody>
      </p:sp>
      <p:sp>
        <p:nvSpPr>
          <p:cNvPr id="3" name="TextBox 3">
            <a:extLst>
              <a:ext uri="{FF2B5EF4-FFF2-40B4-BE49-F238E27FC236}">
                <a16:creationId xmlns:a16="http://schemas.microsoft.com/office/drawing/2014/main" id="{97552436-4A88-C773-52C2-7F822968E625}"/>
              </a:ext>
            </a:extLst>
          </p:cNvPr>
          <p:cNvSpPr txBox="1"/>
          <p:nvPr/>
        </p:nvSpPr>
        <p:spPr>
          <a:xfrm>
            <a:off x="1201228" y="3392164"/>
            <a:ext cx="16101204" cy="5164362"/>
          </a:xfrm>
          <a:prstGeom prst="rect">
            <a:avLst/>
          </a:prstGeom>
        </p:spPr>
        <p:txBody>
          <a:bodyPr wrap="square" lIns="0" tIns="0" rIns="0" bIns="0" rtlCol="0" anchor="t">
            <a:spAutoFit/>
          </a:bodyPr>
          <a:lstStyle/>
          <a:p>
            <a:pPr marL="345440" lvl="1" algn="ctr">
              <a:lnSpc>
                <a:spcPts val="4480"/>
              </a:lnSpc>
            </a:pPr>
            <a:r>
              <a:rPr lang="en-US" sz="3200" b="1" u="sng">
                <a:solidFill>
                  <a:srgbClr val="FFFFFF"/>
                </a:solidFill>
                <a:latin typeface="Poppins"/>
                <a:ea typeface="Poppins"/>
                <a:cs typeface="Poppins"/>
              </a:rPr>
              <a:t>HOW AI TECHNOLOGIES HELP </a:t>
            </a:r>
            <a:endParaRPr lang="en-US" b="1" u="sng">
              <a:ea typeface="Calibri"/>
              <a:cs typeface="Calibri"/>
            </a:endParaRPr>
          </a:p>
          <a:p>
            <a:pPr marL="345440" lvl="1" algn="ctr">
              <a:lnSpc>
                <a:spcPts val="4480"/>
              </a:lnSpc>
            </a:pPr>
            <a:endParaRPr lang="en-US" sz="3200" b="1">
              <a:solidFill>
                <a:srgbClr val="FFFFFF"/>
              </a:solidFill>
              <a:latin typeface="Poppins"/>
              <a:ea typeface="Poppins"/>
              <a:cs typeface="Poppins"/>
            </a:endParaRPr>
          </a:p>
          <a:p>
            <a:pPr marL="690880" lvl="1" indent="-345440" algn="ctr">
              <a:lnSpc>
                <a:spcPts val="4480"/>
              </a:lnSpc>
              <a:buFont typeface="Arial"/>
              <a:buChar char="•"/>
            </a:pPr>
            <a:r>
              <a:rPr lang="en-US" sz="3200" b="1">
                <a:solidFill>
                  <a:srgbClr val="FFFFFF"/>
                </a:solidFill>
                <a:latin typeface="Poppins"/>
                <a:ea typeface="Poppins"/>
                <a:cs typeface="Poppins"/>
              </a:rPr>
              <a:t>NLP </a:t>
            </a:r>
            <a:r>
              <a:rPr lang="en-US" sz="3200">
                <a:solidFill>
                  <a:srgbClr val="FFFFFF"/>
                </a:solidFill>
                <a:latin typeface="Poppins"/>
                <a:ea typeface="Poppins"/>
                <a:cs typeface="Poppins"/>
              </a:rPr>
              <a:t>– summarization, flash, and correct Q&amp;A from text.</a:t>
            </a:r>
          </a:p>
          <a:p>
            <a:pPr marL="690880" lvl="1" indent="-345440" algn="ctr">
              <a:lnSpc>
                <a:spcPts val="4480"/>
              </a:lnSpc>
              <a:buFont typeface="Arial"/>
              <a:buChar char="•"/>
            </a:pPr>
            <a:r>
              <a:rPr lang="en-US" sz="3200" b="1">
                <a:solidFill>
                  <a:srgbClr val="FFFFFF"/>
                </a:solidFill>
                <a:latin typeface="Poppins"/>
                <a:ea typeface="Poppins"/>
                <a:cs typeface="Poppins"/>
              </a:rPr>
              <a:t>ML </a:t>
            </a:r>
            <a:r>
              <a:rPr lang="en-US" sz="3200">
                <a:solidFill>
                  <a:srgbClr val="FFFFFF"/>
                </a:solidFill>
                <a:latin typeface="Poppins"/>
                <a:ea typeface="Poppins"/>
                <a:cs typeface="Poppins"/>
              </a:rPr>
              <a:t>- Personalizes study content and adjusts to the learning style of </a:t>
            </a:r>
            <a:r>
              <a:rPr lang="en-US" sz="3200" err="1">
                <a:solidFill>
                  <a:srgbClr val="FFFFFF"/>
                </a:solidFill>
                <a:latin typeface="Poppins"/>
                <a:ea typeface="Poppins"/>
                <a:cs typeface="Poppins"/>
              </a:rPr>
              <a:t>inviduals</a:t>
            </a:r>
            <a:r>
              <a:rPr lang="en-US" sz="3200">
                <a:solidFill>
                  <a:srgbClr val="FFFFFF"/>
                </a:solidFill>
                <a:latin typeface="Poppins"/>
                <a:ea typeface="Poppins"/>
                <a:cs typeface="Poppins"/>
              </a:rPr>
              <a:t>.</a:t>
            </a:r>
          </a:p>
          <a:p>
            <a:pPr marL="690880" lvl="1" indent="-345440" algn="ctr">
              <a:lnSpc>
                <a:spcPts val="4480"/>
              </a:lnSpc>
              <a:buFont typeface="Arial"/>
              <a:buChar char="•"/>
            </a:pPr>
            <a:r>
              <a:rPr lang="en-US" sz="3200" b="1">
                <a:solidFill>
                  <a:srgbClr val="FFFFFF"/>
                </a:solidFill>
                <a:latin typeface="Poppins"/>
                <a:ea typeface="Poppins"/>
                <a:cs typeface="Poppins"/>
              </a:rPr>
              <a:t>Data Analysis</a:t>
            </a:r>
            <a:r>
              <a:rPr lang="en-US" sz="3200">
                <a:solidFill>
                  <a:srgbClr val="FFFFFF"/>
                </a:solidFill>
                <a:latin typeface="Poppins"/>
                <a:ea typeface="Poppins"/>
                <a:cs typeface="Poppins"/>
              </a:rPr>
              <a:t>  - Extracts main points, trends, and relationships for better understanding. </a:t>
            </a:r>
          </a:p>
          <a:p>
            <a:pPr marL="690880" lvl="1" indent="-345440" algn="ctr">
              <a:lnSpc>
                <a:spcPts val="4480"/>
              </a:lnSpc>
              <a:buFont typeface="Arial"/>
              <a:buChar char="•"/>
            </a:pPr>
            <a:r>
              <a:rPr lang="en-US" sz="3200" b="1">
                <a:solidFill>
                  <a:srgbClr val="FFFFFF"/>
                </a:solidFill>
                <a:latin typeface="Poppins"/>
                <a:ea typeface="Poppins"/>
                <a:cs typeface="Poppins"/>
              </a:rPr>
              <a:t>TTS &amp; STT </a:t>
            </a:r>
            <a:r>
              <a:rPr lang="en-US" sz="3200">
                <a:solidFill>
                  <a:srgbClr val="FFFFFF"/>
                </a:solidFill>
                <a:latin typeface="Poppins"/>
                <a:ea typeface="Poppins"/>
                <a:cs typeface="Poppins"/>
              </a:rPr>
              <a:t>– Enables learning through audio classes and seamless transcripts.</a:t>
            </a:r>
          </a:p>
        </p:txBody>
      </p:sp>
      <p:grpSp>
        <p:nvGrpSpPr>
          <p:cNvPr id="4" name="Group 4">
            <a:extLst>
              <a:ext uri="{FF2B5EF4-FFF2-40B4-BE49-F238E27FC236}">
                <a16:creationId xmlns:a16="http://schemas.microsoft.com/office/drawing/2014/main" id="{53AEF35E-4DC9-2DA9-B52D-CD14265D5259}"/>
              </a:ext>
            </a:extLst>
          </p:cNvPr>
          <p:cNvGrpSpPr/>
          <p:nvPr/>
        </p:nvGrpSpPr>
        <p:grpSpPr>
          <a:xfrm>
            <a:off x="-1406875" y="-2093072"/>
            <a:ext cx="4871150" cy="4186145"/>
            <a:chOff x="0" y="0"/>
            <a:chExt cx="812800" cy="698500"/>
          </a:xfrm>
        </p:grpSpPr>
        <p:sp>
          <p:nvSpPr>
            <p:cNvPr id="5" name="Freeform 5">
              <a:extLst>
                <a:ext uri="{FF2B5EF4-FFF2-40B4-BE49-F238E27FC236}">
                  <a16:creationId xmlns:a16="http://schemas.microsoft.com/office/drawing/2014/main" id="{C4C8A681-4413-A4E3-1A64-A9D0B5618B9F}"/>
                </a:ext>
              </a:extLst>
            </p:cNvPr>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a:p>
          </p:txBody>
        </p:sp>
        <p:sp>
          <p:nvSpPr>
            <p:cNvPr id="6" name="TextBox 6">
              <a:extLst>
                <a:ext uri="{FF2B5EF4-FFF2-40B4-BE49-F238E27FC236}">
                  <a16:creationId xmlns:a16="http://schemas.microsoft.com/office/drawing/2014/main" id="{6DB3335B-017A-CF24-EEA7-F52F92A8F5CD}"/>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302562BD-667A-8A24-77F5-04044AFD6F31}"/>
              </a:ext>
            </a:extLst>
          </p:cNvPr>
          <p:cNvGrpSpPr/>
          <p:nvPr/>
        </p:nvGrpSpPr>
        <p:grpSpPr>
          <a:xfrm>
            <a:off x="14823725" y="-2093072"/>
            <a:ext cx="4871150" cy="4186145"/>
            <a:chOff x="0" y="0"/>
            <a:chExt cx="812800" cy="698500"/>
          </a:xfrm>
        </p:grpSpPr>
        <p:sp>
          <p:nvSpPr>
            <p:cNvPr id="8" name="Freeform 8">
              <a:extLst>
                <a:ext uri="{FF2B5EF4-FFF2-40B4-BE49-F238E27FC236}">
                  <a16:creationId xmlns:a16="http://schemas.microsoft.com/office/drawing/2014/main" id="{3FCCFD99-FB4D-D486-8824-CEC746898F0E}"/>
                </a:ext>
              </a:extLst>
            </p:cNvPr>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a:extLst>
                <a:ext uri="{FF2B5EF4-FFF2-40B4-BE49-F238E27FC236}">
                  <a16:creationId xmlns:a16="http://schemas.microsoft.com/office/drawing/2014/main" id="{86E5A6D0-DFC9-849C-996F-A3F763FDBE3E}"/>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2F2C7894-550E-06BA-7E20-4E3D71E0B460}"/>
              </a:ext>
            </a:extLst>
          </p:cNvPr>
          <p:cNvGrpSpPr/>
          <p:nvPr/>
        </p:nvGrpSpPr>
        <p:grpSpPr>
          <a:xfrm>
            <a:off x="1193409" y="1028700"/>
            <a:ext cx="2026931" cy="1741894"/>
            <a:chOff x="0" y="0"/>
            <a:chExt cx="812800" cy="698500"/>
          </a:xfrm>
        </p:grpSpPr>
        <p:sp>
          <p:nvSpPr>
            <p:cNvPr id="11" name="Freeform 11">
              <a:extLst>
                <a:ext uri="{FF2B5EF4-FFF2-40B4-BE49-F238E27FC236}">
                  <a16:creationId xmlns:a16="http://schemas.microsoft.com/office/drawing/2014/main" id="{F2D0920E-9A44-56FC-5D19-296B03AB2286}"/>
                </a:ext>
              </a:extLst>
            </p:cNvPr>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a:extLst>
                <a:ext uri="{FF2B5EF4-FFF2-40B4-BE49-F238E27FC236}">
                  <a16:creationId xmlns:a16="http://schemas.microsoft.com/office/drawing/2014/main" id="{0AD57D13-070D-D393-6485-86E2F0E57E0C}"/>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4C9025E5-6527-8BDC-E32A-D22DB18BF2D9}"/>
              </a:ext>
            </a:extLst>
          </p:cNvPr>
          <p:cNvGrpSpPr/>
          <p:nvPr/>
        </p:nvGrpSpPr>
        <p:grpSpPr>
          <a:xfrm>
            <a:off x="15071771" y="1028700"/>
            <a:ext cx="2026931" cy="1741894"/>
            <a:chOff x="0" y="0"/>
            <a:chExt cx="812800" cy="698500"/>
          </a:xfrm>
        </p:grpSpPr>
        <p:sp>
          <p:nvSpPr>
            <p:cNvPr id="14" name="Freeform 14">
              <a:extLst>
                <a:ext uri="{FF2B5EF4-FFF2-40B4-BE49-F238E27FC236}">
                  <a16:creationId xmlns:a16="http://schemas.microsoft.com/office/drawing/2014/main" id="{52BE8CA7-D8D7-B960-7130-F8710CE402CE}"/>
                </a:ext>
              </a:extLst>
            </p:cNvPr>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a:extLst>
                <a:ext uri="{FF2B5EF4-FFF2-40B4-BE49-F238E27FC236}">
                  <a16:creationId xmlns:a16="http://schemas.microsoft.com/office/drawing/2014/main" id="{5E24EF53-13F8-22D7-F6E2-5CCCEFA08A84}"/>
                </a:ext>
              </a:extLst>
            </p:cNvPr>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a:extLst>
              <a:ext uri="{FF2B5EF4-FFF2-40B4-BE49-F238E27FC236}">
                <a16:creationId xmlns:a16="http://schemas.microsoft.com/office/drawing/2014/main" id="{604FE799-2402-3C52-F382-C7E62BDA8446}"/>
              </a:ext>
            </a:extLst>
          </p:cNvPr>
          <p:cNvGrpSpPr/>
          <p:nvPr/>
        </p:nvGrpSpPr>
        <p:grpSpPr>
          <a:xfrm rot="-5400000">
            <a:off x="9083167" y="-2978248"/>
            <a:ext cx="121666" cy="10895119"/>
            <a:chOff x="0" y="0"/>
            <a:chExt cx="32044" cy="2869496"/>
          </a:xfrm>
        </p:grpSpPr>
        <p:sp>
          <p:nvSpPr>
            <p:cNvPr id="17" name="Freeform 17">
              <a:extLst>
                <a:ext uri="{FF2B5EF4-FFF2-40B4-BE49-F238E27FC236}">
                  <a16:creationId xmlns:a16="http://schemas.microsoft.com/office/drawing/2014/main" id="{89FF2207-50A8-80D1-554F-FBA4B05AC245}"/>
                </a:ext>
              </a:extLst>
            </p:cNvPr>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a:extLst>
                <a:ext uri="{FF2B5EF4-FFF2-40B4-BE49-F238E27FC236}">
                  <a16:creationId xmlns:a16="http://schemas.microsoft.com/office/drawing/2014/main" id="{947449AB-453D-7739-FFF6-B601095318D1}"/>
                </a:ext>
              </a:extLst>
            </p:cNvPr>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a:extLst>
              <a:ext uri="{FF2B5EF4-FFF2-40B4-BE49-F238E27FC236}">
                <a16:creationId xmlns:a16="http://schemas.microsoft.com/office/drawing/2014/main" id="{E005092C-73F3-D222-7109-76C9C3FC96A3}"/>
              </a:ext>
            </a:extLst>
          </p:cNvPr>
          <p:cNvGrpSpPr/>
          <p:nvPr/>
        </p:nvGrpSpPr>
        <p:grpSpPr>
          <a:xfrm rot="-5400000">
            <a:off x="9083937" y="689483"/>
            <a:ext cx="120126" cy="18288000"/>
            <a:chOff x="0" y="0"/>
            <a:chExt cx="31638" cy="4816593"/>
          </a:xfrm>
        </p:grpSpPr>
        <p:sp>
          <p:nvSpPr>
            <p:cNvPr id="20" name="Freeform 20">
              <a:extLst>
                <a:ext uri="{FF2B5EF4-FFF2-40B4-BE49-F238E27FC236}">
                  <a16:creationId xmlns:a16="http://schemas.microsoft.com/office/drawing/2014/main" id="{5524ADFD-1A71-3526-AAAD-B294FEA92E30}"/>
                </a:ext>
              </a:extLst>
            </p:cNvPr>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a:extLst>
                <a:ext uri="{FF2B5EF4-FFF2-40B4-BE49-F238E27FC236}">
                  <a16:creationId xmlns:a16="http://schemas.microsoft.com/office/drawing/2014/main" id="{A525E86C-3532-B118-DA3B-C555CE66F11D}"/>
                </a:ext>
              </a:extLst>
            </p:cNvPr>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2D0741ED-B701-2CC4-953A-91B5F8A8CC24}"/>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extLst>
      <p:ext uri="{BB962C8B-B14F-4D97-AF65-F5344CB8AC3E}">
        <p14:creationId xmlns:p14="http://schemas.microsoft.com/office/powerpoint/2010/main" val="3995754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1285</Words>
  <Application>Microsoft Office PowerPoint</Application>
  <PresentationFormat>Custom</PresentationFormat>
  <Paragraphs>107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Arial,Sans-Serif</vt:lpstr>
      <vt:lpstr>Poppins</vt:lpstr>
      <vt:lpstr>Poppins Bold</vt:lpstr>
      <vt:lpstr>Calibri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SAMADHAN 1.0</dc:title>
  <cp:lastModifiedBy>Ansh Jain</cp:lastModifiedBy>
  <cp:revision>2</cp:revision>
  <dcterms:created xsi:type="dcterms:W3CDTF">2006-08-16T00:00:00Z</dcterms:created>
  <dcterms:modified xsi:type="dcterms:W3CDTF">2025-09-05T09:50:31Z</dcterms:modified>
  <dc:identifier>DAGVPOy7A7Q</dc:identifier>
</cp:coreProperties>
</file>