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8"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8"/>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123" d="100"/>
          <a:sy n="123" d="100"/>
        </p:scale>
        <p:origin x="200" y="272"/>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6/29/20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6/29/20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7"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29/6/20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a:t>There is need for digital transformation of the accounting software. To follow cloud based solutions, the entire system has to be automated. Appropriate market scan approach must be taken. </a:t>
            </a:r>
          </a:p>
          <a:p>
            <a:endParaRPr lang="en-AU" b="0" dirty="0"/>
          </a:p>
        </p:txBody>
      </p:sp>
      <p:sp>
        <p:nvSpPr>
          <p:cNvPr id="6" name="Text Placeholder 5"/>
          <p:cNvSpPr>
            <a:spLocks noGrp="1"/>
          </p:cNvSpPr>
          <p:nvPr>
            <p:ph type="body" sz="quarter" idx="23"/>
          </p:nvPr>
        </p:nvSpPr>
        <p:spPr>
          <a:xfrm>
            <a:off x="6178100" y="1857891"/>
            <a:ext cx="5544000" cy="4439000"/>
          </a:xfrm>
        </p:spPr>
        <p:txBody>
          <a:bodyPr/>
          <a:lstStyle/>
          <a:p>
            <a:r>
              <a:rPr lang="en-AU" dirty="0"/>
              <a:t>RISKS :</a:t>
            </a:r>
          </a:p>
          <a:p>
            <a:pPr marL="171450" indent="-171450">
              <a:buFont typeface="Arial" panose="020B0604020202020204" pitchFamily="34" charset="0"/>
              <a:buChar char="•"/>
            </a:pPr>
            <a:r>
              <a:rPr lang="en-US" dirty="0"/>
              <a:t>Vulnerability to cybercrime.</a:t>
            </a:r>
          </a:p>
          <a:p>
            <a:pPr marL="171450" indent="-171450">
              <a:buFont typeface="Arial" panose="020B0604020202020204" pitchFamily="34" charset="0"/>
              <a:buChar char="•"/>
            </a:pPr>
            <a:r>
              <a:rPr lang="en-US" dirty="0"/>
              <a:t>Mismanagement of financial data. </a:t>
            </a:r>
          </a:p>
          <a:p>
            <a:pPr marL="171450" indent="-171450">
              <a:buFont typeface="Arial" panose="020B0604020202020204" pitchFamily="34" charset="0"/>
              <a:buChar char="•"/>
            </a:pPr>
            <a:endParaRPr lang="en-US" dirty="0"/>
          </a:p>
          <a:p>
            <a:r>
              <a:rPr lang="en-US" dirty="0"/>
              <a:t>ISSUES :</a:t>
            </a:r>
          </a:p>
          <a:p>
            <a:pPr marL="171450" indent="-171450">
              <a:buFont typeface="Arial" panose="020B0604020202020204" pitchFamily="34" charset="0"/>
              <a:buChar char="•"/>
            </a:pPr>
            <a:r>
              <a:rPr lang="en-US" dirty="0"/>
              <a:t>Lack of understanding of operating the accounting software.</a:t>
            </a:r>
          </a:p>
          <a:p>
            <a:pPr marL="171450" indent="-171450">
              <a:buFont typeface="Arial" panose="020B0604020202020204" pitchFamily="34" charset="0"/>
              <a:buChar char="•"/>
            </a:pPr>
            <a:r>
              <a:rPr lang="en-US" dirty="0"/>
              <a:t>Issues in Availability of Subject Matter Experts.</a:t>
            </a:r>
          </a:p>
          <a:p>
            <a:endParaRPr lang="en-US" dirty="0"/>
          </a:p>
          <a:p>
            <a:r>
              <a:rPr lang="en-US" dirty="0"/>
              <a:t>DEPENDENCIES :</a:t>
            </a:r>
          </a:p>
          <a:p>
            <a:pPr marL="171450" indent="-171450">
              <a:buFont typeface="Arial" panose="020B0604020202020204" pitchFamily="34" charset="0"/>
              <a:buChar char="•"/>
            </a:pPr>
            <a:r>
              <a:rPr lang="en-US" dirty="0"/>
              <a:t>Lack of skilled personnel will lead to outsourcing.</a:t>
            </a:r>
          </a:p>
          <a:p>
            <a:pPr marL="171450" indent="-171450">
              <a:buFont typeface="Arial" panose="020B0604020202020204" pitchFamily="34" charset="0"/>
              <a:buChar char="•"/>
            </a:pPr>
            <a:r>
              <a:rPr lang="en-AU" dirty="0"/>
              <a:t>Accounting software in-availability in house, necessary.</a:t>
            </a:r>
          </a:p>
          <a:p>
            <a:br>
              <a:rPr lang="en-US" dirty="0"/>
            </a:br>
            <a:endParaRPr lang="en-US" dirty="0"/>
          </a:p>
          <a:p>
            <a:r>
              <a:rPr lang="en-US" dirty="0"/>
              <a:t> </a:t>
            </a:r>
          </a:p>
          <a:p>
            <a:endParaRPr lang="en-AU"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92462EC-A209-8A44-8FF4-6EAAAE137888}"/>
              </a:ext>
            </a:extLst>
          </p:cNvPr>
          <p:cNvSpPr txBox="1"/>
          <p:nvPr/>
        </p:nvSpPr>
        <p:spPr>
          <a:xfrm>
            <a:off x="550719" y="1091045"/>
            <a:ext cx="5309755" cy="369332"/>
          </a:xfrm>
          <a:prstGeom prst="rect">
            <a:avLst/>
          </a:prstGeom>
          <a:noFill/>
        </p:spPr>
        <p:txBody>
          <a:bodyPr wrap="square" lIns="0" tIns="0" rIns="0" bIns="0" rtlCol="0">
            <a:spAutoFit/>
          </a:bodyPr>
          <a:lstStyle/>
          <a:p>
            <a:pPr algn="ctr">
              <a:spcBef>
                <a:spcPts val="600"/>
              </a:spcBef>
              <a:buSzPct val="100000"/>
            </a:pPr>
            <a:r>
              <a:rPr lang="en-US" dirty="0">
                <a:solidFill>
                  <a:srgbClr val="313131"/>
                </a:solidFill>
              </a:rPr>
              <a:t>WEEK 1-3</a:t>
            </a:r>
          </a:p>
        </p:txBody>
      </p:sp>
      <p:sp>
        <p:nvSpPr>
          <p:cNvPr id="12" name="TextBox 11">
            <a:extLst>
              <a:ext uri="{FF2B5EF4-FFF2-40B4-BE49-F238E27FC236}">
                <a16:creationId xmlns:a16="http://schemas.microsoft.com/office/drawing/2014/main" id="{897B2C1F-3777-0646-B7C3-FC0CE69155E0}"/>
              </a:ext>
            </a:extLst>
          </p:cNvPr>
          <p:cNvSpPr txBox="1"/>
          <p:nvPr/>
        </p:nvSpPr>
        <p:spPr>
          <a:xfrm>
            <a:off x="6331527" y="1091045"/>
            <a:ext cx="5309755" cy="369332"/>
          </a:xfrm>
          <a:prstGeom prst="rect">
            <a:avLst/>
          </a:prstGeom>
          <a:noFill/>
        </p:spPr>
        <p:txBody>
          <a:bodyPr wrap="square" lIns="0" tIns="0" rIns="0" bIns="0" rtlCol="0">
            <a:spAutoFit/>
          </a:bodyPr>
          <a:lstStyle/>
          <a:p>
            <a:pPr algn="ctr">
              <a:spcBef>
                <a:spcPts val="600"/>
              </a:spcBef>
              <a:buSzPct val="100000"/>
            </a:pPr>
            <a:r>
              <a:rPr lang="en-US" dirty="0">
                <a:solidFill>
                  <a:srgbClr val="313131"/>
                </a:solidFill>
              </a:rPr>
              <a:t>WEEK 3-5</a:t>
            </a:r>
          </a:p>
        </p:txBody>
      </p:sp>
      <p:sp>
        <p:nvSpPr>
          <p:cNvPr id="13" name="TextBox 12">
            <a:extLst>
              <a:ext uri="{FF2B5EF4-FFF2-40B4-BE49-F238E27FC236}">
                <a16:creationId xmlns:a16="http://schemas.microsoft.com/office/drawing/2014/main" id="{3404BDCB-B204-3F43-A033-7AADCE09075F}"/>
              </a:ext>
            </a:extLst>
          </p:cNvPr>
          <p:cNvSpPr txBox="1"/>
          <p:nvPr/>
        </p:nvSpPr>
        <p:spPr>
          <a:xfrm>
            <a:off x="644236" y="1984664"/>
            <a:ext cx="4561609" cy="1677382"/>
          </a:xfrm>
          <a:prstGeom prst="rect">
            <a:avLst/>
          </a:prstGeom>
          <a:noFill/>
        </p:spPr>
        <p:txBody>
          <a:bodyPr wrap="square" lIns="0" tIns="0" rIns="0" bIns="0" rtlCol="0">
            <a:spAutoFit/>
          </a:bodyPr>
          <a:lstStyle/>
          <a:p>
            <a:endParaRPr lang="en-US" dirty="0"/>
          </a:p>
          <a:p>
            <a:r>
              <a:rPr lang="en-US" sz="1600" dirty="0"/>
              <a:t>•</a:t>
            </a:r>
            <a:r>
              <a:rPr lang="en-US" dirty="0"/>
              <a:t> </a:t>
            </a:r>
            <a:r>
              <a:rPr lang="en-US" sz="1600" dirty="0"/>
              <a:t>Search for cloud based solutions </a:t>
            </a:r>
          </a:p>
          <a:p>
            <a:endParaRPr lang="en-US" sz="1600" dirty="0"/>
          </a:p>
          <a:p>
            <a:r>
              <a:rPr lang="en-US" sz="1600" dirty="0"/>
              <a:t>• Determine the feasible solutions </a:t>
            </a:r>
          </a:p>
          <a:p>
            <a:pPr marL="203200" indent="-203200">
              <a:spcBef>
                <a:spcPts val="600"/>
              </a:spcBef>
              <a:buSzPct val="100000"/>
              <a:buFont typeface="Arial"/>
              <a:buChar char="•"/>
            </a:pPr>
            <a:endParaRPr lang="en-US" dirty="0">
              <a:solidFill>
                <a:srgbClr val="313131"/>
              </a:solidFill>
            </a:endParaRPr>
          </a:p>
        </p:txBody>
      </p:sp>
      <p:sp>
        <p:nvSpPr>
          <p:cNvPr id="14" name="TextBox 13">
            <a:extLst>
              <a:ext uri="{FF2B5EF4-FFF2-40B4-BE49-F238E27FC236}">
                <a16:creationId xmlns:a16="http://schemas.microsoft.com/office/drawing/2014/main" id="{B2BDBF7B-CF5B-6A4A-B13B-E772E8E0FF8C}"/>
              </a:ext>
            </a:extLst>
          </p:cNvPr>
          <p:cNvSpPr txBox="1"/>
          <p:nvPr/>
        </p:nvSpPr>
        <p:spPr>
          <a:xfrm>
            <a:off x="6244936" y="2047009"/>
            <a:ext cx="5164282" cy="1446550"/>
          </a:xfrm>
          <a:prstGeom prst="rect">
            <a:avLst/>
          </a:prstGeom>
          <a:noFill/>
        </p:spPr>
        <p:txBody>
          <a:bodyPr wrap="square" lIns="0" tIns="0" rIns="0" bIns="0" rtlCol="0">
            <a:spAutoFit/>
          </a:bodyPr>
          <a:lstStyle/>
          <a:p>
            <a:endParaRPr lang="en-US" dirty="0"/>
          </a:p>
          <a:p>
            <a:pPr marL="285750" indent="-285750">
              <a:buFont typeface="Arial" panose="020B0604020202020204" pitchFamily="34" charset="0"/>
              <a:buChar char="•"/>
            </a:pPr>
            <a:r>
              <a:rPr lang="en-US" sz="1400" dirty="0"/>
              <a:t>Evaluation of feasibility of the methods to be implemented.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Devise a method to understand working and effectiveness of the model an plans. </a:t>
            </a:r>
          </a:p>
        </p:txBody>
      </p:sp>
    </p:spTree>
    <p:extLst>
      <p:ext uri="{BB962C8B-B14F-4D97-AF65-F5344CB8AC3E}">
        <p14:creationId xmlns:p14="http://schemas.microsoft.com/office/powerpoint/2010/main" val="39989865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129</TotalTime>
  <Words>175</Words>
  <Application>Microsoft Macintosh PowerPoint</Application>
  <PresentationFormat>Widescreen</PresentationFormat>
  <Paragraphs>35</Paragraphs>
  <Slides>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Verdana</vt:lpstr>
      <vt:lpstr>Wingdings</vt:lpstr>
      <vt:lpstr>Wingdings 2</vt:lpstr>
      <vt:lpstr>Deloitte_US_Onscreen</vt:lpstr>
      <vt:lpstr>think-cell Slide</vt:lpstr>
      <vt:lpstr>Inside Sherpa – Digital Internship</vt:lpstr>
      <vt:lpstr>Project Plan for SectorMetric</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MUHAMMAD ARSALAN KHURRAM-17881</cp:lastModifiedBy>
  <cp:revision>26</cp:revision>
  <cp:lastPrinted>2014-06-25T02:16:22Z</cp:lastPrinted>
  <dcterms:created xsi:type="dcterms:W3CDTF">2016-11-09T03:27:53Z</dcterms:created>
  <dcterms:modified xsi:type="dcterms:W3CDTF">2020-06-29T17:06:27Z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