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1"/>
  </p:notesMasterIdLst>
  <p:handoutMasterIdLst>
    <p:handoutMasterId r:id="rId12"/>
  </p:handoutMasterIdLst>
  <p:sldIdLst>
    <p:sldId id="340" r:id="rId6"/>
    <p:sldId id="437" r:id="rId7"/>
    <p:sldId id="438" r:id="rId8"/>
    <p:sldId id="439" r:id="rId9"/>
    <p:sldId id="436" r:id="rId10"/>
  </p:sldIdLst>
  <p:sldSz cx="12192000" cy="6858000"/>
  <p:notesSz cx="7315200" cy="9601200"/>
  <p:custDataLst>
    <p:tags r:id="rId1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8"/>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23" d="100"/>
          <a:sy n="123" d="100"/>
        </p:scale>
        <p:origin x="200" y="2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6/29/20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6/29/20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29/6/20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There is need for digital transformation of the accounting software. To follow cloud based solutions, the entire system has to be automated. Appropriate market scan approach must be taken. </a:t>
            </a:r>
          </a:p>
          <a:p>
            <a:endParaRPr lang="en-AU" b="0" dirty="0"/>
          </a:p>
        </p:txBody>
      </p:sp>
      <p:sp>
        <p:nvSpPr>
          <p:cNvPr id="6" name="Text Placeholder 5"/>
          <p:cNvSpPr>
            <a:spLocks noGrp="1"/>
          </p:cNvSpPr>
          <p:nvPr>
            <p:ph type="body" sz="quarter" idx="23"/>
          </p:nvPr>
        </p:nvSpPr>
        <p:spPr>
          <a:xfrm>
            <a:off x="6178100" y="1857891"/>
            <a:ext cx="5544000" cy="4439000"/>
          </a:xfrm>
        </p:spPr>
        <p:txBody>
          <a:bodyPr/>
          <a:lstStyle/>
          <a:p>
            <a:r>
              <a:rPr lang="en-AU" dirty="0"/>
              <a:t>RISKS :</a:t>
            </a:r>
          </a:p>
          <a:p>
            <a:pPr marL="171450" indent="-171450">
              <a:buFont typeface="Arial" panose="020B0604020202020204" pitchFamily="34" charset="0"/>
              <a:buChar char="•"/>
            </a:pPr>
            <a:r>
              <a:rPr lang="en-US" dirty="0"/>
              <a:t>Vulnerability to cybercrime.</a:t>
            </a:r>
          </a:p>
          <a:p>
            <a:pPr marL="171450" indent="-171450">
              <a:buFont typeface="Arial" panose="020B0604020202020204" pitchFamily="34" charset="0"/>
              <a:buChar char="•"/>
            </a:pPr>
            <a:r>
              <a:rPr lang="en-US" dirty="0"/>
              <a:t>Mismanagement of financial data. </a:t>
            </a:r>
          </a:p>
          <a:p>
            <a:pPr marL="171450" indent="-171450">
              <a:buFont typeface="Arial" panose="020B0604020202020204" pitchFamily="34" charset="0"/>
              <a:buChar char="•"/>
            </a:pPr>
            <a:endParaRPr lang="en-US" dirty="0"/>
          </a:p>
          <a:p>
            <a:r>
              <a:rPr lang="en-US" dirty="0"/>
              <a:t>ISSUES :</a:t>
            </a:r>
          </a:p>
          <a:p>
            <a:pPr marL="171450" indent="-171450">
              <a:buFont typeface="Arial" panose="020B0604020202020204" pitchFamily="34" charset="0"/>
              <a:buChar char="•"/>
            </a:pPr>
            <a:r>
              <a:rPr lang="en-US" dirty="0"/>
              <a:t>Lack of understanding of operating the accounting software.</a:t>
            </a:r>
          </a:p>
          <a:p>
            <a:pPr marL="171450" indent="-171450">
              <a:buFont typeface="Arial" panose="020B0604020202020204" pitchFamily="34" charset="0"/>
              <a:buChar char="•"/>
            </a:pPr>
            <a:r>
              <a:rPr lang="en-US" dirty="0"/>
              <a:t>Issues in Availability of Subject Matter Experts.</a:t>
            </a:r>
          </a:p>
          <a:p>
            <a:endParaRPr lang="en-US" dirty="0"/>
          </a:p>
          <a:p>
            <a:r>
              <a:rPr lang="en-US" dirty="0"/>
              <a:t>DEPENDENCIES :</a:t>
            </a:r>
          </a:p>
          <a:p>
            <a:pPr marL="171450" indent="-171450">
              <a:buFont typeface="Arial" panose="020B0604020202020204" pitchFamily="34" charset="0"/>
              <a:buChar char="•"/>
            </a:pPr>
            <a:r>
              <a:rPr lang="en-US" dirty="0"/>
              <a:t>Lack of skilled personnel will lead to outsourcing.</a:t>
            </a:r>
          </a:p>
          <a:p>
            <a:pPr marL="171450" indent="-171450">
              <a:buFont typeface="Arial" panose="020B0604020202020204" pitchFamily="34" charset="0"/>
              <a:buChar char="•"/>
            </a:pPr>
            <a:r>
              <a:rPr lang="en-AU" dirty="0"/>
              <a:t>Accounting software in-availability in house, necessary.</a:t>
            </a:r>
          </a:p>
          <a:p>
            <a:br>
              <a:rPr lang="en-US" dirty="0"/>
            </a:br>
            <a:endParaRPr lang="en-US" dirty="0"/>
          </a:p>
          <a:p>
            <a:r>
              <a:rPr lang="en-US" dirty="0"/>
              <a:t> </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92462EC-A209-8A44-8FF4-6EAAAE137888}"/>
              </a:ext>
            </a:extLst>
          </p:cNvPr>
          <p:cNvSpPr txBox="1"/>
          <p:nvPr/>
        </p:nvSpPr>
        <p:spPr>
          <a:xfrm>
            <a:off x="550719"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1-3</a:t>
            </a:r>
          </a:p>
        </p:txBody>
      </p:sp>
      <p:sp>
        <p:nvSpPr>
          <p:cNvPr id="12" name="TextBox 11">
            <a:extLst>
              <a:ext uri="{FF2B5EF4-FFF2-40B4-BE49-F238E27FC236}">
                <a16:creationId xmlns:a16="http://schemas.microsoft.com/office/drawing/2014/main" id="{897B2C1F-3777-0646-B7C3-FC0CE69155E0}"/>
              </a:ext>
            </a:extLst>
          </p:cNvPr>
          <p:cNvSpPr txBox="1"/>
          <p:nvPr/>
        </p:nvSpPr>
        <p:spPr>
          <a:xfrm>
            <a:off x="6331527"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3-5</a:t>
            </a:r>
          </a:p>
        </p:txBody>
      </p:sp>
      <p:sp>
        <p:nvSpPr>
          <p:cNvPr id="13" name="TextBox 12">
            <a:extLst>
              <a:ext uri="{FF2B5EF4-FFF2-40B4-BE49-F238E27FC236}">
                <a16:creationId xmlns:a16="http://schemas.microsoft.com/office/drawing/2014/main" id="{3404BDCB-B204-3F43-A033-7AADCE09075F}"/>
              </a:ext>
            </a:extLst>
          </p:cNvPr>
          <p:cNvSpPr txBox="1"/>
          <p:nvPr/>
        </p:nvSpPr>
        <p:spPr>
          <a:xfrm>
            <a:off x="644236" y="1984664"/>
            <a:ext cx="4561609" cy="1677382"/>
          </a:xfrm>
          <a:prstGeom prst="rect">
            <a:avLst/>
          </a:prstGeom>
          <a:noFill/>
        </p:spPr>
        <p:txBody>
          <a:bodyPr wrap="square" lIns="0" tIns="0" rIns="0" bIns="0" rtlCol="0">
            <a:spAutoFit/>
          </a:bodyPr>
          <a:lstStyle/>
          <a:p>
            <a:endParaRPr lang="en-US" dirty="0"/>
          </a:p>
          <a:p>
            <a:r>
              <a:rPr lang="en-US" sz="1600" dirty="0"/>
              <a:t>•</a:t>
            </a:r>
            <a:r>
              <a:rPr lang="en-US" dirty="0"/>
              <a:t> </a:t>
            </a:r>
            <a:r>
              <a:rPr lang="en-US" sz="1600" dirty="0"/>
              <a:t>Search for cloud based solutions </a:t>
            </a:r>
          </a:p>
          <a:p>
            <a:endParaRPr lang="en-US" sz="1600" dirty="0"/>
          </a:p>
          <a:p>
            <a:r>
              <a:rPr lang="en-US" sz="1600" dirty="0"/>
              <a:t>• Determine the feasible solutions </a:t>
            </a:r>
          </a:p>
          <a:p>
            <a:pPr marL="203200" indent="-203200">
              <a:spcBef>
                <a:spcPts val="600"/>
              </a:spcBef>
              <a:buSzPct val="100000"/>
              <a:buFont typeface="Arial"/>
              <a:buChar char="•"/>
            </a:pPr>
            <a:endParaRPr lang="en-US" dirty="0">
              <a:solidFill>
                <a:srgbClr val="313131"/>
              </a:solidFill>
            </a:endParaRPr>
          </a:p>
        </p:txBody>
      </p:sp>
      <p:sp>
        <p:nvSpPr>
          <p:cNvPr id="14" name="TextBox 13">
            <a:extLst>
              <a:ext uri="{FF2B5EF4-FFF2-40B4-BE49-F238E27FC236}">
                <a16:creationId xmlns:a16="http://schemas.microsoft.com/office/drawing/2014/main" id="{B2BDBF7B-CF5B-6A4A-B13B-E772E8E0FF8C}"/>
              </a:ext>
            </a:extLst>
          </p:cNvPr>
          <p:cNvSpPr txBox="1"/>
          <p:nvPr/>
        </p:nvSpPr>
        <p:spPr>
          <a:xfrm>
            <a:off x="6244936" y="2047009"/>
            <a:ext cx="5164282" cy="1446550"/>
          </a:xfrm>
          <a:prstGeom prst="rect">
            <a:avLst/>
          </a:prstGeom>
          <a:noFill/>
        </p:spPr>
        <p:txBody>
          <a:bodyPr wrap="square" lIns="0" tIns="0" rIns="0" bIns="0" rtlCol="0">
            <a:spAutoFit/>
          </a:bodyPr>
          <a:lstStyle/>
          <a:p>
            <a:endParaRPr lang="en-US" dirty="0"/>
          </a:p>
          <a:p>
            <a:pPr marL="285750" indent="-285750">
              <a:buFont typeface="Arial" panose="020B0604020202020204" pitchFamily="34" charset="0"/>
              <a:buChar char="•"/>
            </a:pPr>
            <a:r>
              <a:rPr lang="en-US" sz="1400" dirty="0"/>
              <a:t>Evaluation of feasibility of the methods to be implemented.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Devise a method to understand working and effectiveness of the model an plans. </a:t>
            </a:r>
          </a:p>
        </p:txBody>
      </p:sp>
    </p:spTree>
    <p:extLst>
      <p:ext uri="{BB962C8B-B14F-4D97-AF65-F5344CB8AC3E}">
        <p14:creationId xmlns:p14="http://schemas.microsoft.com/office/powerpoint/2010/main" val="3998986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2C306-9E82-9347-B4A1-DBA8787CD509}"/>
              </a:ext>
            </a:extLst>
          </p:cNvPr>
          <p:cNvSpPr txBox="1"/>
          <p:nvPr/>
        </p:nvSpPr>
        <p:spPr>
          <a:xfrm>
            <a:off x="322118" y="145473"/>
            <a:ext cx="11481955" cy="830997"/>
          </a:xfrm>
          <a:prstGeom prst="rect">
            <a:avLst/>
          </a:prstGeom>
          <a:noFill/>
        </p:spPr>
        <p:txBody>
          <a:bodyPr wrap="square" lIns="0" tIns="0" rIns="0" bIns="0" rtlCol="0">
            <a:spAutoFit/>
          </a:bodyPr>
          <a:lstStyle/>
          <a:p>
            <a:r>
              <a:rPr lang="en-US" sz="1800" dirty="0">
                <a:solidFill>
                  <a:schemeClr val="accent1">
                    <a:lumMod val="75000"/>
                  </a:schemeClr>
                </a:solidFill>
              </a:rPr>
              <a:t>Market scans for technological solutions are usually conducted through a combination of desktop research and talking to the owner of the solution. Technological solutions are matched against “best-fit” criteria, then further matched against client capabilities. </a:t>
            </a:r>
          </a:p>
        </p:txBody>
      </p:sp>
      <p:graphicFrame>
        <p:nvGraphicFramePr>
          <p:cNvPr id="5" name="Table 4">
            <a:extLst>
              <a:ext uri="{FF2B5EF4-FFF2-40B4-BE49-F238E27FC236}">
                <a16:creationId xmlns:a16="http://schemas.microsoft.com/office/drawing/2014/main" id="{27E1DB33-2254-7646-8CD2-EF42E3B301D9}"/>
              </a:ext>
            </a:extLst>
          </p:cNvPr>
          <p:cNvGraphicFramePr>
            <a:graphicFrameLocks noGrp="1"/>
          </p:cNvGraphicFramePr>
          <p:nvPr>
            <p:extLst>
              <p:ext uri="{D42A27DB-BD31-4B8C-83A1-F6EECF244321}">
                <p14:modId xmlns:p14="http://schemas.microsoft.com/office/powerpoint/2010/main" val="3539554042"/>
              </p:ext>
            </p:extLst>
          </p:nvPr>
        </p:nvGraphicFramePr>
        <p:xfrm>
          <a:off x="394855" y="1340427"/>
          <a:ext cx="11409216" cy="4936951"/>
        </p:xfrm>
        <a:graphic>
          <a:graphicData uri="http://schemas.openxmlformats.org/drawingml/2006/table">
            <a:tbl>
              <a:tblPr/>
              <a:tblGrid>
                <a:gridCol w="3803072">
                  <a:extLst>
                    <a:ext uri="{9D8B030D-6E8A-4147-A177-3AD203B41FA5}">
                      <a16:colId xmlns:a16="http://schemas.microsoft.com/office/drawing/2014/main" val="2410369345"/>
                    </a:ext>
                  </a:extLst>
                </a:gridCol>
                <a:gridCol w="3803072">
                  <a:extLst>
                    <a:ext uri="{9D8B030D-6E8A-4147-A177-3AD203B41FA5}">
                      <a16:colId xmlns:a16="http://schemas.microsoft.com/office/drawing/2014/main" val="4255568829"/>
                    </a:ext>
                  </a:extLst>
                </a:gridCol>
                <a:gridCol w="3803072">
                  <a:extLst>
                    <a:ext uri="{9D8B030D-6E8A-4147-A177-3AD203B41FA5}">
                      <a16:colId xmlns:a16="http://schemas.microsoft.com/office/drawing/2014/main" val="876474547"/>
                    </a:ext>
                  </a:extLst>
                </a:gridCol>
              </a:tblGrid>
              <a:tr h="226912">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extLst>
                  <a:ext uri="{0D108BD9-81ED-4DB2-BD59-A6C34878D82A}">
                    <a16:rowId xmlns:a16="http://schemas.microsoft.com/office/drawing/2014/main" val="926127730"/>
                  </a:ext>
                </a:extLst>
              </a:tr>
              <a:tr h="672034">
                <a:tc>
                  <a:txBody>
                    <a:bodyPr/>
                    <a:lstStyle/>
                    <a:p>
                      <a:r>
                        <a:rPr lang="en-US" sz="1400">
                          <a:effectLst/>
                          <a:latin typeface="Calibri" panose="020F0502020204030204" pitchFamily="34" charset="0"/>
                        </a:rPr>
                        <a:t>Oracle NetSuite ERP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Good </a:t>
                      </a: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Cloud based, Online E commerce support, accounting. </a:t>
                      </a:r>
                    </a:p>
                  </a:txBody>
                  <a:tcPr marL="27426" marR="27426" marT="0" marB="0">
                    <a:lnL>
                      <a:noFill/>
                    </a:lnL>
                    <a:lnR>
                      <a:noFill/>
                    </a:lnR>
                    <a:lnT>
                      <a:noFill/>
                    </a:lnT>
                    <a:lnB>
                      <a:noFill/>
                    </a:lnB>
                  </a:tcPr>
                </a:tc>
                <a:extLst>
                  <a:ext uri="{0D108BD9-81ED-4DB2-BD59-A6C34878D82A}">
                    <a16:rowId xmlns:a16="http://schemas.microsoft.com/office/drawing/2014/main" val="4050056277"/>
                  </a:ext>
                </a:extLst>
              </a:tr>
              <a:tr h="672034">
                <a:tc>
                  <a:txBody>
                    <a:bodyPr/>
                    <a:lstStyle/>
                    <a:p>
                      <a:r>
                        <a:rPr lang="en-US" sz="1400">
                          <a:effectLst/>
                          <a:latin typeface="Calibri" panose="020F0502020204030204" pitchFamily="34" charset="0"/>
                        </a:rPr>
                        <a:t>Reach Accounting Software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Medium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Software modules for Accounting, track aspects of business. </a:t>
                      </a:r>
                    </a:p>
                  </a:txBody>
                  <a:tcPr marL="27426" marR="27426" marT="0" marB="0">
                    <a:lnL>
                      <a:noFill/>
                    </a:lnL>
                    <a:lnR>
                      <a:noFill/>
                    </a:lnR>
                    <a:lnT>
                      <a:noFill/>
                    </a:lnT>
                    <a:lnB>
                      <a:noFill/>
                    </a:lnB>
                  </a:tcPr>
                </a:tc>
                <a:extLst>
                  <a:ext uri="{0D108BD9-81ED-4DB2-BD59-A6C34878D82A}">
                    <a16:rowId xmlns:a16="http://schemas.microsoft.com/office/drawing/2014/main" val="220949974"/>
                  </a:ext>
                </a:extLst>
              </a:tr>
              <a:tr h="453824">
                <a:tc>
                  <a:txBody>
                    <a:bodyPr/>
                    <a:lstStyle/>
                    <a:p>
                      <a:r>
                        <a:rPr lang="en-US" sz="1400">
                          <a:effectLst/>
                          <a:latin typeface="Calibri" panose="020F0502020204030204" pitchFamily="34" charset="0"/>
                        </a:rPr>
                        <a:t>Handdy Accounts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Medium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Easy to use and less </a:t>
                      </a:r>
                    </a:p>
                    <a:p>
                      <a:r>
                        <a:rPr lang="en-US" sz="1400">
                          <a:effectLst/>
                          <a:latin typeface="Calibri" panose="020F0502020204030204" pitchFamily="34" charset="0"/>
                        </a:rPr>
                        <a:t>complications. </a:t>
                      </a:r>
                    </a:p>
                  </a:txBody>
                  <a:tcPr marL="27426" marR="27426" marT="0" marB="0">
                    <a:lnL>
                      <a:noFill/>
                    </a:lnL>
                    <a:lnR>
                      <a:noFill/>
                    </a:lnR>
                    <a:lnT>
                      <a:noFill/>
                    </a:lnT>
                    <a:lnB>
                      <a:noFill/>
                    </a:lnB>
                  </a:tcPr>
                </a:tc>
                <a:extLst>
                  <a:ext uri="{0D108BD9-81ED-4DB2-BD59-A6C34878D82A}">
                    <a16:rowId xmlns:a16="http://schemas.microsoft.com/office/drawing/2014/main" val="1696181513"/>
                  </a:ext>
                </a:extLst>
              </a:tr>
              <a:tr h="896045">
                <a:tc>
                  <a:txBody>
                    <a:bodyPr/>
                    <a:lstStyle/>
                    <a:p>
                      <a:r>
                        <a:rPr lang="en-US" sz="1400">
                          <a:effectLst/>
                          <a:latin typeface="Calibri" panose="020F0502020204030204" pitchFamily="34" charset="0"/>
                        </a:rPr>
                        <a:t>FinancialForce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High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Cloud Based Enterprise Resource Planning. Supports accounting, billing, revenue </a:t>
                      </a:r>
                    </a:p>
                    <a:p>
                      <a:r>
                        <a:rPr lang="en-US" sz="1400">
                          <a:effectLst/>
                          <a:latin typeface="Calibri" panose="020F0502020204030204" pitchFamily="34" charset="0"/>
                        </a:rPr>
                        <a:t>etc. </a:t>
                      </a:r>
                    </a:p>
                  </a:txBody>
                  <a:tcPr marL="27426" marR="27426" marT="0" marB="0">
                    <a:lnL>
                      <a:noFill/>
                    </a:lnL>
                    <a:lnR>
                      <a:noFill/>
                    </a:lnR>
                    <a:lnT>
                      <a:noFill/>
                    </a:lnT>
                    <a:lnB>
                      <a:noFill/>
                    </a:lnB>
                  </a:tcPr>
                </a:tc>
                <a:extLst>
                  <a:ext uri="{0D108BD9-81ED-4DB2-BD59-A6C34878D82A}">
                    <a16:rowId xmlns:a16="http://schemas.microsoft.com/office/drawing/2014/main" val="1422791620"/>
                  </a:ext>
                </a:extLst>
              </a:tr>
              <a:tr h="896045">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 </a:t>
                      </a: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extLst>
                  <a:ext uri="{0D108BD9-81ED-4DB2-BD59-A6C34878D82A}">
                    <a16:rowId xmlns:a16="http://schemas.microsoft.com/office/drawing/2014/main" val="1206457912"/>
                  </a:ext>
                </a:extLst>
              </a:tr>
              <a:tr h="1120057">
                <a:tc>
                  <a:txBody>
                    <a:bodyPr/>
                    <a:lstStyle/>
                    <a:p>
                      <a:r>
                        <a:rPr lang="en-US" sz="1400">
                          <a:effectLst/>
                          <a:latin typeface="Calibri" panose="020F0502020204030204" pitchFamily="34" charset="0"/>
                        </a:rPr>
                        <a:t>Microsoft Dynamics ERP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High </a:t>
                      </a: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Supply chain management manage financial data, business planning. Provides greater visibility into performance key factors. </a:t>
                      </a:r>
                    </a:p>
                  </a:txBody>
                  <a:tcPr marL="27426" marR="27426" marT="0" marB="0">
                    <a:lnL>
                      <a:noFill/>
                    </a:lnL>
                    <a:lnR>
                      <a:noFill/>
                    </a:lnR>
                    <a:lnT>
                      <a:noFill/>
                    </a:lnT>
                    <a:lnB>
                      <a:noFill/>
                    </a:lnB>
                  </a:tcPr>
                </a:tc>
                <a:extLst>
                  <a:ext uri="{0D108BD9-81ED-4DB2-BD59-A6C34878D82A}">
                    <a16:rowId xmlns:a16="http://schemas.microsoft.com/office/drawing/2014/main" val="1301401747"/>
                  </a:ext>
                </a:extLst>
              </a:tr>
            </a:tbl>
          </a:graphicData>
        </a:graphic>
      </p:graphicFrame>
      <p:sp>
        <p:nvSpPr>
          <p:cNvPr id="6" name="Rectangle 1">
            <a:extLst>
              <a:ext uri="{FF2B5EF4-FFF2-40B4-BE49-F238E27FC236}">
                <a16:creationId xmlns:a16="http://schemas.microsoft.com/office/drawing/2014/main" id="{B049562A-4CC1-2749-B5C8-ED5FEC1E6B28}"/>
              </a:ext>
            </a:extLst>
          </p:cNvPr>
          <p:cNvSpPr>
            <a:spLocks noChangeArrowheads="1"/>
          </p:cNvSpPr>
          <p:nvPr/>
        </p:nvSpPr>
        <p:spPr bwMode="auto">
          <a:xfrm>
            <a:off x="2855913" y="1635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05743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132</TotalTime>
  <Words>293</Words>
  <Application>Microsoft Macintosh PowerPoint</Application>
  <PresentationFormat>Widescreen</PresentationFormat>
  <Paragraphs>55</Paragraphs>
  <Slides>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Verdana</vt:lpstr>
      <vt:lpstr>Wingdings</vt:lpstr>
      <vt:lpstr>Wingdings 2</vt:lpstr>
      <vt:lpstr>Deloitte_US_Onscreen</vt:lpstr>
      <vt:lpstr>think-cell Slide</vt:lpstr>
      <vt:lpstr>Inside Sherpa – Digital Internship</vt:lpstr>
      <vt:lpstr>Project Plan for SectorMetric</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MUHAMMAD ARSALAN KHURRAM-17881</cp:lastModifiedBy>
  <cp:revision>27</cp:revision>
  <cp:lastPrinted>2014-06-25T02:16:22Z</cp:lastPrinted>
  <dcterms:created xsi:type="dcterms:W3CDTF">2016-11-09T03:27:53Z</dcterms:created>
  <dcterms:modified xsi:type="dcterms:W3CDTF">2020-06-29T17:13:20Z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