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2"/>
  </p:notesMasterIdLst>
  <p:handoutMasterIdLst>
    <p:handoutMasterId r:id="rId13"/>
  </p:handoutMasterIdLst>
  <p:sldIdLst>
    <p:sldId id="340" r:id="rId6"/>
    <p:sldId id="437" r:id="rId7"/>
    <p:sldId id="438" r:id="rId8"/>
    <p:sldId id="439" r:id="rId9"/>
    <p:sldId id="440" r:id="rId10"/>
    <p:sldId id="436" r:id="rId11"/>
  </p:sldIdLst>
  <p:sldSz cx="12192000" cy="6858000"/>
  <p:notesSz cx="7315200" cy="9601200"/>
  <p:custDataLst>
    <p:tags r:id="rId14"/>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Lst>
        </p14:section>
        <p14:section name="Module 1" id="{802E5F98-B458-43BC-82D3-4C1BA50911FE}">
          <p14:sldIdLst>
            <p14:sldId id="437"/>
            <p14:sldId id="438"/>
            <p14:sldId id="439"/>
            <p14:sldId id="440"/>
            <p14:sldId id="436"/>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9" autoAdjust="0"/>
    <p:restoredTop sz="94799" autoAdjust="0"/>
  </p:normalViewPr>
  <p:slideViewPr>
    <p:cSldViewPr snapToGrid="0" showGuides="1">
      <p:cViewPr varScale="1">
        <p:scale>
          <a:sx n="123" d="100"/>
          <a:sy n="123" d="100"/>
        </p:scale>
        <p:origin x="200" y="272"/>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6/29/20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6/29/20</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52" name="think-cell Slide" r:id="rId45" imgW="270" imgH="270" progId="TCLayout.ActiveDocument.1">
                  <p:embed/>
                </p:oleObj>
              </mc:Choice>
              <mc:Fallback>
                <p:oleObj name="think-cell Slide" r:id="rId45" imgW="270" imgH="270" progId="TCLayout.ActiveDocument.1">
                  <p:embed/>
                  <p:pic>
                    <p:nvPicPr>
                      <p:cNvPr id="0" name=""/>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29/6/20</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780243" cy="505645"/>
          </a:xfrm>
        </p:spPr>
        <p:txBody>
          <a:bodyPr/>
          <a:lstStyle/>
          <a:p>
            <a:r>
              <a:rPr lang="en-AU" dirty="0">
                <a:latin typeface="+mj-lt"/>
                <a:cs typeface="Segoe UI Light" panose="020B0502040204020203" pitchFamily="34" charset="0"/>
              </a:rPr>
              <a:t>Technology, Strategy &amp; Transformation – Technology Optimisation &amp; Delivery Module</a:t>
            </a: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19 February 2019</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a:t>There is need for digital transformation of the accounting software. To follow cloud based solutions, the entire system has to be automated. Appropriate market scan approach must be taken. </a:t>
            </a:r>
          </a:p>
          <a:p>
            <a:endParaRPr lang="en-AU" b="0" dirty="0"/>
          </a:p>
        </p:txBody>
      </p:sp>
      <p:sp>
        <p:nvSpPr>
          <p:cNvPr id="6" name="Text Placeholder 5"/>
          <p:cNvSpPr>
            <a:spLocks noGrp="1"/>
          </p:cNvSpPr>
          <p:nvPr>
            <p:ph type="body" sz="quarter" idx="23"/>
          </p:nvPr>
        </p:nvSpPr>
        <p:spPr>
          <a:xfrm>
            <a:off x="6178100" y="1857891"/>
            <a:ext cx="5544000" cy="4439000"/>
          </a:xfrm>
        </p:spPr>
        <p:txBody>
          <a:bodyPr/>
          <a:lstStyle/>
          <a:p>
            <a:r>
              <a:rPr lang="en-AU" dirty="0"/>
              <a:t>RISKS :</a:t>
            </a:r>
          </a:p>
          <a:p>
            <a:pPr marL="171450" indent="-171450">
              <a:buFont typeface="Arial" panose="020B0604020202020204" pitchFamily="34" charset="0"/>
              <a:buChar char="•"/>
            </a:pPr>
            <a:r>
              <a:rPr lang="en-US" dirty="0"/>
              <a:t>Vulnerability to cybercrime.</a:t>
            </a:r>
          </a:p>
          <a:p>
            <a:pPr marL="171450" indent="-171450">
              <a:buFont typeface="Arial" panose="020B0604020202020204" pitchFamily="34" charset="0"/>
              <a:buChar char="•"/>
            </a:pPr>
            <a:r>
              <a:rPr lang="en-US" dirty="0"/>
              <a:t>Mismanagement of financial data. </a:t>
            </a:r>
          </a:p>
          <a:p>
            <a:pPr marL="171450" indent="-171450">
              <a:buFont typeface="Arial" panose="020B0604020202020204" pitchFamily="34" charset="0"/>
              <a:buChar char="•"/>
            </a:pPr>
            <a:endParaRPr lang="en-US" dirty="0"/>
          </a:p>
          <a:p>
            <a:r>
              <a:rPr lang="en-US" dirty="0"/>
              <a:t>ISSUES :</a:t>
            </a:r>
          </a:p>
          <a:p>
            <a:pPr marL="171450" indent="-171450">
              <a:buFont typeface="Arial" panose="020B0604020202020204" pitchFamily="34" charset="0"/>
              <a:buChar char="•"/>
            </a:pPr>
            <a:r>
              <a:rPr lang="en-US" dirty="0"/>
              <a:t>Lack of understanding of operating the accounting software.</a:t>
            </a:r>
          </a:p>
          <a:p>
            <a:pPr marL="171450" indent="-171450">
              <a:buFont typeface="Arial" panose="020B0604020202020204" pitchFamily="34" charset="0"/>
              <a:buChar char="•"/>
            </a:pPr>
            <a:r>
              <a:rPr lang="en-US" dirty="0"/>
              <a:t>Issues in Availability of Subject Matter Experts.</a:t>
            </a:r>
          </a:p>
          <a:p>
            <a:endParaRPr lang="en-US" dirty="0"/>
          </a:p>
          <a:p>
            <a:r>
              <a:rPr lang="en-US" dirty="0"/>
              <a:t>DEPENDENCIES :</a:t>
            </a:r>
          </a:p>
          <a:p>
            <a:pPr marL="171450" indent="-171450">
              <a:buFont typeface="Arial" panose="020B0604020202020204" pitchFamily="34" charset="0"/>
              <a:buChar char="•"/>
            </a:pPr>
            <a:r>
              <a:rPr lang="en-US" dirty="0"/>
              <a:t>Lack of skilled personnel will lead to outsourcing.</a:t>
            </a:r>
          </a:p>
          <a:p>
            <a:pPr marL="171450" indent="-171450">
              <a:buFont typeface="Arial" panose="020B0604020202020204" pitchFamily="34" charset="0"/>
              <a:buChar char="•"/>
            </a:pPr>
            <a:r>
              <a:rPr lang="en-AU" dirty="0"/>
              <a:t>Accounting software in-availability in house, necessary.</a:t>
            </a:r>
          </a:p>
          <a:p>
            <a:br>
              <a:rPr lang="en-US" dirty="0"/>
            </a:br>
            <a:endParaRPr lang="en-US" dirty="0"/>
          </a:p>
          <a:p>
            <a:r>
              <a:rPr lang="en-US" dirty="0"/>
              <a:t> </a:t>
            </a:r>
          </a:p>
          <a:p>
            <a:endParaRPr lang="en-AU" dirty="0"/>
          </a:p>
        </p:txBody>
      </p:sp>
      <p:sp>
        <p:nvSpPr>
          <p:cNvPr id="10" name="Text Placeholder 9"/>
          <p:cNvSpPr>
            <a:spLocks noGrp="1"/>
          </p:cNvSpPr>
          <p:nvPr>
            <p:ph type="body" sz="quarter" idx="13"/>
          </p:nvPr>
        </p:nvSpPr>
        <p:spPr/>
        <p:txBody>
          <a:bodyPr/>
          <a:lstStyle/>
          <a:p>
            <a:r>
              <a:rPr lang="en-AU" sz="1600" dirty="0"/>
              <a:t>This project plan will outline how Deloitte will deliver this technology evaluation and selection engagement.</a:t>
            </a:r>
          </a:p>
        </p:txBody>
      </p:sp>
      <p:sp>
        <p:nvSpPr>
          <p:cNvPr id="11" name="Title 10"/>
          <p:cNvSpPr>
            <a:spLocks noGrp="1"/>
          </p:cNvSpPr>
          <p:nvPr>
            <p:ph type="title"/>
          </p:nvPr>
        </p:nvSpPr>
        <p:spPr/>
        <p:txBody>
          <a:bodyPr/>
          <a:lstStyle/>
          <a:p>
            <a:r>
              <a:rPr lang="en-AU" dirty="0"/>
              <a:t>Project Plan for SectorMetric</a:t>
            </a:r>
          </a:p>
        </p:txBody>
      </p:sp>
      <p:sp>
        <p:nvSpPr>
          <p:cNvPr id="13" name="TextBox 12"/>
          <p:cNvSpPr txBox="1"/>
          <p:nvPr/>
        </p:nvSpPr>
        <p:spPr>
          <a:xfrm>
            <a:off x="469899"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Our understanding</a:t>
            </a:r>
          </a:p>
        </p:txBody>
      </p:sp>
      <p:sp>
        <p:nvSpPr>
          <p:cNvPr id="16" name="TextBox 15"/>
          <p:cNvSpPr txBox="1"/>
          <p:nvPr/>
        </p:nvSpPr>
        <p:spPr>
          <a:xfrm>
            <a:off x="6177460"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Risks, issues and dependencies</a:t>
            </a:r>
          </a:p>
        </p:txBody>
      </p:sp>
    </p:spTree>
    <p:extLst>
      <p:ext uri="{BB962C8B-B14F-4D97-AF65-F5344CB8AC3E}">
        <p14:creationId xmlns:p14="http://schemas.microsoft.com/office/powerpoint/2010/main" val="8014039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92462EC-A209-8A44-8FF4-6EAAAE137888}"/>
              </a:ext>
            </a:extLst>
          </p:cNvPr>
          <p:cNvSpPr txBox="1"/>
          <p:nvPr/>
        </p:nvSpPr>
        <p:spPr>
          <a:xfrm>
            <a:off x="550719" y="1091045"/>
            <a:ext cx="5309755" cy="369332"/>
          </a:xfrm>
          <a:prstGeom prst="rect">
            <a:avLst/>
          </a:prstGeom>
          <a:noFill/>
        </p:spPr>
        <p:txBody>
          <a:bodyPr wrap="square" lIns="0" tIns="0" rIns="0" bIns="0" rtlCol="0">
            <a:spAutoFit/>
          </a:bodyPr>
          <a:lstStyle/>
          <a:p>
            <a:pPr algn="ctr">
              <a:spcBef>
                <a:spcPts val="600"/>
              </a:spcBef>
              <a:buSzPct val="100000"/>
            </a:pPr>
            <a:r>
              <a:rPr lang="en-US" dirty="0">
                <a:solidFill>
                  <a:srgbClr val="313131"/>
                </a:solidFill>
              </a:rPr>
              <a:t>WEEK 1-3</a:t>
            </a:r>
          </a:p>
        </p:txBody>
      </p:sp>
      <p:sp>
        <p:nvSpPr>
          <p:cNvPr id="12" name="TextBox 11">
            <a:extLst>
              <a:ext uri="{FF2B5EF4-FFF2-40B4-BE49-F238E27FC236}">
                <a16:creationId xmlns:a16="http://schemas.microsoft.com/office/drawing/2014/main" id="{897B2C1F-3777-0646-B7C3-FC0CE69155E0}"/>
              </a:ext>
            </a:extLst>
          </p:cNvPr>
          <p:cNvSpPr txBox="1"/>
          <p:nvPr/>
        </p:nvSpPr>
        <p:spPr>
          <a:xfrm>
            <a:off x="6331527" y="1091045"/>
            <a:ext cx="5309755" cy="369332"/>
          </a:xfrm>
          <a:prstGeom prst="rect">
            <a:avLst/>
          </a:prstGeom>
          <a:noFill/>
        </p:spPr>
        <p:txBody>
          <a:bodyPr wrap="square" lIns="0" tIns="0" rIns="0" bIns="0" rtlCol="0">
            <a:spAutoFit/>
          </a:bodyPr>
          <a:lstStyle/>
          <a:p>
            <a:pPr algn="ctr">
              <a:spcBef>
                <a:spcPts val="600"/>
              </a:spcBef>
              <a:buSzPct val="100000"/>
            </a:pPr>
            <a:r>
              <a:rPr lang="en-US" dirty="0">
                <a:solidFill>
                  <a:srgbClr val="313131"/>
                </a:solidFill>
              </a:rPr>
              <a:t>WEEK 3-5</a:t>
            </a:r>
          </a:p>
        </p:txBody>
      </p:sp>
      <p:sp>
        <p:nvSpPr>
          <p:cNvPr id="13" name="TextBox 12">
            <a:extLst>
              <a:ext uri="{FF2B5EF4-FFF2-40B4-BE49-F238E27FC236}">
                <a16:creationId xmlns:a16="http://schemas.microsoft.com/office/drawing/2014/main" id="{3404BDCB-B204-3F43-A033-7AADCE09075F}"/>
              </a:ext>
            </a:extLst>
          </p:cNvPr>
          <p:cNvSpPr txBox="1"/>
          <p:nvPr/>
        </p:nvSpPr>
        <p:spPr>
          <a:xfrm>
            <a:off x="644236" y="1984664"/>
            <a:ext cx="4561609" cy="1677382"/>
          </a:xfrm>
          <a:prstGeom prst="rect">
            <a:avLst/>
          </a:prstGeom>
          <a:noFill/>
        </p:spPr>
        <p:txBody>
          <a:bodyPr wrap="square" lIns="0" tIns="0" rIns="0" bIns="0" rtlCol="0">
            <a:spAutoFit/>
          </a:bodyPr>
          <a:lstStyle/>
          <a:p>
            <a:endParaRPr lang="en-US" dirty="0"/>
          </a:p>
          <a:p>
            <a:r>
              <a:rPr lang="en-US" sz="1600" dirty="0"/>
              <a:t>•</a:t>
            </a:r>
            <a:r>
              <a:rPr lang="en-US" dirty="0"/>
              <a:t> </a:t>
            </a:r>
            <a:r>
              <a:rPr lang="en-US" sz="1600" dirty="0"/>
              <a:t>Search for cloud based solutions </a:t>
            </a:r>
          </a:p>
          <a:p>
            <a:endParaRPr lang="en-US" sz="1600" dirty="0"/>
          </a:p>
          <a:p>
            <a:r>
              <a:rPr lang="en-US" sz="1600" dirty="0"/>
              <a:t>• Determine the feasible solutions </a:t>
            </a:r>
          </a:p>
          <a:p>
            <a:pPr marL="203200" indent="-203200">
              <a:spcBef>
                <a:spcPts val="600"/>
              </a:spcBef>
              <a:buSzPct val="100000"/>
              <a:buFont typeface="Arial"/>
              <a:buChar char="•"/>
            </a:pPr>
            <a:endParaRPr lang="en-US" dirty="0">
              <a:solidFill>
                <a:srgbClr val="313131"/>
              </a:solidFill>
            </a:endParaRPr>
          </a:p>
        </p:txBody>
      </p:sp>
      <p:sp>
        <p:nvSpPr>
          <p:cNvPr id="14" name="TextBox 13">
            <a:extLst>
              <a:ext uri="{FF2B5EF4-FFF2-40B4-BE49-F238E27FC236}">
                <a16:creationId xmlns:a16="http://schemas.microsoft.com/office/drawing/2014/main" id="{B2BDBF7B-CF5B-6A4A-B13B-E772E8E0FF8C}"/>
              </a:ext>
            </a:extLst>
          </p:cNvPr>
          <p:cNvSpPr txBox="1"/>
          <p:nvPr/>
        </p:nvSpPr>
        <p:spPr>
          <a:xfrm>
            <a:off x="6244936" y="2047009"/>
            <a:ext cx="5164282" cy="1446550"/>
          </a:xfrm>
          <a:prstGeom prst="rect">
            <a:avLst/>
          </a:prstGeom>
          <a:noFill/>
        </p:spPr>
        <p:txBody>
          <a:bodyPr wrap="square" lIns="0" tIns="0" rIns="0" bIns="0" rtlCol="0">
            <a:spAutoFit/>
          </a:bodyPr>
          <a:lstStyle/>
          <a:p>
            <a:endParaRPr lang="en-US" dirty="0"/>
          </a:p>
          <a:p>
            <a:pPr marL="285750" indent="-285750">
              <a:buFont typeface="Arial" panose="020B0604020202020204" pitchFamily="34" charset="0"/>
              <a:buChar char="•"/>
            </a:pPr>
            <a:r>
              <a:rPr lang="en-US" sz="1400" dirty="0"/>
              <a:t>Evaluation of feasibility of the methods to be implemented.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Devise a method to understand working and effectiveness of the model an plans. </a:t>
            </a:r>
          </a:p>
        </p:txBody>
      </p:sp>
    </p:spTree>
    <p:extLst>
      <p:ext uri="{BB962C8B-B14F-4D97-AF65-F5344CB8AC3E}">
        <p14:creationId xmlns:p14="http://schemas.microsoft.com/office/powerpoint/2010/main" val="399898651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02C306-9E82-9347-B4A1-DBA8787CD509}"/>
              </a:ext>
            </a:extLst>
          </p:cNvPr>
          <p:cNvSpPr txBox="1"/>
          <p:nvPr/>
        </p:nvSpPr>
        <p:spPr>
          <a:xfrm>
            <a:off x="322118" y="145473"/>
            <a:ext cx="11481955" cy="830997"/>
          </a:xfrm>
          <a:prstGeom prst="rect">
            <a:avLst/>
          </a:prstGeom>
          <a:noFill/>
        </p:spPr>
        <p:txBody>
          <a:bodyPr wrap="square" lIns="0" tIns="0" rIns="0" bIns="0" rtlCol="0">
            <a:spAutoFit/>
          </a:bodyPr>
          <a:lstStyle/>
          <a:p>
            <a:r>
              <a:rPr lang="en-US" sz="1800" dirty="0">
                <a:solidFill>
                  <a:schemeClr val="accent1">
                    <a:lumMod val="75000"/>
                  </a:schemeClr>
                </a:solidFill>
              </a:rPr>
              <a:t>Market scans for technological solutions are usually conducted through a combination of desktop research and talking to the owner of the solution. Technological solutions are matched against “best-fit” criteria, then further matched against client capabilities. </a:t>
            </a:r>
          </a:p>
        </p:txBody>
      </p:sp>
      <p:graphicFrame>
        <p:nvGraphicFramePr>
          <p:cNvPr id="5" name="Table 4">
            <a:extLst>
              <a:ext uri="{FF2B5EF4-FFF2-40B4-BE49-F238E27FC236}">
                <a16:creationId xmlns:a16="http://schemas.microsoft.com/office/drawing/2014/main" id="{27E1DB33-2254-7646-8CD2-EF42E3B301D9}"/>
              </a:ext>
            </a:extLst>
          </p:cNvPr>
          <p:cNvGraphicFramePr>
            <a:graphicFrameLocks noGrp="1"/>
          </p:cNvGraphicFramePr>
          <p:nvPr>
            <p:extLst>
              <p:ext uri="{D42A27DB-BD31-4B8C-83A1-F6EECF244321}">
                <p14:modId xmlns:p14="http://schemas.microsoft.com/office/powerpoint/2010/main" val="3539554042"/>
              </p:ext>
            </p:extLst>
          </p:nvPr>
        </p:nvGraphicFramePr>
        <p:xfrm>
          <a:off x="394855" y="1340427"/>
          <a:ext cx="11409216" cy="4936951"/>
        </p:xfrm>
        <a:graphic>
          <a:graphicData uri="http://schemas.openxmlformats.org/drawingml/2006/table">
            <a:tbl>
              <a:tblPr/>
              <a:tblGrid>
                <a:gridCol w="3803072">
                  <a:extLst>
                    <a:ext uri="{9D8B030D-6E8A-4147-A177-3AD203B41FA5}">
                      <a16:colId xmlns:a16="http://schemas.microsoft.com/office/drawing/2014/main" val="2410369345"/>
                    </a:ext>
                  </a:extLst>
                </a:gridCol>
                <a:gridCol w="3803072">
                  <a:extLst>
                    <a:ext uri="{9D8B030D-6E8A-4147-A177-3AD203B41FA5}">
                      <a16:colId xmlns:a16="http://schemas.microsoft.com/office/drawing/2014/main" val="4255568829"/>
                    </a:ext>
                  </a:extLst>
                </a:gridCol>
                <a:gridCol w="3803072">
                  <a:extLst>
                    <a:ext uri="{9D8B030D-6E8A-4147-A177-3AD203B41FA5}">
                      <a16:colId xmlns:a16="http://schemas.microsoft.com/office/drawing/2014/main" val="876474547"/>
                    </a:ext>
                  </a:extLst>
                </a:gridCol>
              </a:tblGrid>
              <a:tr h="226912">
                <a:tc>
                  <a:txBody>
                    <a:bodyPr/>
                    <a:lstStyle/>
                    <a:p>
                      <a:endParaRPr lang="en-US" sz="1400" dirty="0">
                        <a:effectLst/>
                        <a:latin typeface="Calibri" panose="020F0502020204030204" pitchFamily="34" charset="0"/>
                      </a:endParaRPr>
                    </a:p>
                  </a:txBody>
                  <a:tcPr marL="27426" marR="27426" marT="0" marB="0">
                    <a:lnL>
                      <a:noFill/>
                    </a:lnL>
                    <a:lnR>
                      <a:noFill/>
                    </a:lnR>
                    <a:lnT>
                      <a:noFill/>
                    </a:lnT>
                    <a:lnB>
                      <a:noFill/>
                    </a:lnB>
                  </a:tcPr>
                </a:tc>
                <a:tc>
                  <a:txBody>
                    <a:bodyPr/>
                    <a:lstStyle/>
                    <a:p>
                      <a:endParaRPr lang="en-US" sz="1400" dirty="0">
                        <a:effectLst/>
                        <a:latin typeface="Calibri" panose="020F0502020204030204" pitchFamily="34" charset="0"/>
                      </a:endParaRPr>
                    </a:p>
                  </a:txBody>
                  <a:tcPr marL="27426" marR="27426" marT="0" marB="0">
                    <a:lnL>
                      <a:noFill/>
                    </a:lnL>
                    <a:lnR>
                      <a:noFill/>
                    </a:lnR>
                    <a:lnT>
                      <a:noFill/>
                    </a:lnT>
                    <a:lnB>
                      <a:noFill/>
                    </a:lnB>
                  </a:tcPr>
                </a:tc>
                <a:tc>
                  <a:txBody>
                    <a:bodyPr/>
                    <a:lstStyle/>
                    <a:p>
                      <a:endParaRPr lang="en-US" sz="1400" dirty="0">
                        <a:effectLst/>
                        <a:latin typeface="Calibri" panose="020F0502020204030204" pitchFamily="34" charset="0"/>
                      </a:endParaRPr>
                    </a:p>
                  </a:txBody>
                  <a:tcPr marL="27426" marR="27426" marT="0" marB="0">
                    <a:lnL>
                      <a:noFill/>
                    </a:lnL>
                    <a:lnR>
                      <a:noFill/>
                    </a:lnR>
                    <a:lnT>
                      <a:noFill/>
                    </a:lnT>
                    <a:lnB>
                      <a:noFill/>
                    </a:lnB>
                  </a:tcPr>
                </a:tc>
                <a:extLst>
                  <a:ext uri="{0D108BD9-81ED-4DB2-BD59-A6C34878D82A}">
                    <a16:rowId xmlns:a16="http://schemas.microsoft.com/office/drawing/2014/main" val="926127730"/>
                  </a:ext>
                </a:extLst>
              </a:tr>
              <a:tr h="672034">
                <a:tc>
                  <a:txBody>
                    <a:bodyPr/>
                    <a:lstStyle/>
                    <a:p>
                      <a:r>
                        <a:rPr lang="en-US" sz="1400">
                          <a:effectLst/>
                          <a:latin typeface="Calibri" panose="020F0502020204030204" pitchFamily="34" charset="0"/>
                        </a:rPr>
                        <a:t>Oracle NetSuite ERP </a:t>
                      </a:r>
                    </a:p>
                  </a:txBody>
                  <a:tcPr marL="27426" marR="27426" marT="0" marB="0">
                    <a:lnL>
                      <a:noFill/>
                    </a:lnL>
                    <a:lnR>
                      <a:noFill/>
                    </a:lnR>
                    <a:lnT>
                      <a:noFill/>
                    </a:lnT>
                    <a:lnB>
                      <a:noFill/>
                    </a:lnB>
                  </a:tcPr>
                </a:tc>
                <a:tc>
                  <a:txBody>
                    <a:bodyPr/>
                    <a:lstStyle/>
                    <a:p>
                      <a:r>
                        <a:rPr lang="en-US" sz="1400">
                          <a:effectLst/>
                          <a:latin typeface="Calibri" panose="020F0502020204030204" pitchFamily="34" charset="0"/>
                        </a:rPr>
                        <a:t>Good </a:t>
                      </a:r>
                    </a:p>
                  </a:txBody>
                  <a:tcPr marL="27426" marR="27426" marT="0" marB="0">
                    <a:lnL>
                      <a:noFill/>
                    </a:lnL>
                    <a:lnR>
                      <a:noFill/>
                    </a:lnR>
                    <a:lnT>
                      <a:noFill/>
                    </a:lnT>
                    <a:lnB>
                      <a:noFill/>
                    </a:lnB>
                  </a:tcPr>
                </a:tc>
                <a:tc>
                  <a:txBody>
                    <a:bodyPr/>
                    <a:lstStyle/>
                    <a:p>
                      <a:r>
                        <a:rPr lang="en-US" sz="1400" dirty="0">
                          <a:effectLst/>
                          <a:latin typeface="Calibri" panose="020F0502020204030204" pitchFamily="34" charset="0"/>
                        </a:rPr>
                        <a:t>Cloud based, Online E commerce support, accounting. </a:t>
                      </a:r>
                    </a:p>
                  </a:txBody>
                  <a:tcPr marL="27426" marR="27426" marT="0" marB="0">
                    <a:lnL>
                      <a:noFill/>
                    </a:lnL>
                    <a:lnR>
                      <a:noFill/>
                    </a:lnR>
                    <a:lnT>
                      <a:noFill/>
                    </a:lnT>
                    <a:lnB>
                      <a:noFill/>
                    </a:lnB>
                  </a:tcPr>
                </a:tc>
                <a:extLst>
                  <a:ext uri="{0D108BD9-81ED-4DB2-BD59-A6C34878D82A}">
                    <a16:rowId xmlns:a16="http://schemas.microsoft.com/office/drawing/2014/main" val="4050056277"/>
                  </a:ext>
                </a:extLst>
              </a:tr>
              <a:tr h="672034">
                <a:tc>
                  <a:txBody>
                    <a:bodyPr/>
                    <a:lstStyle/>
                    <a:p>
                      <a:r>
                        <a:rPr lang="en-US" sz="1400">
                          <a:effectLst/>
                          <a:latin typeface="Calibri" panose="020F0502020204030204" pitchFamily="34" charset="0"/>
                        </a:rPr>
                        <a:t>Reach Accounting Software </a:t>
                      </a:r>
                    </a:p>
                  </a:txBody>
                  <a:tcPr marL="27426" marR="27426" marT="0" marB="0">
                    <a:lnL>
                      <a:noFill/>
                    </a:lnL>
                    <a:lnR>
                      <a:noFill/>
                    </a:lnR>
                    <a:lnT>
                      <a:noFill/>
                    </a:lnT>
                    <a:lnB>
                      <a:noFill/>
                    </a:lnB>
                  </a:tcPr>
                </a:tc>
                <a:tc>
                  <a:txBody>
                    <a:bodyPr/>
                    <a:lstStyle/>
                    <a:p>
                      <a:r>
                        <a:rPr lang="en-US" sz="1400">
                          <a:effectLst/>
                          <a:latin typeface="Calibri" panose="020F0502020204030204" pitchFamily="34" charset="0"/>
                        </a:rPr>
                        <a:t>Medium </a:t>
                      </a:r>
                    </a:p>
                  </a:txBody>
                  <a:tcPr marL="27426" marR="27426" marT="0" marB="0">
                    <a:lnL>
                      <a:noFill/>
                    </a:lnL>
                    <a:lnR>
                      <a:noFill/>
                    </a:lnR>
                    <a:lnT>
                      <a:noFill/>
                    </a:lnT>
                    <a:lnB>
                      <a:noFill/>
                    </a:lnB>
                  </a:tcPr>
                </a:tc>
                <a:tc>
                  <a:txBody>
                    <a:bodyPr/>
                    <a:lstStyle/>
                    <a:p>
                      <a:r>
                        <a:rPr lang="en-US" sz="1400">
                          <a:effectLst/>
                          <a:latin typeface="Calibri" panose="020F0502020204030204" pitchFamily="34" charset="0"/>
                        </a:rPr>
                        <a:t>Software modules for Accounting, track aspects of business. </a:t>
                      </a:r>
                    </a:p>
                  </a:txBody>
                  <a:tcPr marL="27426" marR="27426" marT="0" marB="0">
                    <a:lnL>
                      <a:noFill/>
                    </a:lnL>
                    <a:lnR>
                      <a:noFill/>
                    </a:lnR>
                    <a:lnT>
                      <a:noFill/>
                    </a:lnT>
                    <a:lnB>
                      <a:noFill/>
                    </a:lnB>
                  </a:tcPr>
                </a:tc>
                <a:extLst>
                  <a:ext uri="{0D108BD9-81ED-4DB2-BD59-A6C34878D82A}">
                    <a16:rowId xmlns:a16="http://schemas.microsoft.com/office/drawing/2014/main" val="220949974"/>
                  </a:ext>
                </a:extLst>
              </a:tr>
              <a:tr h="453824">
                <a:tc>
                  <a:txBody>
                    <a:bodyPr/>
                    <a:lstStyle/>
                    <a:p>
                      <a:r>
                        <a:rPr lang="en-US" sz="1400">
                          <a:effectLst/>
                          <a:latin typeface="Calibri" panose="020F0502020204030204" pitchFamily="34" charset="0"/>
                        </a:rPr>
                        <a:t>Handdy Accounts </a:t>
                      </a:r>
                    </a:p>
                  </a:txBody>
                  <a:tcPr marL="27426" marR="27426" marT="0" marB="0">
                    <a:lnL>
                      <a:noFill/>
                    </a:lnL>
                    <a:lnR>
                      <a:noFill/>
                    </a:lnR>
                    <a:lnT>
                      <a:noFill/>
                    </a:lnT>
                    <a:lnB>
                      <a:noFill/>
                    </a:lnB>
                  </a:tcPr>
                </a:tc>
                <a:tc>
                  <a:txBody>
                    <a:bodyPr/>
                    <a:lstStyle/>
                    <a:p>
                      <a:r>
                        <a:rPr lang="en-US" sz="1400">
                          <a:effectLst/>
                          <a:latin typeface="Calibri" panose="020F0502020204030204" pitchFamily="34" charset="0"/>
                        </a:rPr>
                        <a:t>Medium </a:t>
                      </a:r>
                    </a:p>
                  </a:txBody>
                  <a:tcPr marL="27426" marR="27426" marT="0" marB="0">
                    <a:lnL>
                      <a:noFill/>
                    </a:lnL>
                    <a:lnR>
                      <a:noFill/>
                    </a:lnR>
                    <a:lnT>
                      <a:noFill/>
                    </a:lnT>
                    <a:lnB>
                      <a:noFill/>
                    </a:lnB>
                  </a:tcPr>
                </a:tc>
                <a:tc>
                  <a:txBody>
                    <a:bodyPr/>
                    <a:lstStyle/>
                    <a:p>
                      <a:r>
                        <a:rPr lang="en-US" sz="1400">
                          <a:effectLst/>
                          <a:latin typeface="Calibri" panose="020F0502020204030204" pitchFamily="34" charset="0"/>
                        </a:rPr>
                        <a:t>Easy to use and less </a:t>
                      </a:r>
                    </a:p>
                    <a:p>
                      <a:r>
                        <a:rPr lang="en-US" sz="1400">
                          <a:effectLst/>
                          <a:latin typeface="Calibri" panose="020F0502020204030204" pitchFamily="34" charset="0"/>
                        </a:rPr>
                        <a:t>complications. </a:t>
                      </a:r>
                    </a:p>
                  </a:txBody>
                  <a:tcPr marL="27426" marR="27426" marT="0" marB="0">
                    <a:lnL>
                      <a:noFill/>
                    </a:lnL>
                    <a:lnR>
                      <a:noFill/>
                    </a:lnR>
                    <a:lnT>
                      <a:noFill/>
                    </a:lnT>
                    <a:lnB>
                      <a:noFill/>
                    </a:lnB>
                  </a:tcPr>
                </a:tc>
                <a:extLst>
                  <a:ext uri="{0D108BD9-81ED-4DB2-BD59-A6C34878D82A}">
                    <a16:rowId xmlns:a16="http://schemas.microsoft.com/office/drawing/2014/main" val="1696181513"/>
                  </a:ext>
                </a:extLst>
              </a:tr>
              <a:tr h="896045">
                <a:tc>
                  <a:txBody>
                    <a:bodyPr/>
                    <a:lstStyle/>
                    <a:p>
                      <a:r>
                        <a:rPr lang="en-US" sz="1400">
                          <a:effectLst/>
                          <a:latin typeface="Calibri" panose="020F0502020204030204" pitchFamily="34" charset="0"/>
                        </a:rPr>
                        <a:t>FinancialForce </a:t>
                      </a:r>
                    </a:p>
                  </a:txBody>
                  <a:tcPr marL="27426" marR="27426" marT="0" marB="0">
                    <a:lnL>
                      <a:noFill/>
                    </a:lnL>
                    <a:lnR>
                      <a:noFill/>
                    </a:lnR>
                    <a:lnT>
                      <a:noFill/>
                    </a:lnT>
                    <a:lnB>
                      <a:noFill/>
                    </a:lnB>
                  </a:tcPr>
                </a:tc>
                <a:tc>
                  <a:txBody>
                    <a:bodyPr/>
                    <a:lstStyle/>
                    <a:p>
                      <a:r>
                        <a:rPr lang="en-US" sz="1400">
                          <a:effectLst/>
                          <a:latin typeface="Calibri" panose="020F0502020204030204" pitchFamily="34" charset="0"/>
                        </a:rPr>
                        <a:t>High </a:t>
                      </a:r>
                    </a:p>
                  </a:txBody>
                  <a:tcPr marL="27426" marR="27426" marT="0" marB="0">
                    <a:lnL>
                      <a:noFill/>
                    </a:lnL>
                    <a:lnR>
                      <a:noFill/>
                    </a:lnR>
                    <a:lnT>
                      <a:noFill/>
                    </a:lnT>
                    <a:lnB>
                      <a:noFill/>
                    </a:lnB>
                  </a:tcPr>
                </a:tc>
                <a:tc>
                  <a:txBody>
                    <a:bodyPr/>
                    <a:lstStyle/>
                    <a:p>
                      <a:r>
                        <a:rPr lang="en-US" sz="1400">
                          <a:effectLst/>
                          <a:latin typeface="Calibri" panose="020F0502020204030204" pitchFamily="34" charset="0"/>
                        </a:rPr>
                        <a:t>Cloud Based Enterprise Resource Planning. Supports accounting, billing, revenue </a:t>
                      </a:r>
                    </a:p>
                    <a:p>
                      <a:r>
                        <a:rPr lang="en-US" sz="1400">
                          <a:effectLst/>
                          <a:latin typeface="Calibri" panose="020F0502020204030204" pitchFamily="34" charset="0"/>
                        </a:rPr>
                        <a:t>etc. </a:t>
                      </a:r>
                    </a:p>
                  </a:txBody>
                  <a:tcPr marL="27426" marR="27426" marT="0" marB="0">
                    <a:lnL>
                      <a:noFill/>
                    </a:lnL>
                    <a:lnR>
                      <a:noFill/>
                    </a:lnR>
                    <a:lnT>
                      <a:noFill/>
                    </a:lnT>
                    <a:lnB>
                      <a:noFill/>
                    </a:lnB>
                  </a:tcPr>
                </a:tc>
                <a:extLst>
                  <a:ext uri="{0D108BD9-81ED-4DB2-BD59-A6C34878D82A}">
                    <a16:rowId xmlns:a16="http://schemas.microsoft.com/office/drawing/2014/main" val="1422791620"/>
                  </a:ext>
                </a:extLst>
              </a:tr>
              <a:tr h="896045">
                <a:tc>
                  <a:txBody>
                    <a:bodyPr/>
                    <a:lstStyle/>
                    <a:p>
                      <a:endParaRPr lang="en-US" sz="1400" dirty="0">
                        <a:effectLst/>
                        <a:latin typeface="Calibri" panose="020F0502020204030204" pitchFamily="34" charset="0"/>
                      </a:endParaRPr>
                    </a:p>
                  </a:txBody>
                  <a:tcPr marL="27426" marR="27426" marT="0" marB="0">
                    <a:lnL>
                      <a:noFill/>
                    </a:lnL>
                    <a:lnR>
                      <a:noFill/>
                    </a:lnR>
                    <a:lnT>
                      <a:noFill/>
                    </a:lnT>
                    <a:lnB>
                      <a:noFill/>
                    </a:lnB>
                  </a:tcPr>
                </a:tc>
                <a:tc>
                  <a:txBody>
                    <a:bodyPr/>
                    <a:lstStyle/>
                    <a:p>
                      <a:r>
                        <a:rPr lang="en-US" sz="1400" dirty="0">
                          <a:effectLst/>
                          <a:latin typeface="Calibri" panose="020F0502020204030204" pitchFamily="34" charset="0"/>
                        </a:rPr>
                        <a:t> </a:t>
                      </a:r>
                    </a:p>
                  </a:txBody>
                  <a:tcPr marL="27426" marR="27426" marT="0" marB="0">
                    <a:lnL>
                      <a:noFill/>
                    </a:lnL>
                    <a:lnR>
                      <a:noFill/>
                    </a:lnR>
                    <a:lnT>
                      <a:noFill/>
                    </a:lnT>
                    <a:lnB>
                      <a:noFill/>
                    </a:lnB>
                  </a:tcPr>
                </a:tc>
                <a:tc>
                  <a:txBody>
                    <a:bodyPr/>
                    <a:lstStyle/>
                    <a:p>
                      <a:endParaRPr lang="en-US" sz="1400" dirty="0">
                        <a:effectLst/>
                        <a:latin typeface="Calibri" panose="020F0502020204030204" pitchFamily="34" charset="0"/>
                      </a:endParaRPr>
                    </a:p>
                  </a:txBody>
                  <a:tcPr marL="27426" marR="27426" marT="0" marB="0">
                    <a:lnL>
                      <a:noFill/>
                    </a:lnL>
                    <a:lnR>
                      <a:noFill/>
                    </a:lnR>
                    <a:lnT>
                      <a:noFill/>
                    </a:lnT>
                    <a:lnB>
                      <a:noFill/>
                    </a:lnB>
                  </a:tcPr>
                </a:tc>
                <a:extLst>
                  <a:ext uri="{0D108BD9-81ED-4DB2-BD59-A6C34878D82A}">
                    <a16:rowId xmlns:a16="http://schemas.microsoft.com/office/drawing/2014/main" val="1206457912"/>
                  </a:ext>
                </a:extLst>
              </a:tr>
              <a:tr h="1120057">
                <a:tc>
                  <a:txBody>
                    <a:bodyPr/>
                    <a:lstStyle/>
                    <a:p>
                      <a:r>
                        <a:rPr lang="en-US" sz="1400">
                          <a:effectLst/>
                          <a:latin typeface="Calibri" panose="020F0502020204030204" pitchFamily="34" charset="0"/>
                        </a:rPr>
                        <a:t>Microsoft Dynamics ERP </a:t>
                      </a:r>
                    </a:p>
                  </a:txBody>
                  <a:tcPr marL="27426" marR="27426" marT="0" marB="0">
                    <a:lnL>
                      <a:noFill/>
                    </a:lnL>
                    <a:lnR>
                      <a:noFill/>
                    </a:lnR>
                    <a:lnT>
                      <a:noFill/>
                    </a:lnT>
                    <a:lnB>
                      <a:noFill/>
                    </a:lnB>
                  </a:tcPr>
                </a:tc>
                <a:tc>
                  <a:txBody>
                    <a:bodyPr/>
                    <a:lstStyle/>
                    <a:p>
                      <a:r>
                        <a:rPr lang="en-US" sz="1400">
                          <a:effectLst/>
                          <a:latin typeface="Calibri" panose="020F0502020204030204" pitchFamily="34" charset="0"/>
                        </a:rPr>
                        <a:t>High </a:t>
                      </a:r>
                    </a:p>
                  </a:txBody>
                  <a:tcPr marL="27426" marR="27426" marT="0" marB="0">
                    <a:lnL>
                      <a:noFill/>
                    </a:lnL>
                    <a:lnR>
                      <a:noFill/>
                    </a:lnR>
                    <a:lnT>
                      <a:noFill/>
                    </a:lnT>
                    <a:lnB>
                      <a:noFill/>
                    </a:lnB>
                  </a:tcPr>
                </a:tc>
                <a:tc>
                  <a:txBody>
                    <a:bodyPr/>
                    <a:lstStyle/>
                    <a:p>
                      <a:r>
                        <a:rPr lang="en-US" sz="1400" dirty="0">
                          <a:effectLst/>
                          <a:latin typeface="Calibri" panose="020F0502020204030204" pitchFamily="34" charset="0"/>
                        </a:rPr>
                        <a:t>Supply chain management manage financial data, business planning. Provides greater visibility into performance key factors. </a:t>
                      </a:r>
                    </a:p>
                  </a:txBody>
                  <a:tcPr marL="27426" marR="27426" marT="0" marB="0">
                    <a:lnL>
                      <a:noFill/>
                    </a:lnL>
                    <a:lnR>
                      <a:noFill/>
                    </a:lnR>
                    <a:lnT>
                      <a:noFill/>
                    </a:lnT>
                    <a:lnB>
                      <a:noFill/>
                    </a:lnB>
                  </a:tcPr>
                </a:tc>
                <a:extLst>
                  <a:ext uri="{0D108BD9-81ED-4DB2-BD59-A6C34878D82A}">
                    <a16:rowId xmlns:a16="http://schemas.microsoft.com/office/drawing/2014/main" val="1301401747"/>
                  </a:ext>
                </a:extLst>
              </a:tr>
            </a:tbl>
          </a:graphicData>
        </a:graphic>
      </p:graphicFrame>
      <p:sp>
        <p:nvSpPr>
          <p:cNvPr id="6" name="Rectangle 1">
            <a:extLst>
              <a:ext uri="{FF2B5EF4-FFF2-40B4-BE49-F238E27FC236}">
                <a16:creationId xmlns:a16="http://schemas.microsoft.com/office/drawing/2014/main" id="{B049562A-4CC1-2749-B5C8-ED5FEC1E6B28}"/>
              </a:ext>
            </a:extLst>
          </p:cNvPr>
          <p:cNvSpPr>
            <a:spLocks noChangeArrowheads="1"/>
          </p:cNvSpPr>
          <p:nvPr/>
        </p:nvSpPr>
        <p:spPr bwMode="auto">
          <a:xfrm>
            <a:off x="2855913" y="1635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latin typeface="Calibri" panose="020F050202020403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05743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50A818-865B-AF47-B9A4-1DD18AB4EF5F}"/>
              </a:ext>
            </a:extLst>
          </p:cNvPr>
          <p:cNvSpPr txBox="1"/>
          <p:nvPr/>
        </p:nvSpPr>
        <p:spPr>
          <a:xfrm>
            <a:off x="135082" y="155864"/>
            <a:ext cx="11398827" cy="923330"/>
          </a:xfrm>
          <a:prstGeom prst="rect">
            <a:avLst/>
          </a:prstGeom>
          <a:noFill/>
        </p:spPr>
        <p:txBody>
          <a:bodyPr wrap="square" lIns="0" tIns="0" rIns="0" bIns="0" rtlCol="0">
            <a:spAutoFit/>
          </a:bodyPr>
          <a:lstStyle/>
          <a:p>
            <a:pPr algn="ctr"/>
            <a:r>
              <a:rPr lang="en-US" sz="2000" dirty="0">
                <a:solidFill>
                  <a:schemeClr val="accent1">
                    <a:lumMod val="75000"/>
                  </a:schemeClr>
                </a:solidFill>
              </a:rPr>
              <a:t>Usage of Enterprise Resource Planning boosts efficiency streamlines the business process and makes it easier for companies to manage their data, records and information. </a:t>
            </a:r>
          </a:p>
        </p:txBody>
      </p:sp>
      <p:graphicFrame>
        <p:nvGraphicFramePr>
          <p:cNvPr id="6" name="Table 5">
            <a:extLst>
              <a:ext uri="{FF2B5EF4-FFF2-40B4-BE49-F238E27FC236}">
                <a16:creationId xmlns:a16="http://schemas.microsoft.com/office/drawing/2014/main" id="{29E00713-E2A7-AF4F-B20D-862AB483B4E1}"/>
              </a:ext>
            </a:extLst>
          </p:cNvPr>
          <p:cNvGraphicFramePr>
            <a:graphicFrameLocks noGrp="1"/>
          </p:cNvGraphicFramePr>
          <p:nvPr>
            <p:extLst>
              <p:ext uri="{D42A27DB-BD31-4B8C-83A1-F6EECF244321}">
                <p14:modId xmlns:p14="http://schemas.microsoft.com/office/powerpoint/2010/main" val="325592823"/>
              </p:ext>
            </p:extLst>
          </p:nvPr>
        </p:nvGraphicFramePr>
        <p:xfrm>
          <a:off x="779318" y="1386840"/>
          <a:ext cx="10494816" cy="4942712"/>
        </p:xfrm>
        <a:graphic>
          <a:graphicData uri="http://schemas.openxmlformats.org/drawingml/2006/table">
            <a:tbl>
              <a:tblPr firstRow="1" bandRow="1">
                <a:tableStyleId>{5C22544A-7EE6-4342-B048-85BDC9FD1C3A}</a:tableStyleId>
              </a:tblPr>
              <a:tblGrid>
                <a:gridCol w="2339620">
                  <a:extLst>
                    <a:ext uri="{9D8B030D-6E8A-4147-A177-3AD203B41FA5}">
                      <a16:colId xmlns:a16="http://schemas.microsoft.com/office/drawing/2014/main" val="1215360202"/>
                    </a:ext>
                  </a:extLst>
                </a:gridCol>
                <a:gridCol w="4077598">
                  <a:extLst>
                    <a:ext uri="{9D8B030D-6E8A-4147-A177-3AD203B41FA5}">
                      <a16:colId xmlns:a16="http://schemas.microsoft.com/office/drawing/2014/main" val="3397798640"/>
                    </a:ext>
                  </a:extLst>
                </a:gridCol>
                <a:gridCol w="4077598">
                  <a:extLst>
                    <a:ext uri="{9D8B030D-6E8A-4147-A177-3AD203B41FA5}">
                      <a16:colId xmlns:a16="http://schemas.microsoft.com/office/drawing/2014/main" val="939055157"/>
                    </a:ext>
                  </a:extLst>
                </a:gridCol>
              </a:tblGrid>
              <a:tr h="1315592">
                <a:tc>
                  <a:txBody>
                    <a:bodyPr/>
                    <a:lstStyle/>
                    <a:p>
                      <a:r>
                        <a:rPr lang="en-US" sz="2000" dirty="0">
                          <a:solidFill>
                            <a:schemeClr val="tx1"/>
                          </a:solidFill>
                          <a:effectLst/>
                          <a:latin typeface="Calibri" panose="020F0502020204030204" pitchFamily="34" charset="0"/>
                        </a:rPr>
                        <a:t> SAP Business One </a:t>
                      </a:r>
                    </a:p>
                  </a:txBody>
                  <a:tcPr marL="47625" marR="47625" marT="0" marB="0"/>
                </a:tc>
                <a:tc>
                  <a:txBody>
                    <a:bodyPr/>
                    <a:lstStyle/>
                    <a:p>
                      <a:r>
                        <a:rPr lang="en-US" sz="1400" dirty="0">
                          <a:solidFill>
                            <a:schemeClr val="tx1"/>
                          </a:solidFill>
                          <a:effectLst/>
                          <a:latin typeface="Calibri" panose="020F0502020204030204" pitchFamily="34" charset="0"/>
                        </a:rPr>
                        <a:t>the product is cost effective and offers customized solutions as per requirement. The product has their focus on Ease-of-Use, Business Processes, Crystal Reports and Analytics, System Architecture and Performance, Implementation and </a:t>
                      </a:r>
                    </a:p>
                    <a:p>
                      <a:r>
                        <a:rPr lang="en-US" sz="1400" dirty="0">
                          <a:solidFill>
                            <a:schemeClr val="tx1"/>
                          </a:solidFill>
                          <a:effectLst/>
                          <a:latin typeface="Calibri" panose="020F0502020204030204" pitchFamily="34" charset="0"/>
                        </a:rPr>
                        <a:t>Maintenance, Integration and Collaboration </a:t>
                      </a:r>
                    </a:p>
                  </a:txBody>
                  <a:tcPr marL="47625" marR="47625" marT="0" marB="0"/>
                </a:tc>
                <a:tc>
                  <a:txBody>
                    <a:bodyPr/>
                    <a:lstStyle/>
                    <a:p>
                      <a:r>
                        <a:rPr lang="en-US" dirty="0">
                          <a:solidFill>
                            <a:schemeClr val="tx1"/>
                          </a:solidFill>
                        </a:rPr>
                        <a:t>Medium Costing</a:t>
                      </a:r>
                    </a:p>
                  </a:txBody>
                  <a:tcPr/>
                </a:tc>
                <a:extLst>
                  <a:ext uri="{0D108BD9-81ED-4DB2-BD59-A6C34878D82A}">
                    <a16:rowId xmlns:a16="http://schemas.microsoft.com/office/drawing/2014/main" val="2755119252"/>
                  </a:ext>
                </a:extLst>
              </a:tr>
              <a:tr h="1493375">
                <a:tc>
                  <a:txBody>
                    <a:bodyPr/>
                    <a:lstStyle/>
                    <a:p>
                      <a:r>
                        <a:rPr lang="en-US" sz="2000" dirty="0">
                          <a:solidFill>
                            <a:schemeClr val="tx1"/>
                          </a:solidFill>
                          <a:effectLst/>
                          <a:latin typeface="Calibri" panose="020F0502020204030204" pitchFamily="34" charset="0"/>
                        </a:rPr>
                        <a:t> Epicor ERP </a:t>
                      </a:r>
                    </a:p>
                  </a:txBody>
                  <a:tcPr marL="47625" marR="47625" marT="0" marB="0"/>
                </a:tc>
                <a:tc>
                  <a:txBody>
                    <a:bodyPr/>
                    <a:lstStyle/>
                    <a:p>
                      <a:r>
                        <a:rPr lang="en-US" sz="1400" dirty="0">
                          <a:solidFill>
                            <a:schemeClr val="tx1"/>
                          </a:solidFill>
                          <a:effectLst/>
                          <a:latin typeface="Calibri" panose="020F0502020204030204" pitchFamily="34" charset="0"/>
                        </a:rPr>
                        <a:t>Epicor ERP is designed for medium- sized businesses across a wide range of industries, with the highest adoption rates belonging to manufacturing and project-centric organizations. Its partnership with Microsoft Azure enables them to provide capabilities for analytics and expand the training-on-demand </a:t>
                      </a:r>
                    </a:p>
                    <a:p>
                      <a:r>
                        <a:rPr lang="en-US" sz="1400" dirty="0">
                          <a:solidFill>
                            <a:schemeClr val="tx1"/>
                          </a:solidFill>
                          <a:effectLst/>
                          <a:latin typeface="Calibri" panose="020F0502020204030204" pitchFamily="34" charset="0"/>
                        </a:rPr>
                        <a:t>offerings. </a:t>
                      </a:r>
                    </a:p>
                  </a:txBody>
                  <a:tcPr marL="47625" marR="47625" marT="0" marB="0"/>
                </a:tc>
                <a:tc>
                  <a:txBody>
                    <a:bodyPr/>
                    <a:lstStyle/>
                    <a:p>
                      <a:r>
                        <a:rPr lang="en-US" dirty="0">
                          <a:solidFill>
                            <a:schemeClr val="tx1"/>
                          </a:solidFill>
                        </a:rPr>
                        <a:t>Low Costing</a:t>
                      </a:r>
                    </a:p>
                  </a:txBody>
                  <a:tcPr/>
                </a:tc>
                <a:extLst>
                  <a:ext uri="{0D108BD9-81ED-4DB2-BD59-A6C34878D82A}">
                    <a16:rowId xmlns:a16="http://schemas.microsoft.com/office/drawing/2014/main" val="1486494363"/>
                  </a:ext>
                </a:extLst>
              </a:tr>
              <a:tr h="1955610">
                <a:tc>
                  <a:txBody>
                    <a:bodyPr/>
                    <a:lstStyle/>
                    <a:p>
                      <a:r>
                        <a:rPr lang="en-US" sz="2000" dirty="0">
                          <a:solidFill>
                            <a:schemeClr val="tx1"/>
                          </a:solidFill>
                          <a:effectLst/>
                          <a:latin typeface="Calibri" panose="020F0502020204030204" pitchFamily="34" charset="0"/>
                        </a:rPr>
                        <a:t>What is Microsoft Dynamics ERP </a:t>
                      </a:r>
                    </a:p>
                  </a:txBody>
                  <a:tcPr marL="47625" marR="47625" marT="0" marB="0"/>
                </a:tc>
                <a:tc>
                  <a:txBody>
                    <a:bodyPr/>
                    <a:lstStyle/>
                    <a:p>
                      <a:r>
                        <a:rPr lang="en-US" sz="1400" dirty="0">
                          <a:solidFill>
                            <a:schemeClr val="tx1"/>
                          </a:solidFill>
                          <a:effectLst/>
                          <a:latin typeface="Calibri" panose="020F0502020204030204" pitchFamily="34" charset="0"/>
                        </a:rPr>
                        <a:t>The use of various elements of Microsoft Dynamics ERP allows users to conduct research, gather business intelligence, and apply it to business processes. Microsoft Dynamics AX helps with coordinating business activities around the world. Microsoft Dynamics GP can help provide insight into markets, with the ERP product features that help to look at business requirements and more. Microsoft dynamics NAV helps with industry- specific aspects of business </a:t>
                      </a:r>
                    </a:p>
                    <a:p>
                      <a:r>
                        <a:rPr lang="en-US" sz="1400" dirty="0">
                          <a:solidFill>
                            <a:schemeClr val="tx1"/>
                          </a:solidFill>
                          <a:effectLst/>
                          <a:latin typeface="Calibri" panose="020F0502020204030204" pitchFamily="34" charset="0"/>
                        </a:rPr>
                        <a:t>operations. </a:t>
                      </a:r>
                    </a:p>
                  </a:txBody>
                  <a:tcPr marL="47625" marR="47625" marT="0" marB="0"/>
                </a:tc>
                <a:tc>
                  <a:txBody>
                    <a:bodyPr/>
                    <a:lstStyle/>
                    <a:p>
                      <a:r>
                        <a:rPr lang="en-US" dirty="0">
                          <a:solidFill>
                            <a:schemeClr val="tx1"/>
                          </a:solidFill>
                        </a:rPr>
                        <a:t>Medium Costing</a:t>
                      </a:r>
                    </a:p>
                  </a:txBody>
                  <a:tcPr/>
                </a:tc>
                <a:extLst>
                  <a:ext uri="{0D108BD9-81ED-4DB2-BD59-A6C34878D82A}">
                    <a16:rowId xmlns:a16="http://schemas.microsoft.com/office/drawing/2014/main" val="536612298"/>
                  </a:ext>
                </a:extLst>
              </a:tr>
            </a:tbl>
          </a:graphicData>
        </a:graphic>
      </p:graphicFrame>
    </p:spTree>
    <p:extLst>
      <p:ext uri="{BB962C8B-B14F-4D97-AF65-F5344CB8AC3E}">
        <p14:creationId xmlns:p14="http://schemas.microsoft.com/office/powerpoint/2010/main" val="21263100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HIGH RISK CONFIDENTIAL</a:t>
            </a:r>
            <a:endParaRPr lang="en-AU"/>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CONFIDENTIAL</a:t>
            </a:r>
            <a:endParaRPr lang="en-AU"/>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PUBLIC</a:t>
            </a:r>
            <a:endParaRPr lang="en-AU"/>
          </a:p>
        </p:txBody>
      </p:sp>
    </p:spTree>
    <p:custDataLst>
      <p:tags r:id="rId1"/>
    </p:custDataLst>
    <p:extLst>
      <p:ext uri="{BB962C8B-B14F-4D97-AF65-F5344CB8AC3E}">
        <p14:creationId xmlns:p14="http://schemas.microsoft.com/office/powerpoint/2010/main" val="1292696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4.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2.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4554E-08F4-4595-B005-99FEB531E0F4}">
  <ds:schemaRefs>
    <ds:schemaRef ds:uri="203f0f4d-b3b9-4ed8-8c19-eebed11dd308"/>
    <ds:schemaRef ds:uri="http://schemas.microsoft.com/sharepoint/v3"/>
    <ds:schemaRef ds:uri="39C40E9B-856B-46A7-8793-65A6FC1828D8"/>
    <ds:schemaRef ds:uri="5a51c775-c49c-428b-8c1e-2f89178d00f4"/>
    <ds:schemaRef ds:uri="http://schemas.microsoft.com/office/infopath/2007/PartnerControls"/>
    <ds:schemaRef ds:uri="http://schemas.microsoft.com/office/2006/metadata/properties"/>
    <ds:schemaRef ds:uri="8DD08C88-CC4C-4D35-9129-A70DAA36BE5E"/>
    <ds:schemaRef ds:uri="http://schemas.microsoft.com/office/2006/documentManagement/types"/>
    <ds:schemaRef ds:uri="http://purl.org/dc/elements/1.1/"/>
    <ds:schemaRef ds:uri="http://schemas.openxmlformats.org/package/2006/metadata/core-properties"/>
    <ds:schemaRef ds:uri="2e263111-b571-4954-8ad9-3d41fbcd6be7"/>
    <ds:schemaRef ds:uri="http://purl.org/dc/terms/"/>
    <ds:schemaRef ds:uri="http://purl.org/dc/dcmitype/"/>
    <ds:schemaRef ds:uri="428bb8f6-6046-4ac8-a522-70af368045b5"/>
    <ds:schemaRef ds:uri="http://www.w3.org/XML/1998/namespace"/>
    <ds:schemaRef ds:uri="83DDB362-4C05-4E52-A8D9-EF2F47978B8D"/>
    <ds:schemaRef ds:uri="7D1768DD-F29E-4DC2-9191-F2636B9FA92C"/>
  </ds:schemaRefs>
</ds:datastoreItem>
</file>

<file path=customXml/itemProps2.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B62803-FC7D-4BCB-AD21-90AE25F963C2}">
  <ds:schemaRefs>
    <ds:schemaRef ds:uri="http://schemas.microsoft.com/sharepoint/events"/>
  </ds:schemaRefs>
</ds:datastoreItem>
</file>

<file path=customXml/itemProps4.xml><?xml version="1.0" encoding="utf-8"?>
<ds:datastoreItem xmlns:ds="http://schemas.openxmlformats.org/officeDocument/2006/customXml" ds:itemID="{E6FC0C5A-5ACD-4FE8-8FA8-4121A9BC1D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137</TotalTime>
  <Words>498</Words>
  <Application>Microsoft Macintosh PowerPoint</Application>
  <PresentationFormat>Widescreen</PresentationFormat>
  <Paragraphs>68</Paragraphs>
  <Slides>6</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3" baseType="lpstr">
      <vt:lpstr>Arial</vt:lpstr>
      <vt:lpstr>Calibri</vt:lpstr>
      <vt:lpstr>Verdana</vt:lpstr>
      <vt:lpstr>Wingdings</vt:lpstr>
      <vt:lpstr>Wingdings 2</vt:lpstr>
      <vt:lpstr>Deloitte_US_Onscreen</vt:lpstr>
      <vt:lpstr>think-cell Slide</vt:lpstr>
      <vt:lpstr>Inside Sherpa – Digital Internship</vt:lpstr>
      <vt:lpstr>Project Plan for SectorMetric</vt:lpstr>
      <vt:lpstr>PowerPoint Presentation</vt:lpstr>
      <vt:lpstr>PowerPoint Presentation</vt:lpstr>
      <vt:lpstr>PowerPoint Presentation</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MUHAMMAD ARSALAN KHURRAM-17881</cp:lastModifiedBy>
  <cp:revision>28</cp:revision>
  <cp:lastPrinted>2014-06-25T02:16:22Z</cp:lastPrinted>
  <dcterms:created xsi:type="dcterms:W3CDTF">2016-11-09T03:27:53Z</dcterms:created>
  <dcterms:modified xsi:type="dcterms:W3CDTF">2020-06-29T17:21:12Z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