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ags/tag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8" r:id="rId2"/>
    <p:sldId id="259" r:id="rId3"/>
    <p:sldId id="260"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93" autoAdjust="0"/>
    <p:restoredTop sz="94660"/>
  </p:normalViewPr>
  <p:slideViewPr>
    <p:cSldViewPr snapToGrid="0">
      <p:cViewPr varScale="1">
        <p:scale>
          <a:sx n="113" d="100"/>
          <a:sy n="113" d="100"/>
        </p:scale>
        <p:origin x="496"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General Content">
    <p:bg>
      <p:bgRef idx="1001">
        <a:schemeClr val="bg1"/>
      </p:bgRef>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501652" y="1628781"/>
            <a:ext cx="11162349" cy="4752975"/>
          </a:xfrm>
          <a:prstGeom prst="rect">
            <a:avLst/>
          </a:prstGeom>
        </p:spPr>
        <p:txBody>
          <a:bodyPr>
            <a:noAutofit/>
          </a:bodyPr>
          <a:lstStyle>
            <a:lvl1pPr>
              <a:spcBef>
                <a:spcPts val="1000"/>
              </a:spcBef>
              <a:defRPr sz="1000">
                <a:solidFill>
                  <a:schemeClr val="tx1"/>
                </a:solidFill>
              </a:defRPr>
            </a:lvl1pPr>
            <a:lvl2pPr marL="457200" indent="-457200">
              <a:defRPr sz="3000">
                <a:solidFill>
                  <a:schemeClr val="bg2"/>
                </a:solidFill>
              </a:defRPr>
            </a:lvl2pPr>
            <a:lvl3pPr>
              <a:defRPr sz="3000">
                <a:solidFill>
                  <a:schemeClr val="bg2"/>
                </a:solidFill>
              </a:defRPr>
            </a:lvl3pPr>
            <a:lvl4pPr>
              <a:defRPr sz="3000">
                <a:solidFill>
                  <a:schemeClr val="bg2"/>
                </a:solidFill>
              </a:defRPr>
            </a:lvl4pPr>
            <a:lvl5pPr>
              <a:defRPr sz="3000">
                <a:solidFill>
                  <a:schemeClr val="bg2"/>
                </a:solidFill>
              </a:defRPr>
            </a:lvl5pPr>
          </a:lstStyle>
          <a:p>
            <a:pPr lvl="0"/>
            <a:r>
              <a:rPr lang="en-US" noProof="0" dirty="0"/>
              <a:t>Edit Master text styles</a:t>
            </a:r>
          </a:p>
        </p:txBody>
      </p:sp>
      <p:sp>
        <p:nvSpPr>
          <p:cNvPr id="7" name="Text Placeholder 8"/>
          <p:cNvSpPr>
            <a:spLocks noGrp="1"/>
          </p:cNvSpPr>
          <p:nvPr>
            <p:ph type="body" sz="quarter" idx="13" hasCustomPrompt="1"/>
          </p:nvPr>
        </p:nvSpPr>
        <p:spPr>
          <a:xfrm>
            <a:off x="426720" y="661126"/>
            <a:ext cx="11340000" cy="279892"/>
          </a:xfrm>
          <a:prstGeom prst="rect">
            <a:avLst/>
          </a:prstGeom>
        </p:spPr>
        <p:txBody>
          <a:bodyPr lIns="0" tIns="0" rIns="0" bIns="0">
            <a:noAutofit/>
          </a:bodyPr>
          <a:lstStyle>
            <a:lvl1pPr marL="0" indent="0">
              <a:buNone/>
              <a:defRPr sz="1400" b="0">
                <a:solidFill>
                  <a:srgbClr val="575757"/>
                </a:solidFill>
              </a:defRPr>
            </a:lvl1pPr>
          </a:lstStyle>
          <a:p>
            <a:pPr lvl="0"/>
            <a:r>
              <a:rPr lang="en-US" noProof="0" dirty="0"/>
              <a:t>Click to add subtitle</a:t>
            </a:r>
          </a:p>
        </p:txBody>
      </p:sp>
      <p:sp>
        <p:nvSpPr>
          <p:cNvPr id="2" name="Title 1"/>
          <p:cNvSpPr>
            <a:spLocks noGrp="1"/>
          </p:cNvSpPr>
          <p:nvPr>
            <p:ph type="title"/>
          </p:nvPr>
        </p:nvSpPr>
        <p:spPr>
          <a:xfrm>
            <a:off x="426542" y="327026"/>
            <a:ext cx="11340000" cy="303187"/>
          </a:xfrm>
        </p:spPr>
        <p:txBody>
          <a:bodyPr/>
          <a:lstStyle/>
          <a:p>
            <a:r>
              <a:rPr lang="en-US" dirty="0"/>
              <a:t>Click to edit Master title style</a:t>
            </a:r>
            <a:endParaRPr lang="en-AU" dirty="0"/>
          </a:p>
        </p:txBody>
      </p:sp>
    </p:spTree>
    <p:extLst>
      <p:ext uri="{BB962C8B-B14F-4D97-AF65-F5344CB8AC3E}">
        <p14:creationId xmlns:p14="http://schemas.microsoft.com/office/powerpoint/2010/main" val="3436051388"/>
      </p:ext>
    </p:extLst>
  </p:cSld>
  <p:clrMapOvr>
    <a:overrideClrMapping bg1="lt1" tx1="dk1" bg2="lt2" tx2="dk2" accent1="accent1" accent2="accent2" accent3="accent3" accent4="accent4" accent5="accent5" accent6="accent6" hlink="hlink" folHlink="folHlink"/>
  </p:clrMapOvr>
  <p:transition>
    <p:fade/>
  </p:transition>
</p:sldLayout>
</file>

<file path=ppt/slideMasters/_rels/slideMaster1.xml.rels><?xml version="1.0" encoding="UTF-8" standalone="yes"?>
<Relationships xmlns="http://schemas.openxmlformats.org/package/2006/relationships"><Relationship Id="rId3" Type="http://schemas.openxmlformats.org/officeDocument/2006/relationships/vmlDrawing" Target="../drawings/vmlDrawing1.vml"/><Relationship Id="rId7" Type="http://schemas.openxmlformats.org/officeDocument/2006/relationships/image" Target="../media/image2.jpeg"/><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1.emf"/><Relationship Id="rId5" Type="http://schemas.openxmlformats.org/officeDocument/2006/relationships/oleObject" Target="../embeddings/oleObject1.bin"/><Relationship Id="rId4" Type="http://schemas.openxmlformats.org/officeDocument/2006/relationships/tags" Target="../tags/tag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4"/>
            </p:custDataLst>
          </p:nvPr>
        </p:nvGraphicFramePr>
        <p:xfrm>
          <a:off x="2119" y="1597"/>
          <a:ext cx="2116" cy="1587"/>
        </p:xfrm>
        <a:graphic>
          <a:graphicData uri="http://schemas.openxmlformats.org/presentationml/2006/ole">
            <mc:AlternateContent xmlns:mc="http://schemas.openxmlformats.org/markup-compatibility/2006">
              <mc:Choice xmlns:v="urn:schemas-microsoft-com:vml" Requires="v">
                <p:oleObj spid="_x0000_s1046" name="think-cell Slide" r:id="rId5" imgW="270" imgH="270" progId="TCLayout.ActiveDocument.1">
                  <p:embed/>
                </p:oleObj>
              </mc:Choice>
              <mc:Fallback>
                <p:oleObj name="think-cell Slide" r:id="rId5" imgW="270" imgH="270" progId="TCLayout.ActiveDocument.1">
                  <p:embed/>
                  <p:pic>
                    <p:nvPicPr>
                      <p:cNvPr id="4" name="Object 3" hidden="1"/>
                      <p:cNvPicPr/>
                      <p:nvPr/>
                    </p:nvPicPr>
                    <p:blipFill>
                      <a:blip r:embed="rId6"/>
                      <a:stretch>
                        <a:fillRect/>
                      </a:stretch>
                    </p:blipFill>
                    <p:spPr>
                      <a:xfrm>
                        <a:off x="2119" y="1597"/>
                        <a:ext cx="2116" cy="1587"/>
                      </a:xfrm>
                      <a:prstGeom prst="rect">
                        <a:avLst/>
                      </a:prstGeom>
                    </p:spPr>
                  </p:pic>
                </p:oleObj>
              </mc:Fallback>
            </mc:AlternateContent>
          </a:graphicData>
        </a:graphic>
      </p:graphicFrame>
      <p:sp>
        <p:nvSpPr>
          <p:cNvPr id="2" name="Title Placeholder 1"/>
          <p:cNvSpPr>
            <a:spLocks noGrp="1"/>
          </p:cNvSpPr>
          <p:nvPr>
            <p:ph type="title"/>
          </p:nvPr>
        </p:nvSpPr>
        <p:spPr bwMode="gray">
          <a:xfrm>
            <a:off x="501651" y="317501"/>
            <a:ext cx="11188700" cy="692150"/>
          </a:xfrm>
          <a:prstGeom prst="rect">
            <a:avLst/>
          </a:prstGeom>
        </p:spPr>
        <p:txBody>
          <a:bodyPr vert="horz" lIns="0" tIns="0" rIns="0" bIns="0" rtlCol="0" anchor="t" anchorCtr="0">
            <a:noAutofit/>
          </a:bodyPr>
          <a:lstStyle/>
          <a:p>
            <a:r>
              <a:rPr lang="en-US" noProof="0" dirty="0"/>
              <a:t>Click to edit Master title style</a:t>
            </a:r>
          </a:p>
        </p:txBody>
      </p:sp>
      <p:sp>
        <p:nvSpPr>
          <p:cNvPr id="19" name="Text Placeholder 18"/>
          <p:cNvSpPr>
            <a:spLocks noGrp="1"/>
          </p:cNvSpPr>
          <p:nvPr>
            <p:ph type="body" idx="1"/>
          </p:nvPr>
        </p:nvSpPr>
        <p:spPr>
          <a:xfrm>
            <a:off x="501651" y="1665289"/>
            <a:ext cx="11188700" cy="4716462"/>
          </a:xfrm>
          <a:prstGeom prst="rect">
            <a:avLst/>
          </a:prstGeom>
        </p:spPr>
        <p:txBody>
          <a:bodyPr vert="horz" lIns="0" tIns="0" rIns="0" bIns="0" rtlCol="0">
            <a:noAutofit/>
          </a:body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cxnSp>
        <p:nvCxnSpPr>
          <p:cNvPr id="9" name="Shape 68"/>
          <p:cNvCxnSpPr/>
          <p:nvPr userDrawn="1"/>
        </p:nvCxnSpPr>
        <p:spPr>
          <a:xfrm>
            <a:off x="426000" y="6475709"/>
            <a:ext cx="11340000" cy="0"/>
          </a:xfrm>
          <a:prstGeom prst="straightConnector1">
            <a:avLst/>
          </a:prstGeom>
          <a:noFill/>
          <a:ln w="12700" cap="flat" cmpd="sng">
            <a:solidFill>
              <a:srgbClr val="53565A"/>
            </a:solidFill>
            <a:prstDash val="solid"/>
            <a:round/>
            <a:headEnd type="none" w="lg" len="lg"/>
            <a:tailEnd type="none" w="lg" len="lg"/>
          </a:ln>
        </p:spPr>
      </p:cxnSp>
      <p:pic>
        <p:nvPicPr>
          <p:cNvPr id="10" name="Picture 9"/>
          <p:cNvPicPr>
            <a:picLocks noChangeAspect="1"/>
          </p:cNvPicPr>
          <p:nvPr userDrawn="1"/>
        </p:nvPicPr>
        <p:blipFill rotWithShape="1">
          <a:blip r:embed="rId7" cstate="print">
            <a:extLst>
              <a:ext uri="{28A0092B-C50C-407E-A947-70E740481C1C}">
                <a14:useLocalDpi xmlns:a14="http://schemas.microsoft.com/office/drawing/2010/main" val="0"/>
              </a:ext>
            </a:extLst>
          </a:blip>
          <a:srcRect l="8765" t="24297" r="8992" b="20741"/>
          <a:stretch/>
        </p:blipFill>
        <p:spPr>
          <a:xfrm>
            <a:off x="10625287" y="6509735"/>
            <a:ext cx="1140713" cy="310040"/>
          </a:xfrm>
          <a:prstGeom prst="rect">
            <a:avLst/>
          </a:prstGeom>
        </p:spPr>
      </p:pic>
      <p:sp>
        <p:nvSpPr>
          <p:cNvPr id="11" name="Rectangle 2"/>
          <p:cNvSpPr>
            <a:spLocks/>
          </p:cNvSpPr>
          <p:nvPr userDrawn="1"/>
        </p:nvSpPr>
        <p:spPr bwMode="auto">
          <a:xfrm>
            <a:off x="426000" y="6603200"/>
            <a:ext cx="1566134" cy="12311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0" tIns="0" rIns="0" bIns="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fld id="{C58DF478-B544-4ED8-9ED4-6A2648E2D233}" type="slidenum">
              <a:rPr kumimoji="0" lang="en-US" sz="800" b="0" i="0" u="none" strike="noStrike" kern="1200" cap="none" spc="0" normalizeH="0" baseline="0" noProof="0" smtClean="0">
                <a:ln>
                  <a:noFill/>
                </a:ln>
                <a:solidFill>
                  <a:srgbClr val="787878">
                    <a:lumMod val="60000"/>
                    <a:lumOff val="40000"/>
                  </a:srgbClr>
                </a:solidFill>
                <a:effectLst/>
                <a:uLnTx/>
                <a:uFillTx/>
                <a:latin typeface="Open Sans" charset="0"/>
                <a:ea typeface="Open Sans" charset="0"/>
                <a:cs typeface="Open Sans" charset="0"/>
              </a:rPr>
              <a:pPr marL="0" marR="0" lvl="0" indent="0" algn="l" defTabSz="914400" rtl="0" eaLnBrk="1" fontAlgn="auto" latinLnBrk="0" hangingPunct="1">
                <a:lnSpc>
                  <a:spcPct val="100000"/>
                </a:lnSpc>
                <a:spcBef>
                  <a:spcPts val="0"/>
                </a:spcBef>
                <a:spcAft>
                  <a:spcPts val="0"/>
                </a:spcAft>
                <a:buClrTx/>
                <a:buSzTx/>
                <a:buFontTx/>
                <a:buNone/>
                <a:tabLst/>
                <a:defRPr/>
              </a:pPr>
              <a:t>‹#›</a:t>
            </a:fld>
            <a:r>
              <a:rPr kumimoji="0" lang="en-US" sz="800" b="0" i="0" u="none" strike="noStrike" kern="1200" cap="none" spc="0" normalizeH="0" baseline="0" noProof="0" dirty="0">
                <a:ln>
                  <a:noFill/>
                </a:ln>
                <a:solidFill>
                  <a:srgbClr val="787878">
                    <a:lumMod val="60000"/>
                    <a:lumOff val="40000"/>
                  </a:srgbClr>
                </a:solidFill>
                <a:effectLst/>
                <a:uLnTx/>
                <a:uFillTx/>
                <a:latin typeface="Open Sans" charset="0"/>
                <a:ea typeface="Open Sans" charset="0"/>
                <a:cs typeface="Open Sans" charset="0"/>
                <a:sym typeface="Frutiger Next Pro Light" charset="0"/>
              </a:rPr>
              <a:t> |  Deloitte Consulting | Cloud</a:t>
            </a:r>
          </a:p>
        </p:txBody>
      </p:sp>
      <p:cxnSp>
        <p:nvCxnSpPr>
          <p:cNvPr id="15" name="Straight Connector 14"/>
          <p:cNvCxnSpPr/>
          <p:nvPr userDrawn="1"/>
        </p:nvCxnSpPr>
        <p:spPr>
          <a:xfrm flipV="1">
            <a:off x="426000" y="940281"/>
            <a:ext cx="11340000" cy="25879"/>
          </a:xfrm>
          <a:prstGeom prst="line">
            <a:avLst/>
          </a:prstGeom>
          <a:ln w="28575">
            <a:solidFill>
              <a:srgbClr val="86BC25"/>
            </a:solidFill>
          </a:ln>
        </p:spPr>
        <p:style>
          <a:lnRef idx="1">
            <a:schemeClr val="accent1"/>
          </a:lnRef>
          <a:fillRef idx="0">
            <a:schemeClr val="accent1"/>
          </a:fillRef>
          <a:effectRef idx="0">
            <a:schemeClr val="accent1"/>
          </a:effectRef>
          <a:fontRef idx="minor">
            <a:schemeClr val="tx1"/>
          </a:fontRef>
        </p:style>
      </p:cxnSp>
      <p:sp>
        <p:nvSpPr>
          <p:cNvPr id="17" name="Rectangle 16"/>
          <p:cNvSpPr/>
          <p:nvPr userDrawn="1"/>
        </p:nvSpPr>
        <p:spPr>
          <a:xfrm>
            <a:off x="5353809" y="6527336"/>
            <a:ext cx="1484382" cy="271869"/>
          </a:xfrm>
          <a:prstGeom prst="rect">
            <a:avLst/>
          </a:prstGeom>
          <a:noFill/>
          <a:ln>
            <a:noFill/>
          </a:ln>
        </p:spPr>
        <p:txBody>
          <a:bodyPr wrap="none" lIns="0" tIns="0" rIns="0" bIns="0">
            <a:spAutoFit/>
          </a:bodyPr>
          <a:lstStyle/>
          <a:p>
            <a:pPr marL="0" marR="0" lvl="0" indent="0" algn="ctr" defTabSz="914400" rtl="0" eaLnBrk="1" fontAlgn="auto" latinLnBrk="0" hangingPunct="1">
              <a:lnSpc>
                <a:spcPct val="100000"/>
              </a:lnSpc>
              <a:spcBef>
                <a:spcPts val="0"/>
              </a:spcBef>
              <a:spcAft>
                <a:spcPts val="200"/>
              </a:spcAft>
              <a:buClrTx/>
              <a:buSzTx/>
              <a:buFontTx/>
              <a:buNone/>
              <a:tabLst/>
              <a:defRPr/>
            </a:pPr>
            <a:r>
              <a:rPr kumimoji="0" lang="en-AU" sz="800" b="1" i="0" u="none" strike="noStrike" kern="1200" cap="none" spc="0" normalizeH="0" baseline="0" noProof="0" dirty="0">
                <a:ln>
                  <a:noFill/>
                </a:ln>
                <a:solidFill>
                  <a:srgbClr val="787878">
                    <a:lumMod val="60000"/>
                    <a:lumOff val="40000"/>
                  </a:srgbClr>
                </a:solidFill>
                <a:effectLst/>
                <a:uLnTx/>
                <a:uFillTx/>
                <a:latin typeface="Open Sans" charset="0"/>
                <a:ea typeface="Open Sans" charset="0"/>
                <a:cs typeface="Open Sans" charset="0"/>
              </a:rPr>
              <a:t>Deloitte &amp; Inside Sherpa </a:t>
            </a:r>
          </a:p>
          <a:p>
            <a:pPr marL="0" marR="0" lvl="0" indent="0" algn="ctr" defTabSz="914400" rtl="0" eaLnBrk="1" fontAlgn="auto" latinLnBrk="0" hangingPunct="1">
              <a:lnSpc>
                <a:spcPct val="100000"/>
              </a:lnSpc>
              <a:spcBef>
                <a:spcPts val="0"/>
              </a:spcBef>
              <a:spcAft>
                <a:spcPts val="200"/>
              </a:spcAft>
              <a:buClrTx/>
              <a:buSzTx/>
              <a:buFontTx/>
              <a:buNone/>
              <a:tabLst/>
              <a:defRPr/>
            </a:pPr>
            <a:r>
              <a:rPr kumimoji="0" lang="en-AU" sz="800" b="0" i="0" u="none" strike="noStrike" kern="1200" cap="none" spc="0" normalizeH="0" baseline="0" noProof="0" dirty="0">
                <a:ln>
                  <a:noFill/>
                </a:ln>
                <a:solidFill>
                  <a:srgbClr val="787878">
                    <a:lumMod val="60000"/>
                    <a:lumOff val="40000"/>
                  </a:srgbClr>
                </a:solidFill>
                <a:effectLst/>
                <a:uLnTx/>
                <a:uFillTx/>
                <a:latin typeface="Open Sans" charset="0"/>
                <a:ea typeface="Open Sans" charset="0"/>
                <a:cs typeface="Open Sans" charset="0"/>
              </a:rPr>
              <a:t>TS&amp;A Cloud – Digital Internship</a:t>
            </a:r>
          </a:p>
        </p:txBody>
      </p:sp>
    </p:spTree>
    <p:extLst>
      <p:ext uri="{BB962C8B-B14F-4D97-AF65-F5344CB8AC3E}">
        <p14:creationId xmlns:p14="http://schemas.microsoft.com/office/powerpoint/2010/main" val="3434592201"/>
      </p:ext>
    </p:extLst>
  </p:cSld>
  <p:clrMap bg1="lt1" tx1="dk1" bg2="lt2" tx2="dk2" accent1="accent1" accent2="accent2" accent3="accent3" accent4="accent4" accent5="accent5" accent6="accent6" hlink="hlink" folHlink="folHlink"/>
  <p:sldLayoutIdLst>
    <p:sldLayoutId id="2147483661" r:id="rId1"/>
  </p:sldLayoutIdLst>
  <p:transition>
    <p:fade/>
  </p:transition>
  <p:hf hdr="0" dt="0"/>
  <p:txStyles>
    <p:titleStyle>
      <a:lvl1pPr algn="l" defTabSz="914400" rtl="0" eaLnBrk="1" latinLnBrk="0" hangingPunct="1">
        <a:spcBef>
          <a:spcPct val="0"/>
        </a:spcBef>
        <a:buNone/>
        <a:defRPr sz="2000" kern="1200">
          <a:solidFill>
            <a:schemeClr val="tx1"/>
          </a:solidFill>
          <a:latin typeface="+mj-lt"/>
          <a:ea typeface="+mj-ea"/>
          <a:cs typeface="+mj-cs"/>
        </a:defRPr>
      </a:lvl1pPr>
    </p:titleStyle>
    <p:bodyStyle>
      <a:lvl1pPr marL="0" indent="0" algn="l" defTabSz="914400" rtl="0" eaLnBrk="1" latinLnBrk="0" hangingPunct="1">
        <a:spcBef>
          <a:spcPts val="0"/>
        </a:spcBef>
        <a:spcAft>
          <a:spcPts val="1000"/>
        </a:spcAft>
        <a:buSzPct val="100000"/>
        <a:buFont typeface="Arial" panose="020B0604020202020204" pitchFamily="34" charset="0"/>
        <a:buNone/>
        <a:defRPr sz="1000" b="0" kern="1200">
          <a:solidFill>
            <a:schemeClr val="tx1"/>
          </a:solidFill>
          <a:latin typeface="+mn-lt"/>
          <a:ea typeface="+mn-ea"/>
          <a:cs typeface="+mn-cs"/>
        </a:defRPr>
      </a:lvl1pPr>
      <a:lvl2pPr marL="0" indent="0" algn="l" defTabSz="914400" rtl="0" eaLnBrk="1" latinLnBrk="0" hangingPunct="1">
        <a:spcBef>
          <a:spcPts val="0"/>
        </a:spcBef>
        <a:spcAft>
          <a:spcPts val="1000"/>
        </a:spcAft>
        <a:buClrTx/>
        <a:buSzPct val="100000"/>
        <a:buFont typeface="Arial"/>
        <a:buNone/>
        <a:defRPr lang="en-US" sz="1000" b="1" kern="1200" dirty="0" smtClean="0">
          <a:solidFill>
            <a:schemeClr val="tx1"/>
          </a:solidFill>
          <a:latin typeface="+mn-lt"/>
          <a:ea typeface="+mn-ea"/>
          <a:cs typeface="+mn-cs"/>
        </a:defRPr>
      </a:lvl2pPr>
      <a:lvl3pPr marL="176400" indent="-176400" algn="l" defTabSz="914400" rtl="0" eaLnBrk="1" latinLnBrk="0" hangingPunct="1">
        <a:spcBef>
          <a:spcPts val="0"/>
        </a:spcBef>
        <a:spcAft>
          <a:spcPts val="1000"/>
        </a:spcAft>
        <a:buClrTx/>
        <a:buSzPct val="100000"/>
        <a:buFont typeface="Arial" panose="020B0604020202020204" pitchFamily="34" charset="0"/>
        <a:buChar char="•"/>
        <a:defRPr lang="en-US" sz="1000" kern="1200" dirty="0" smtClean="0">
          <a:solidFill>
            <a:schemeClr val="tx1"/>
          </a:solidFill>
          <a:latin typeface="+mn-lt"/>
          <a:ea typeface="+mn-ea"/>
          <a:cs typeface="+mn-cs"/>
        </a:defRPr>
      </a:lvl3pPr>
      <a:lvl4pPr marL="356400" indent="-176400" algn="l" defTabSz="914400" rtl="0" eaLnBrk="1" latinLnBrk="0" hangingPunct="1">
        <a:spcBef>
          <a:spcPts val="0"/>
        </a:spcBef>
        <a:spcAft>
          <a:spcPts val="1000"/>
        </a:spcAft>
        <a:buClrTx/>
        <a:buSzPct val="100000"/>
        <a:buFont typeface="Verdana" panose="020B0604030504040204" pitchFamily="34" charset="0"/>
        <a:buChar char="−"/>
        <a:defRPr lang="en-US" sz="1000" kern="1200" baseline="0" dirty="0" smtClean="0">
          <a:solidFill>
            <a:schemeClr val="tx1"/>
          </a:solidFill>
          <a:latin typeface="+mn-lt"/>
          <a:ea typeface="+mn-ea"/>
          <a:cs typeface="+mn-cs"/>
        </a:defRPr>
      </a:lvl4pPr>
      <a:lvl5pPr marL="532800" indent="-176400" algn="l" defTabSz="798513" rtl="0" eaLnBrk="1" latinLnBrk="0" hangingPunct="1">
        <a:spcBef>
          <a:spcPts val="0"/>
        </a:spcBef>
        <a:spcAft>
          <a:spcPts val="1000"/>
        </a:spcAft>
        <a:buClrTx/>
        <a:buSzPct val="100000"/>
        <a:buFont typeface="Verdana" panose="020B0604030504040204" pitchFamily="34" charset="0"/>
        <a:buChar char="−"/>
        <a:tabLst/>
        <a:defRPr lang="en-US" sz="1000" kern="1200" baseline="0" dirty="0" smtClean="0">
          <a:solidFill>
            <a:schemeClr val="tx1"/>
          </a:solidFill>
          <a:latin typeface="+mn-lt"/>
          <a:ea typeface="+mn-ea"/>
          <a:cs typeface="+mn-cs"/>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112">
          <p15:clr>
            <a:srgbClr val="F26B43"/>
          </p15:clr>
        </p15:guide>
        <p15:guide id="2" orient="horz" pos="2160">
          <p15:clr>
            <a:srgbClr val="F26B43"/>
          </p15:clr>
        </p15:guide>
        <p15:guide id="3" orient="horz" pos="4020">
          <p15:clr>
            <a:srgbClr val="F26B43"/>
          </p15:clr>
        </p15:guide>
        <p15:guide id="4" pos="316">
          <p15:clr>
            <a:srgbClr val="F26B43"/>
          </p15:clr>
        </p15:guide>
        <p15:guide id="5" pos="7364">
          <p15:clr>
            <a:srgbClr val="F26B43"/>
          </p15:clr>
        </p15:guide>
        <p15:guide id="6" orient="horz" pos="1071">
          <p15:clr>
            <a:srgbClr val="F26B43"/>
          </p15:clr>
        </p15:guide>
        <p15:guide id="7" orient="horz" pos="200">
          <p15:clr>
            <a:srgbClr val="F26B43"/>
          </p15:clr>
        </p15:guide>
        <p15:guide id="8" orient="horz" pos="4080">
          <p15:clr>
            <a:srgbClr val="F26B43"/>
          </p15:clr>
        </p15:guide>
        <p15:guide id="10" pos="4961">
          <p15:clr>
            <a:srgbClr val="F26B43"/>
          </p15:clr>
        </p15:guide>
        <p15:guide id="11" orient="horz" pos="236">
          <p15:clr>
            <a:srgbClr val="F26B43"/>
          </p15:clr>
        </p15:guide>
        <p15:guide id="12" pos="1363">
          <p15:clr>
            <a:srgbClr val="F26B43"/>
          </p15:clr>
        </p15:guide>
        <p15:guide id="13" pos="1516">
          <p15:clr>
            <a:srgbClr val="F26B43"/>
          </p15:clr>
        </p15:guide>
        <p15:guide id="14" pos="2560">
          <p15:clr>
            <a:srgbClr val="F26B43"/>
          </p15:clr>
        </p15:guide>
        <p15:guide id="15" pos="2711">
          <p15:clr>
            <a:srgbClr val="F26B43"/>
          </p15:clr>
        </p15:guide>
        <p15:guide id="16" pos="6160">
          <p15:clr>
            <a:srgbClr val="F26B43"/>
          </p15:clr>
        </p15:guide>
        <p15:guide id="17" pos="3764">
          <p15:clr>
            <a:srgbClr val="F26B43"/>
          </p15:clr>
        </p15:guide>
        <p15:guide id="18" pos="3916">
          <p15:clr>
            <a:srgbClr val="F26B43"/>
          </p15:clr>
        </p15:guide>
        <p15:guide id="19" pos="3840">
          <p15:clr>
            <a:srgbClr val="F26B43"/>
          </p15:clr>
        </p15:guide>
        <p15:guide id="20" pos="6312">
          <p15:clr>
            <a:srgbClr val="F26B43"/>
          </p15:clr>
        </p15:guide>
        <p15:guide id="21" orient="horz" pos="1049">
          <p15:clr>
            <a:srgbClr val="F26B43"/>
          </p15:clr>
        </p15:guide>
        <p15:guide id="22" orient="horz" pos="6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p:txBody>
          <a:bodyPr/>
          <a:lstStyle/>
          <a:p>
            <a:r>
              <a:rPr lang="en-AU" dirty="0"/>
              <a:t>What is Cloud Computing</a:t>
            </a:r>
          </a:p>
        </p:txBody>
      </p:sp>
      <p:sp>
        <p:nvSpPr>
          <p:cNvPr id="4" name="Title 3"/>
          <p:cNvSpPr>
            <a:spLocks noGrp="1"/>
          </p:cNvSpPr>
          <p:nvPr>
            <p:ph type="title"/>
          </p:nvPr>
        </p:nvSpPr>
        <p:spPr>
          <a:xfrm>
            <a:off x="426542" y="327026"/>
            <a:ext cx="11340000" cy="303187"/>
          </a:xfrm>
        </p:spPr>
        <p:txBody>
          <a:bodyPr/>
          <a:lstStyle/>
          <a:p>
            <a:r>
              <a:rPr lang="en-AU" dirty="0"/>
              <a:t>Understanding the Cloud</a:t>
            </a:r>
            <a:endParaRPr lang="en-AU" dirty="0">
              <a:solidFill>
                <a:srgbClr val="86BC25"/>
              </a:solidFill>
            </a:endParaRPr>
          </a:p>
        </p:txBody>
      </p:sp>
      <p:sp>
        <p:nvSpPr>
          <p:cNvPr id="58" name="Rectangle 57"/>
          <p:cNvSpPr/>
          <p:nvPr/>
        </p:nvSpPr>
        <p:spPr>
          <a:xfrm>
            <a:off x="426542" y="1129211"/>
            <a:ext cx="4536000" cy="5151016"/>
          </a:xfrm>
          <a:prstGeom prst="rect">
            <a:avLst/>
          </a:prstGeom>
        </p:spPr>
        <p:txBody>
          <a:bodyPr wrap="square" lIns="36000" tIns="36000" rIns="36000" bIns="36000">
            <a:spAutoFit/>
          </a:bodyPr>
          <a:lstStyle/>
          <a:p>
            <a:pPr marL="0" marR="0" lvl="0" indent="0" algn="just" defTabSz="914400" eaLnBrk="1" fontAlgn="base" latinLnBrk="0" hangingPunct="1">
              <a:lnSpc>
                <a:spcPct val="100000"/>
              </a:lnSpc>
              <a:spcBef>
                <a:spcPts val="600"/>
              </a:spcBef>
              <a:spcAft>
                <a:spcPts val="600"/>
              </a:spcAft>
              <a:buClrTx/>
              <a:buSzTx/>
              <a:buFontTx/>
              <a:buNone/>
              <a:tabLst/>
              <a:defRPr/>
            </a:pPr>
            <a:r>
              <a:rPr kumimoji="0" lang="en-AU" sz="2000" b="1" i="0" u="sng" strike="noStrike" kern="0" cap="none" spc="0" normalizeH="0" baseline="0" noProof="0" dirty="0">
                <a:ln>
                  <a:noFill/>
                </a:ln>
                <a:solidFill>
                  <a:srgbClr val="86BC25"/>
                </a:solidFill>
                <a:effectLst/>
                <a:uLnTx/>
                <a:uFillTx/>
              </a:rPr>
              <a:t>Defining Cloud Computing</a:t>
            </a:r>
          </a:p>
          <a:p>
            <a:br>
              <a:rPr lang="en-US" dirty="0"/>
            </a:br>
            <a:r>
              <a:rPr lang="en-US" sz="1600" dirty="0"/>
              <a:t>Cloud computing is the delivery of computing services—including servers, storage, databases, networking, software, analytics, and intelligence—over the Internet to offer faster innovation, flexible resources, and economies of scale. </a:t>
            </a:r>
          </a:p>
          <a:p>
            <a:endParaRPr lang="en-US" sz="1600" dirty="0"/>
          </a:p>
          <a:p>
            <a:r>
              <a:rPr lang="en-US" sz="1600" dirty="0"/>
              <a:t>Cloud Computing makes us approach the business for the core needs and processes. It reduces or eliminate the purchase and maintenance of hardware, thus taking away a huge burden of infrastructure management. </a:t>
            </a:r>
          </a:p>
          <a:p>
            <a:endParaRPr lang="en-US" sz="1600" dirty="0"/>
          </a:p>
          <a:p>
            <a:r>
              <a:rPr lang="en-US" sz="1600" dirty="0"/>
              <a:t>This makes the businesses only pay for what they want. The service is easily managed and removes many problems and issues. </a:t>
            </a:r>
          </a:p>
          <a:p>
            <a:pPr marL="0" marR="0" lvl="0" indent="0" algn="just" defTabSz="914400" eaLnBrk="1" fontAlgn="base" latinLnBrk="0" hangingPunct="1">
              <a:lnSpc>
                <a:spcPct val="100000"/>
              </a:lnSpc>
              <a:spcBef>
                <a:spcPts val="600"/>
              </a:spcBef>
              <a:spcAft>
                <a:spcPts val="600"/>
              </a:spcAft>
              <a:buClrTx/>
              <a:buSzTx/>
              <a:buFontTx/>
              <a:buNone/>
              <a:tabLst/>
              <a:defRPr/>
            </a:pPr>
            <a:endParaRPr lang="en-AU" sz="1600" b="1" kern="0" dirty="0">
              <a:solidFill>
                <a:srgbClr val="86BC25"/>
              </a:solidFill>
            </a:endParaRPr>
          </a:p>
          <a:p>
            <a:pPr marL="0" marR="0" lvl="0" indent="0" algn="just" defTabSz="914400" eaLnBrk="1" fontAlgn="base" latinLnBrk="0" hangingPunct="1">
              <a:lnSpc>
                <a:spcPct val="100000"/>
              </a:lnSpc>
              <a:spcBef>
                <a:spcPts val="600"/>
              </a:spcBef>
              <a:spcAft>
                <a:spcPts val="600"/>
              </a:spcAft>
              <a:buClrTx/>
              <a:buSzTx/>
              <a:buFontTx/>
              <a:buNone/>
              <a:tabLst/>
              <a:defRPr/>
            </a:pPr>
            <a:endParaRPr kumimoji="0" lang="en-AU" sz="1600" b="1" i="0" u="none" strike="noStrike" kern="0" cap="none" spc="0" normalizeH="0" baseline="0" noProof="0" dirty="0">
              <a:ln>
                <a:noFill/>
              </a:ln>
              <a:solidFill>
                <a:srgbClr val="86BC25"/>
              </a:solidFill>
              <a:effectLst/>
              <a:uLnTx/>
              <a:uFillTx/>
            </a:endParaRPr>
          </a:p>
        </p:txBody>
      </p:sp>
      <p:sp>
        <p:nvSpPr>
          <p:cNvPr id="59" name="object 23"/>
          <p:cNvSpPr txBox="1"/>
          <p:nvPr/>
        </p:nvSpPr>
        <p:spPr>
          <a:xfrm>
            <a:off x="6521856" y="1129211"/>
            <a:ext cx="5244685" cy="4360681"/>
          </a:xfrm>
          <a:prstGeom prst="rect">
            <a:avLst/>
          </a:prstGeom>
        </p:spPr>
        <p:txBody>
          <a:bodyPr vert="horz" wrap="square" lIns="0" tIns="0" rIns="0" bIns="0" rtlCol="0" anchor="t">
            <a:spAutoFit/>
          </a:bodyPr>
          <a:lstStyle/>
          <a:p>
            <a:pPr marL="12700" marR="5080" algn="just">
              <a:lnSpc>
                <a:spcPct val="130000"/>
              </a:lnSpc>
              <a:spcBef>
                <a:spcPts val="359"/>
              </a:spcBef>
            </a:pPr>
            <a:r>
              <a:rPr lang="en-US" sz="2000" b="1" u="sng" spc="-25" dirty="0">
                <a:solidFill>
                  <a:srgbClr val="86BC25"/>
                </a:solidFill>
                <a:cs typeface="Verdana"/>
              </a:rPr>
              <a:t>Cloud Characteristics </a:t>
            </a:r>
            <a:endParaRPr lang="en-US" sz="1400" b="1" u="sng" spc="-25" dirty="0">
              <a:solidFill>
                <a:srgbClr val="000000"/>
              </a:solidFill>
              <a:cs typeface="Verdana"/>
            </a:endParaRPr>
          </a:p>
          <a:p>
            <a:pPr marL="12700" marR="5080" algn="just">
              <a:lnSpc>
                <a:spcPct val="130000"/>
              </a:lnSpc>
              <a:spcBef>
                <a:spcPts val="359"/>
              </a:spcBef>
            </a:pPr>
            <a:endParaRPr lang="en-US" sz="1400" b="1" u="sng" spc="-25" dirty="0">
              <a:solidFill>
                <a:srgbClr val="000000"/>
              </a:solidFill>
              <a:cs typeface="Verdana"/>
            </a:endParaRPr>
          </a:p>
          <a:p>
            <a:pPr marL="12700" marR="5080" algn="just">
              <a:lnSpc>
                <a:spcPct val="130000"/>
              </a:lnSpc>
              <a:spcBef>
                <a:spcPts val="359"/>
              </a:spcBef>
            </a:pPr>
            <a:r>
              <a:rPr lang="en-US" sz="1600" spc="-25" dirty="0">
                <a:solidFill>
                  <a:srgbClr val="000000"/>
                </a:solidFill>
                <a:cs typeface="Verdana"/>
              </a:rPr>
              <a:t>Cloud services come in Public, Hybrid or Private.</a:t>
            </a:r>
          </a:p>
          <a:p>
            <a:pPr marL="12700" marR="5080" algn="just">
              <a:lnSpc>
                <a:spcPct val="130000"/>
              </a:lnSpc>
              <a:spcBef>
                <a:spcPts val="359"/>
              </a:spcBef>
            </a:pPr>
            <a:endParaRPr lang="en-US" sz="1600" spc="-25" dirty="0">
              <a:solidFill>
                <a:srgbClr val="000000"/>
              </a:solidFill>
              <a:cs typeface="Verdana"/>
            </a:endParaRPr>
          </a:p>
          <a:p>
            <a:pPr marL="12700" marR="5080" algn="just">
              <a:lnSpc>
                <a:spcPct val="130000"/>
              </a:lnSpc>
              <a:spcBef>
                <a:spcPts val="359"/>
              </a:spcBef>
            </a:pPr>
            <a:r>
              <a:rPr lang="en-US" sz="1600" spc="-25" dirty="0">
                <a:solidFill>
                  <a:srgbClr val="000000"/>
                </a:solidFill>
                <a:cs typeface="Verdana"/>
              </a:rPr>
              <a:t>With the following characteristics :</a:t>
            </a:r>
          </a:p>
          <a:p>
            <a:endParaRPr lang="en-US" sz="1600" dirty="0"/>
          </a:p>
          <a:p>
            <a:r>
              <a:rPr lang="en-US" sz="1600" dirty="0"/>
              <a:t>1. Resources Pooling </a:t>
            </a:r>
          </a:p>
          <a:p>
            <a:r>
              <a:rPr lang="en-US" sz="1600" dirty="0"/>
              <a:t>2. Large Network Access </a:t>
            </a:r>
          </a:p>
          <a:p>
            <a:r>
              <a:rPr lang="en-US" sz="1600" dirty="0"/>
              <a:t>3. Automatic System </a:t>
            </a:r>
          </a:p>
          <a:p>
            <a:r>
              <a:rPr lang="en-US" sz="1600" dirty="0"/>
              <a:t>4. Elasticity of scaling </a:t>
            </a:r>
          </a:p>
          <a:p>
            <a:r>
              <a:rPr lang="en-US" sz="1600" dirty="0"/>
              <a:t>5. Highly secure </a:t>
            </a:r>
          </a:p>
          <a:p>
            <a:r>
              <a:rPr lang="en-US" sz="1600" dirty="0"/>
              <a:t>6. Pay as we go model </a:t>
            </a:r>
          </a:p>
          <a:p>
            <a:r>
              <a:rPr lang="en-US" sz="1600" dirty="0"/>
              <a:t>7. Measured Service </a:t>
            </a:r>
          </a:p>
          <a:p>
            <a:pPr marL="12700" marR="5080" algn="just">
              <a:lnSpc>
                <a:spcPct val="130000"/>
              </a:lnSpc>
              <a:spcBef>
                <a:spcPts val="359"/>
              </a:spcBef>
            </a:pPr>
            <a:endParaRPr lang="en-US" sz="2000" spc="-25" dirty="0">
              <a:solidFill>
                <a:srgbClr val="86BC25"/>
              </a:solidFill>
              <a:cs typeface="Verdana"/>
            </a:endParaRPr>
          </a:p>
        </p:txBody>
      </p:sp>
    </p:spTree>
    <p:extLst>
      <p:ext uri="{BB962C8B-B14F-4D97-AF65-F5344CB8AC3E}">
        <p14:creationId xmlns:p14="http://schemas.microsoft.com/office/powerpoint/2010/main" val="8885968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7AB74C2-26E0-9B49-9361-2EE9DF103929}"/>
              </a:ext>
            </a:extLst>
          </p:cNvPr>
          <p:cNvSpPr>
            <a:spLocks noGrp="1"/>
          </p:cNvSpPr>
          <p:nvPr>
            <p:ph type="body" sz="quarter" idx="10"/>
          </p:nvPr>
        </p:nvSpPr>
        <p:spPr>
          <a:xfrm>
            <a:off x="501653" y="1332089"/>
            <a:ext cx="5233103" cy="5034845"/>
          </a:xfrm>
        </p:spPr>
        <p:txBody>
          <a:bodyPr/>
          <a:lstStyle/>
          <a:p>
            <a:r>
              <a:rPr lang="en-US" sz="2000" b="1" u="sng" dirty="0">
                <a:solidFill>
                  <a:schemeClr val="accent1">
                    <a:lumMod val="75000"/>
                  </a:schemeClr>
                </a:solidFill>
              </a:rPr>
              <a:t>Cloud Considerations :</a:t>
            </a:r>
            <a:endParaRPr lang="en-US" dirty="0"/>
          </a:p>
          <a:p>
            <a:pPr marL="285750" indent="-285750">
              <a:buFont typeface="Arial" panose="020B0604020202020204" pitchFamily="34" charset="0"/>
              <a:buChar char="•"/>
            </a:pPr>
            <a:r>
              <a:rPr lang="en-US" sz="1400" dirty="0"/>
              <a:t>Cloud Strategy- It is critical to define cloud strategy, charter and guiding principles focused on cloud adoption, migration repeatability and efficiency. </a:t>
            </a:r>
          </a:p>
          <a:p>
            <a:pPr marL="285750" indent="-285750">
              <a:buFont typeface="Arial" panose="020B0604020202020204" pitchFamily="34" charset="0"/>
              <a:buChar char="•"/>
            </a:pPr>
            <a:r>
              <a:rPr lang="en-US" sz="1400" dirty="0"/>
              <a:t>Business Case- It is essential to create a business case and perform financial analysis to assess expected business benefits, migration costs, and cloud TCO. </a:t>
            </a:r>
          </a:p>
          <a:p>
            <a:pPr marL="285750" indent="-285750">
              <a:buFont typeface="Arial" panose="020B0604020202020204" pitchFamily="34" charset="0"/>
              <a:buChar char="•"/>
            </a:pPr>
            <a:r>
              <a:rPr lang="en-US" sz="1400" dirty="0"/>
              <a:t>Program Governance- A well designed governance enables consistent and efficient execution of the day-to-day activities through the migration design and execution. </a:t>
            </a:r>
          </a:p>
          <a:p>
            <a:pPr marL="285750" indent="-285750">
              <a:buFont typeface="Arial" panose="020B0604020202020204" pitchFamily="34" charset="0"/>
              <a:buChar char="•"/>
            </a:pPr>
            <a:r>
              <a:rPr lang="en-US" sz="1400" dirty="0"/>
              <a:t>Application Assessment- Application assessment enables identification of cloud suitable candidates and drives concentrated efforts to migrate shortlisted applications. </a:t>
            </a:r>
          </a:p>
          <a:p>
            <a:pPr marL="285750" indent="-285750">
              <a:buFont typeface="Arial" panose="020B0604020202020204" pitchFamily="34" charset="0"/>
              <a:buChar char="•"/>
            </a:pPr>
            <a:r>
              <a:rPr lang="en-US" sz="1400" dirty="0"/>
              <a:t>Security &amp; Risk Management- Security and risk management need to be taken into consideration while designing the app target state </a:t>
            </a:r>
          </a:p>
          <a:p>
            <a:endParaRPr lang="en-US" sz="2000" b="1" u="sng" dirty="0">
              <a:solidFill>
                <a:schemeClr val="accent1">
                  <a:lumMod val="75000"/>
                </a:schemeClr>
              </a:solidFill>
            </a:endParaRPr>
          </a:p>
        </p:txBody>
      </p:sp>
      <p:sp>
        <p:nvSpPr>
          <p:cNvPr id="3" name="Text Placeholder 2">
            <a:extLst>
              <a:ext uri="{FF2B5EF4-FFF2-40B4-BE49-F238E27FC236}">
                <a16:creationId xmlns:a16="http://schemas.microsoft.com/office/drawing/2014/main" id="{D0679CDC-99BF-6742-9B76-2E37C033DD26}"/>
              </a:ext>
            </a:extLst>
          </p:cNvPr>
          <p:cNvSpPr>
            <a:spLocks noGrp="1"/>
          </p:cNvSpPr>
          <p:nvPr>
            <p:ph type="body" sz="quarter" idx="13"/>
          </p:nvPr>
        </p:nvSpPr>
        <p:spPr/>
        <p:txBody>
          <a:bodyPr/>
          <a:lstStyle/>
          <a:p>
            <a:r>
              <a:rPr lang="en-US" dirty="0"/>
              <a:t>Risks, Benefits and Considerations</a:t>
            </a:r>
          </a:p>
        </p:txBody>
      </p:sp>
      <p:sp>
        <p:nvSpPr>
          <p:cNvPr id="4" name="Title 3">
            <a:extLst>
              <a:ext uri="{FF2B5EF4-FFF2-40B4-BE49-F238E27FC236}">
                <a16:creationId xmlns:a16="http://schemas.microsoft.com/office/drawing/2014/main" id="{A48FCEC0-9AE4-0A49-BF90-CD7BE19A6C30}"/>
              </a:ext>
            </a:extLst>
          </p:cNvPr>
          <p:cNvSpPr>
            <a:spLocks noGrp="1"/>
          </p:cNvSpPr>
          <p:nvPr>
            <p:ph type="title"/>
          </p:nvPr>
        </p:nvSpPr>
        <p:spPr/>
        <p:txBody>
          <a:bodyPr/>
          <a:lstStyle/>
          <a:p>
            <a:r>
              <a:rPr lang="en-US" dirty="0"/>
              <a:t>Cloud Feasibility Assessment</a:t>
            </a:r>
          </a:p>
        </p:txBody>
      </p:sp>
      <p:sp>
        <p:nvSpPr>
          <p:cNvPr id="5" name="TextBox 4">
            <a:extLst>
              <a:ext uri="{FF2B5EF4-FFF2-40B4-BE49-F238E27FC236}">
                <a16:creationId xmlns:a16="http://schemas.microsoft.com/office/drawing/2014/main" id="{264DC0FE-84EF-314F-AB19-8CCD80775E4B}"/>
              </a:ext>
            </a:extLst>
          </p:cNvPr>
          <p:cNvSpPr txBox="1"/>
          <p:nvPr/>
        </p:nvSpPr>
        <p:spPr>
          <a:xfrm>
            <a:off x="6344356" y="1253067"/>
            <a:ext cx="5422186" cy="5663089"/>
          </a:xfrm>
          <a:prstGeom prst="rect">
            <a:avLst/>
          </a:prstGeom>
          <a:noFill/>
        </p:spPr>
        <p:txBody>
          <a:bodyPr wrap="square" lIns="0" tIns="0" rIns="0" bIns="0" rtlCol="0">
            <a:spAutoFit/>
          </a:bodyPr>
          <a:lstStyle/>
          <a:p>
            <a:pPr>
              <a:spcBef>
                <a:spcPts val="600"/>
              </a:spcBef>
              <a:buSzPct val="100000"/>
            </a:pPr>
            <a:r>
              <a:rPr lang="en-US" sz="2000" b="1" u="sng" dirty="0">
                <a:solidFill>
                  <a:schemeClr val="accent1">
                    <a:lumMod val="75000"/>
                  </a:schemeClr>
                </a:solidFill>
              </a:rPr>
              <a:t>Cloud Benefits :</a:t>
            </a:r>
          </a:p>
          <a:p>
            <a:endParaRPr lang="en-US" dirty="0"/>
          </a:p>
          <a:p>
            <a:pPr marL="285750" indent="-285750">
              <a:buFont typeface="Arial" panose="020B0604020202020204" pitchFamily="34" charset="0"/>
              <a:buChar char="•"/>
            </a:pPr>
            <a:r>
              <a:rPr lang="en-US" sz="1400" dirty="0"/>
              <a:t>High Availability- Infrastructure will be highly available in the Cloud with fewer outages experienced and less downtime. Applications will exist across a number of disparate Cloud Data </a:t>
            </a:r>
            <a:r>
              <a:rPr lang="en-US" sz="1400" dirty="0" err="1"/>
              <a:t>Centres</a:t>
            </a:r>
            <a:r>
              <a:rPr lang="en-US" sz="1400" dirty="0"/>
              <a:t> and can auto recover or terminate and restart if performance drops enabling continued quality of services. </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 Automation and Ease of Management- A lot of the processes can be automated and easily managed. The service limits, access to external SaaS applications, all can be managed. </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Flexibility- The University will have access to the full range of programming models, operating systems, databases and architecture with which they are familiar as well as new services available through the marketplace. The University will not be locked into infrastructure purchases and will have more freedom of choice </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Greater Security Controls- Cloud environments keep track of all changes made through logging and can make use of the latest firewalls and security features to reduce the likelihood and impact of cyber-attacks and internal mistakes </a:t>
            </a:r>
          </a:p>
          <a:p>
            <a:pPr marL="342900" indent="-342900">
              <a:spcBef>
                <a:spcPts val="600"/>
              </a:spcBef>
              <a:buSzPct val="100000"/>
              <a:buFont typeface="Arial" panose="020B0604020202020204" pitchFamily="34" charset="0"/>
              <a:buChar char="•"/>
            </a:pPr>
            <a:endParaRPr lang="en-US" sz="2000" b="1" u="sng" dirty="0">
              <a:solidFill>
                <a:schemeClr val="accent1">
                  <a:lumMod val="75000"/>
                </a:schemeClr>
              </a:solidFill>
            </a:endParaRPr>
          </a:p>
          <a:p>
            <a:pPr>
              <a:spcBef>
                <a:spcPts val="600"/>
              </a:spcBef>
              <a:buSzPct val="100000"/>
            </a:pPr>
            <a:endParaRPr lang="en-US" sz="2000" b="1" u="sng" dirty="0">
              <a:solidFill>
                <a:schemeClr val="accent1">
                  <a:lumMod val="75000"/>
                </a:schemeClr>
              </a:solidFill>
            </a:endParaRPr>
          </a:p>
        </p:txBody>
      </p:sp>
    </p:spTree>
    <p:extLst>
      <p:ext uri="{BB962C8B-B14F-4D97-AF65-F5344CB8AC3E}">
        <p14:creationId xmlns:p14="http://schemas.microsoft.com/office/powerpoint/2010/main" val="3191825412"/>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6159ABFF-537F-6842-B55E-B1E5EE145FF6}"/>
              </a:ext>
            </a:extLst>
          </p:cNvPr>
          <p:cNvGraphicFramePr>
            <a:graphicFrameLocks noGrp="1"/>
          </p:cNvGraphicFramePr>
          <p:nvPr>
            <p:extLst>
              <p:ext uri="{D42A27DB-BD31-4B8C-83A1-F6EECF244321}">
                <p14:modId xmlns:p14="http://schemas.microsoft.com/office/powerpoint/2010/main" val="507490484"/>
              </p:ext>
            </p:extLst>
          </p:nvPr>
        </p:nvGraphicFramePr>
        <p:xfrm>
          <a:off x="428977" y="1095022"/>
          <a:ext cx="11593689" cy="5305778"/>
        </p:xfrm>
        <a:graphic>
          <a:graphicData uri="http://schemas.openxmlformats.org/drawingml/2006/table">
            <a:tbl>
              <a:tblPr/>
              <a:tblGrid>
                <a:gridCol w="3864563">
                  <a:extLst>
                    <a:ext uri="{9D8B030D-6E8A-4147-A177-3AD203B41FA5}">
                      <a16:colId xmlns:a16="http://schemas.microsoft.com/office/drawing/2014/main" val="4185191898"/>
                    </a:ext>
                  </a:extLst>
                </a:gridCol>
                <a:gridCol w="3864563">
                  <a:extLst>
                    <a:ext uri="{9D8B030D-6E8A-4147-A177-3AD203B41FA5}">
                      <a16:colId xmlns:a16="http://schemas.microsoft.com/office/drawing/2014/main" val="3533425403"/>
                    </a:ext>
                  </a:extLst>
                </a:gridCol>
                <a:gridCol w="3864563">
                  <a:extLst>
                    <a:ext uri="{9D8B030D-6E8A-4147-A177-3AD203B41FA5}">
                      <a16:colId xmlns:a16="http://schemas.microsoft.com/office/drawing/2014/main" val="633026773"/>
                    </a:ext>
                  </a:extLst>
                </a:gridCol>
              </a:tblGrid>
              <a:tr h="464770">
                <a:tc>
                  <a:txBody>
                    <a:bodyPr/>
                    <a:lstStyle/>
                    <a:p>
                      <a:r>
                        <a:rPr lang="en-US" sz="1400" b="1" u="sng" dirty="0">
                          <a:solidFill>
                            <a:schemeClr val="accent1">
                              <a:lumMod val="75000"/>
                            </a:schemeClr>
                          </a:solidFill>
                          <a:effectLst/>
                          <a:latin typeface="Calibri" panose="020F0502020204030204" pitchFamily="34" charset="0"/>
                        </a:rPr>
                        <a:t>Affected Premise</a:t>
                      </a:r>
                    </a:p>
                    <a:p>
                      <a:endParaRPr lang="en-US" sz="1200" dirty="0">
                        <a:effectLst/>
                        <a:latin typeface="Calibri" panose="020F0502020204030204" pitchFamily="34" charset="0"/>
                      </a:endParaRPr>
                    </a:p>
                  </a:txBody>
                  <a:tcPr marL="31493" marR="31493" marT="0" marB="0">
                    <a:lnL>
                      <a:noFill/>
                    </a:lnL>
                    <a:lnR>
                      <a:noFill/>
                    </a:lnR>
                    <a:lnT>
                      <a:noFill/>
                    </a:lnT>
                    <a:lnB>
                      <a:noFill/>
                    </a:lnB>
                  </a:tcPr>
                </a:tc>
                <a:tc>
                  <a:txBody>
                    <a:bodyPr/>
                    <a:lstStyle/>
                    <a:p>
                      <a:r>
                        <a:rPr lang="en-US" sz="1400" b="1" u="sng" dirty="0">
                          <a:solidFill>
                            <a:schemeClr val="accent1">
                              <a:lumMod val="75000"/>
                            </a:schemeClr>
                          </a:solidFill>
                          <a:effectLst/>
                          <a:latin typeface="Calibri" panose="020F0502020204030204" pitchFamily="34" charset="0"/>
                        </a:rPr>
                        <a:t>Risk </a:t>
                      </a:r>
                    </a:p>
                  </a:txBody>
                  <a:tcPr marL="31493" marR="31493" marT="0" marB="0">
                    <a:lnL>
                      <a:noFill/>
                    </a:lnL>
                    <a:lnR>
                      <a:noFill/>
                    </a:lnR>
                    <a:lnT>
                      <a:noFill/>
                    </a:lnT>
                    <a:lnB>
                      <a:noFill/>
                    </a:lnB>
                  </a:tcPr>
                </a:tc>
                <a:tc>
                  <a:txBody>
                    <a:bodyPr/>
                    <a:lstStyle/>
                    <a:p>
                      <a:r>
                        <a:rPr lang="en-US" sz="1400" b="1" u="sng" dirty="0">
                          <a:solidFill>
                            <a:schemeClr val="accent1">
                              <a:lumMod val="75000"/>
                            </a:schemeClr>
                          </a:solidFill>
                          <a:effectLst/>
                          <a:latin typeface="Calibri" panose="020F0502020204030204" pitchFamily="34" charset="0"/>
                        </a:rPr>
                        <a:t>Solution</a:t>
                      </a:r>
                    </a:p>
                  </a:txBody>
                  <a:tcPr marL="31493" marR="31493" marT="0" marB="0">
                    <a:lnL>
                      <a:noFill/>
                    </a:lnL>
                    <a:lnR>
                      <a:noFill/>
                    </a:lnR>
                    <a:lnT>
                      <a:noFill/>
                    </a:lnT>
                    <a:lnB>
                      <a:noFill/>
                    </a:lnB>
                  </a:tcPr>
                </a:tc>
                <a:extLst>
                  <a:ext uri="{0D108BD9-81ED-4DB2-BD59-A6C34878D82A}">
                    <a16:rowId xmlns:a16="http://schemas.microsoft.com/office/drawing/2014/main" val="2739813628"/>
                  </a:ext>
                </a:extLst>
              </a:tr>
              <a:tr h="643527">
                <a:tc>
                  <a:txBody>
                    <a:bodyPr/>
                    <a:lstStyle/>
                    <a:p>
                      <a:r>
                        <a:rPr lang="en-US" sz="1200">
                          <a:effectLst/>
                          <a:latin typeface="Calibri" panose="020F0502020204030204" pitchFamily="34" charset="0"/>
                        </a:rPr>
                        <a:t>Skills </a:t>
                      </a:r>
                    </a:p>
                  </a:txBody>
                  <a:tcPr marL="31493" marR="31493" marT="0" marB="0">
                    <a:lnL>
                      <a:noFill/>
                    </a:lnL>
                    <a:lnR>
                      <a:noFill/>
                    </a:lnR>
                    <a:lnT>
                      <a:noFill/>
                    </a:lnT>
                    <a:lnB>
                      <a:noFill/>
                    </a:lnB>
                  </a:tcPr>
                </a:tc>
                <a:tc>
                  <a:txBody>
                    <a:bodyPr/>
                    <a:lstStyle/>
                    <a:p>
                      <a:r>
                        <a:rPr lang="en-US" sz="1200">
                          <a:effectLst/>
                          <a:latin typeface="Calibri" panose="020F0502020204030204" pitchFamily="34" charset="0"/>
                        </a:rPr>
                        <a:t>The IT Team is not equipped with the skills to manage the transition to the Cloud Platform. </a:t>
                      </a:r>
                    </a:p>
                  </a:txBody>
                  <a:tcPr marL="31493" marR="31493" marT="0" marB="0">
                    <a:lnL>
                      <a:noFill/>
                    </a:lnL>
                    <a:lnR>
                      <a:noFill/>
                    </a:lnR>
                    <a:lnT>
                      <a:noFill/>
                    </a:lnT>
                    <a:lnB>
                      <a:noFill/>
                    </a:lnB>
                  </a:tcPr>
                </a:tc>
                <a:tc>
                  <a:txBody>
                    <a:bodyPr/>
                    <a:lstStyle/>
                    <a:p>
                      <a:r>
                        <a:rPr lang="en-US" sz="1200">
                          <a:effectLst/>
                          <a:latin typeface="Calibri" panose="020F0502020204030204" pitchFamily="34" charset="0"/>
                        </a:rPr>
                        <a:t>Establish Cloud Function and training program to teach them about the </a:t>
                      </a:r>
                    </a:p>
                    <a:p>
                      <a:r>
                        <a:rPr lang="en-US" sz="1200">
                          <a:effectLst/>
                          <a:latin typeface="Calibri" panose="020F0502020204030204" pitchFamily="34" charset="0"/>
                        </a:rPr>
                        <a:t>operation. </a:t>
                      </a:r>
                    </a:p>
                  </a:txBody>
                  <a:tcPr marL="31493" marR="31493" marT="0" marB="0">
                    <a:lnL>
                      <a:noFill/>
                    </a:lnL>
                    <a:lnR>
                      <a:noFill/>
                    </a:lnR>
                    <a:lnT>
                      <a:noFill/>
                    </a:lnT>
                    <a:lnB>
                      <a:noFill/>
                    </a:lnB>
                  </a:tcPr>
                </a:tc>
                <a:extLst>
                  <a:ext uri="{0D108BD9-81ED-4DB2-BD59-A6C34878D82A}">
                    <a16:rowId xmlns:a16="http://schemas.microsoft.com/office/drawing/2014/main" val="2063827508"/>
                  </a:ext>
                </a:extLst>
              </a:tr>
              <a:tr h="763179">
                <a:tc>
                  <a:txBody>
                    <a:bodyPr/>
                    <a:lstStyle/>
                    <a:p>
                      <a:r>
                        <a:rPr lang="en-US" sz="1200">
                          <a:effectLst/>
                          <a:latin typeface="Calibri" panose="020F0502020204030204" pitchFamily="34" charset="0"/>
                        </a:rPr>
                        <a:t>Capability </a:t>
                      </a:r>
                    </a:p>
                  </a:txBody>
                  <a:tcPr marL="31493" marR="31493" marT="0" marB="0">
                    <a:lnL>
                      <a:noFill/>
                    </a:lnL>
                    <a:lnR>
                      <a:noFill/>
                    </a:lnR>
                    <a:lnT>
                      <a:noFill/>
                    </a:lnT>
                    <a:lnB>
                      <a:noFill/>
                    </a:lnB>
                  </a:tcPr>
                </a:tc>
                <a:tc>
                  <a:txBody>
                    <a:bodyPr/>
                    <a:lstStyle/>
                    <a:p>
                      <a:r>
                        <a:rPr lang="en-US" sz="1200">
                          <a:effectLst/>
                          <a:latin typeface="Calibri" panose="020F0502020204030204" pitchFamily="34" charset="0"/>
                        </a:rPr>
                        <a:t>Unable to develop new capability quickly in line with platform migration </a:t>
                      </a:r>
                    </a:p>
                  </a:txBody>
                  <a:tcPr marL="31493" marR="31493" marT="0" marB="0">
                    <a:lnL>
                      <a:noFill/>
                    </a:lnL>
                    <a:lnR>
                      <a:noFill/>
                    </a:lnR>
                    <a:lnT>
                      <a:noFill/>
                    </a:lnT>
                    <a:lnB>
                      <a:noFill/>
                    </a:lnB>
                  </a:tcPr>
                </a:tc>
                <a:tc>
                  <a:txBody>
                    <a:bodyPr/>
                    <a:lstStyle/>
                    <a:p>
                      <a:r>
                        <a:rPr lang="en-US" sz="1200">
                          <a:effectLst/>
                          <a:latin typeface="Calibri" panose="020F0502020204030204" pitchFamily="34" charset="0"/>
                        </a:rPr>
                        <a:t>Develop standards and build patterns to be used for application deployments in </a:t>
                      </a:r>
                    </a:p>
                    <a:p>
                      <a:r>
                        <a:rPr lang="en-US" sz="1200">
                          <a:effectLst/>
                          <a:latin typeface="Calibri" panose="020F0502020204030204" pitchFamily="34" charset="0"/>
                        </a:rPr>
                        <a:t>the Cloud. </a:t>
                      </a:r>
                    </a:p>
                  </a:txBody>
                  <a:tcPr marL="31493" marR="31493" marT="0" marB="0">
                    <a:lnL>
                      <a:noFill/>
                    </a:lnL>
                    <a:lnR>
                      <a:noFill/>
                    </a:lnR>
                    <a:lnT>
                      <a:noFill/>
                    </a:lnT>
                    <a:lnB>
                      <a:noFill/>
                    </a:lnB>
                  </a:tcPr>
                </a:tc>
                <a:extLst>
                  <a:ext uri="{0D108BD9-81ED-4DB2-BD59-A6C34878D82A}">
                    <a16:rowId xmlns:a16="http://schemas.microsoft.com/office/drawing/2014/main" val="3227954574"/>
                  </a:ext>
                </a:extLst>
              </a:tr>
              <a:tr h="763179">
                <a:tc>
                  <a:txBody>
                    <a:bodyPr/>
                    <a:lstStyle/>
                    <a:p>
                      <a:r>
                        <a:rPr lang="en-US" sz="1200" dirty="0">
                          <a:effectLst/>
                          <a:latin typeface="Calibri" panose="020F0502020204030204" pitchFamily="34" charset="0"/>
                        </a:rPr>
                        <a:t>Manual Workload Increase </a:t>
                      </a:r>
                    </a:p>
                  </a:txBody>
                  <a:tcPr marL="31493" marR="31493" marT="0" marB="0">
                    <a:lnL>
                      <a:noFill/>
                    </a:lnL>
                    <a:lnR>
                      <a:noFill/>
                    </a:lnR>
                    <a:lnT>
                      <a:noFill/>
                    </a:lnT>
                    <a:lnB>
                      <a:noFill/>
                    </a:lnB>
                  </a:tcPr>
                </a:tc>
                <a:tc>
                  <a:txBody>
                    <a:bodyPr/>
                    <a:lstStyle/>
                    <a:p>
                      <a:r>
                        <a:rPr lang="en-US" sz="1200">
                          <a:effectLst/>
                          <a:latin typeface="Calibri" panose="020F0502020204030204" pitchFamily="34" charset="0"/>
                        </a:rPr>
                        <a:t>Early migration activities may initially delay current IT processes and increase manual workloads. </a:t>
                      </a:r>
                    </a:p>
                  </a:txBody>
                  <a:tcPr marL="31493" marR="31493" marT="0" marB="0">
                    <a:lnL>
                      <a:noFill/>
                    </a:lnL>
                    <a:lnR>
                      <a:noFill/>
                    </a:lnR>
                    <a:lnT>
                      <a:noFill/>
                    </a:lnT>
                    <a:lnB>
                      <a:noFill/>
                    </a:lnB>
                  </a:tcPr>
                </a:tc>
                <a:tc>
                  <a:txBody>
                    <a:bodyPr/>
                    <a:lstStyle/>
                    <a:p>
                      <a:r>
                        <a:rPr lang="en-US" sz="1200">
                          <a:effectLst/>
                          <a:latin typeface="Calibri" panose="020F0502020204030204" pitchFamily="34" charset="0"/>
                        </a:rPr>
                        <a:t>Optimise Cloud environments for automation by developing decision criteria that is independent of human </a:t>
                      </a:r>
                    </a:p>
                    <a:p>
                      <a:r>
                        <a:rPr lang="en-US" sz="1200">
                          <a:effectLst/>
                          <a:latin typeface="Calibri" panose="020F0502020204030204" pitchFamily="34" charset="0"/>
                        </a:rPr>
                        <a:t>intervention. </a:t>
                      </a:r>
                    </a:p>
                  </a:txBody>
                  <a:tcPr marL="31493" marR="31493" marT="0" marB="0">
                    <a:lnL>
                      <a:noFill/>
                    </a:lnL>
                    <a:lnR>
                      <a:noFill/>
                    </a:lnR>
                    <a:lnT>
                      <a:noFill/>
                    </a:lnT>
                    <a:lnB>
                      <a:noFill/>
                    </a:lnB>
                  </a:tcPr>
                </a:tc>
                <a:extLst>
                  <a:ext uri="{0D108BD9-81ED-4DB2-BD59-A6C34878D82A}">
                    <a16:rowId xmlns:a16="http://schemas.microsoft.com/office/drawing/2014/main" val="723303752"/>
                  </a:ext>
                </a:extLst>
              </a:tr>
              <a:tr h="953972">
                <a:tc>
                  <a:txBody>
                    <a:bodyPr/>
                    <a:lstStyle/>
                    <a:p>
                      <a:r>
                        <a:rPr lang="en-US" sz="1200">
                          <a:effectLst/>
                          <a:latin typeface="Calibri" panose="020F0502020204030204" pitchFamily="34" charset="0"/>
                        </a:rPr>
                        <a:t>Security Breach </a:t>
                      </a:r>
                    </a:p>
                  </a:txBody>
                  <a:tcPr marL="31493" marR="31493" marT="0" marB="0">
                    <a:lnL>
                      <a:noFill/>
                    </a:lnL>
                    <a:lnR>
                      <a:noFill/>
                    </a:lnR>
                    <a:lnT>
                      <a:noFill/>
                    </a:lnT>
                    <a:lnB>
                      <a:noFill/>
                    </a:lnB>
                  </a:tcPr>
                </a:tc>
                <a:tc>
                  <a:txBody>
                    <a:bodyPr/>
                    <a:lstStyle/>
                    <a:p>
                      <a:r>
                        <a:rPr lang="en-US" sz="1200">
                          <a:effectLst/>
                          <a:latin typeface="Calibri" panose="020F0502020204030204" pitchFamily="34" charset="0"/>
                        </a:rPr>
                        <a:t>Security policies may not be enforced leading to data compromise. </a:t>
                      </a:r>
                    </a:p>
                  </a:txBody>
                  <a:tcPr marL="31493" marR="31493" marT="0" marB="0">
                    <a:lnL>
                      <a:noFill/>
                    </a:lnL>
                    <a:lnR>
                      <a:noFill/>
                    </a:lnR>
                    <a:lnT>
                      <a:noFill/>
                    </a:lnT>
                    <a:lnB>
                      <a:noFill/>
                    </a:lnB>
                  </a:tcPr>
                </a:tc>
                <a:tc>
                  <a:txBody>
                    <a:bodyPr/>
                    <a:lstStyle/>
                    <a:p>
                      <a:r>
                        <a:rPr lang="en-US" sz="1200">
                          <a:effectLst/>
                          <a:latin typeface="Calibri" panose="020F0502020204030204" pitchFamily="34" charset="0"/>
                        </a:rPr>
                        <a:t>Define and run regular security audits and penetration testing to ensure Cloud security is maintained across the </a:t>
                      </a:r>
                    </a:p>
                    <a:p>
                      <a:r>
                        <a:rPr lang="en-US" sz="1200">
                          <a:effectLst/>
                          <a:latin typeface="Calibri" panose="020F0502020204030204" pitchFamily="34" charset="0"/>
                        </a:rPr>
                        <a:t>network. </a:t>
                      </a:r>
                    </a:p>
                  </a:txBody>
                  <a:tcPr marL="31493" marR="31493" marT="0" marB="0">
                    <a:lnL>
                      <a:noFill/>
                    </a:lnL>
                    <a:lnR>
                      <a:noFill/>
                    </a:lnR>
                    <a:lnT>
                      <a:noFill/>
                    </a:lnT>
                    <a:lnB>
                      <a:noFill/>
                    </a:lnB>
                  </a:tcPr>
                </a:tc>
                <a:extLst>
                  <a:ext uri="{0D108BD9-81ED-4DB2-BD59-A6C34878D82A}">
                    <a16:rowId xmlns:a16="http://schemas.microsoft.com/office/drawing/2014/main" val="3064951537"/>
                  </a:ext>
                </a:extLst>
              </a:tr>
              <a:tr h="763179">
                <a:tc>
                  <a:txBody>
                    <a:bodyPr/>
                    <a:lstStyle/>
                    <a:p>
                      <a:r>
                        <a:rPr lang="en-US" sz="1200">
                          <a:effectLst/>
                          <a:latin typeface="Calibri" panose="020F0502020204030204" pitchFamily="34" charset="0"/>
                        </a:rPr>
                        <a:t>Risk Averse Culture </a:t>
                      </a:r>
                    </a:p>
                  </a:txBody>
                  <a:tcPr marL="31493" marR="31493" marT="0" marB="0">
                    <a:lnL>
                      <a:noFill/>
                    </a:lnL>
                    <a:lnR>
                      <a:noFill/>
                    </a:lnR>
                    <a:lnT>
                      <a:noFill/>
                    </a:lnT>
                    <a:lnB>
                      <a:noFill/>
                    </a:lnB>
                  </a:tcPr>
                </a:tc>
                <a:tc>
                  <a:txBody>
                    <a:bodyPr/>
                    <a:lstStyle/>
                    <a:p>
                      <a:r>
                        <a:rPr lang="en-US" sz="1200">
                          <a:effectLst/>
                          <a:latin typeface="Calibri" panose="020F0502020204030204" pitchFamily="34" charset="0"/>
                        </a:rPr>
                        <a:t>The IT team is averse to the change from the current ways of working. </a:t>
                      </a:r>
                    </a:p>
                  </a:txBody>
                  <a:tcPr marL="31493" marR="31493" marT="0" marB="0">
                    <a:lnL>
                      <a:noFill/>
                    </a:lnL>
                    <a:lnR>
                      <a:noFill/>
                    </a:lnR>
                    <a:lnT>
                      <a:noFill/>
                    </a:lnT>
                    <a:lnB>
                      <a:noFill/>
                    </a:lnB>
                  </a:tcPr>
                </a:tc>
                <a:tc>
                  <a:txBody>
                    <a:bodyPr/>
                    <a:lstStyle/>
                    <a:p>
                      <a:r>
                        <a:rPr lang="en-US" sz="1200">
                          <a:effectLst/>
                          <a:latin typeface="Calibri" panose="020F0502020204030204" pitchFamily="34" charset="0"/>
                        </a:rPr>
                        <a:t>Run sessions with Senior Leadership and have managers lead the change. Run a town hall with all IT </a:t>
                      </a:r>
                    </a:p>
                    <a:p>
                      <a:r>
                        <a:rPr lang="en-US" sz="1200">
                          <a:effectLst/>
                          <a:latin typeface="Calibri" panose="020F0502020204030204" pitchFamily="34" charset="0"/>
                        </a:rPr>
                        <a:t>staff. </a:t>
                      </a:r>
                    </a:p>
                  </a:txBody>
                  <a:tcPr marL="31493" marR="31493" marT="0" marB="0">
                    <a:lnL>
                      <a:noFill/>
                    </a:lnL>
                    <a:lnR>
                      <a:noFill/>
                    </a:lnR>
                    <a:lnT>
                      <a:noFill/>
                    </a:lnT>
                    <a:lnB>
                      <a:noFill/>
                    </a:lnB>
                  </a:tcPr>
                </a:tc>
                <a:extLst>
                  <a:ext uri="{0D108BD9-81ED-4DB2-BD59-A6C34878D82A}">
                    <a16:rowId xmlns:a16="http://schemas.microsoft.com/office/drawing/2014/main" val="2040023400"/>
                  </a:ext>
                </a:extLst>
              </a:tr>
              <a:tr h="953972">
                <a:tc>
                  <a:txBody>
                    <a:bodyPr/>
                    <a:lstStyle/>
                    <a:p>
                      <a:endParaRPr lang="en-US" sz="1200" dirty="0">
                        <a:effectLst/>
                        <a:latin typeface="Calibri" panose="020F0502020204030204" pitchFamily="34" charset="0"/>
                      </a:endParaRPr>
                    </a:p>
                  </a:txBody>
                  <a:tcPr marL="31493" marR="31493" marT="0" marB="0">
                    <a:lnL>
                      <a:noFill/>
                    </a:lnL>
                    <a:lnR>
                      <a:noFill/>
                    </a:lnR>
                    <a:lnT>
                      <a:noFill/>
                    </a:lnT>
                    <a:lnB>
                      <a:noFill/>
                    </a:lnB>
                  </a:tcPr>
                </a:tc>
                <a:tc>
                  <a:txBody>
                    <a:bodyPr/>
                    <a:lstStyle/>
                    <a:p>
                      <a:endParaRPr lang="en-US" sz="1200" dirty="0">
                        <a:effectLst/>
                        <a:latin typeface="Calibri" panose="020F0502020204030204" pitchFamily="34" charset="0"/>
                      </a:endParaRPr>
                    </a:p>
                  </a:txBody>
                  <a:tcPr marL="31493" marR="31493" marT="0" marB="0">
                    <a:lnL>
                      <a:noFill/>
                    </a:lnL>
                    <a:lnR>
                      <a:noFill/>
                    </a:lnR>
                    <a:lnT>
                      <a:noFill/>
                    </a:lnT>
                    <a:lnB>
                      <a:noFill/>
                    </a:lnB>
                  </a:tcPr>
                </a:tc>
                <a:tc>
                  <a:txBody>
                    <a:bodyPr/>
                    <a:lstStyle/>
                    <a:p>
                      <a:endParaRPr lang="en-US" sz="1200" dirty="0">
                        <a:effectLst/>
                        <a:latin typeface="Calibri" panose="020F0502020204030204" pitchFamily="34" charset="0"/>
                      </a:endParaRPr>
                    </a:p>
                  </a:txBody>
                  <a:tcPr marL="31493" marR="31493" marT="0" marB="0">
                    <a:lnL>
                      <a:noFill/>
                    </a:lnL>
                    <a:lnR>
                      <a:noFill/>
                    </a:lnR>
                    <a:lnT>
                      <a:noFill/>
                    </a:lnT>
                    <a:lnB>
                      <a:noFill/>
                    </a:lnB>
                  </a:tcPr>
                </a:tc>
                <a:extLst>
                  <a:ext uri="{0D108BD9-81ED-4DB2-BD59-A6C34878D82A}">
                    <a16:rowId xmlns:a16="http://schemas.microsoft.com/office/drawing/2014/main" val="2194378156"/>
                  </a:ext>
                </a:extLst>
              </a:tr>
            </a:tbl>
          </a:graphicData>
        </a:graphic>
      </p:graphicFrame>
      <p:sp>
        <p:nvSpPr>
          <p:cNvPr id="6" name="TextBox 5">
            <a:extLst>
              <a:ext uri="{FF2B5EF4-FFF2-40B4-BE49-F238E27FC236}">
                <a16:creationId xmlns:a16="http://schemas.microsoft.com/office/drawing/2014/main" id="{FDA4633B-3FA9-014D-8878-3146E668E96E}"/>
              </a:ext>
            </a:extLst>
          </p:cNvPr>
          <p:cNvSpPr txBox="1"/>
          <p:nvPr/>
        </p:nvSpPr>
        <p:spPr>
          <a:xfrm>
            <a:off x="1399822" y="553156"/>
            <a:ext cx="9031111" cy="369332"/>
          </a:xfrm>
          <a:prstGeom prst="rect">
            <a:avLst/>
          </a:prstGeom>
          <a:noFill/>
        </p:spPr>
        <p:txBody>
          <a:bodyPr wrap="square" lIns="0" tIns="0" rIns="0" bIns="0" rtlCol="0">
            <a:spAutoFit/>
          </a:bodyPr>
          <a:lstStyle/>
          <a:p>
            <a:pPr algn="ctr">
              <a:spcBef>
                <a:spcPts val="600"/>
              </a:spcBef>
              <a:buSzPct val="100000"/>
            </a:pPr>
            <a:r>
              <a:rPr lang="en-US" sz="2400" dirty="0"/>
              <a:t>RISKS DETAILS</a:t>
            </a:r>
          </a:p>
        </p:txBody>
      </p:sp>
    </p:spTree>
    <p:extLst>
      <p:ext uri="{BB962C8B-B14F-4D97-AF65-F5344CB8AC3E}">
        <p14:creationId xmlns:p14="http://schemas.microsoft.com/office/powerpoint/2010/main" val="1418838799"/>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Deloitte_4_3_Onscreen">
  <a:themeElements>
    <a:clrScheme name="Deloitte colors">
      <a:dk1>
        <a:sysClr val="windowText" lastClr="000000"/>
      </a:dk1>
      <a:lt1>
        <a:sysClr val="window" lastClr="FFFFFF"/>
      </a:lt1>
      <a:dk2>
        <a:srgbClr val="53565A"/>
      </a:dk2>
      <a:lt2>
        <a:srgbClr val="D0D0CE"/>
      </a:lt2>
      <a:accent1>
        <a:srgbClr val="86BC25"/>
      </a:accent1>
      <a:accent2>
        <a:srgbClr val="046A38"/>
      </a:accent2>
      <a:accent3>
        <a:srgbClr val="62B5E5"/>
      </a:accent3>
      <a:accent4>
        <a:srgbClr val="012169"/>
      </a:accent4>
      <a:accent5>
        <a:srgbClr val="0097A9"/>
      </a:accent5>
      <a:accent6>
        <a:srgbClr val="75787B"/>
      </a:accent6>
      <a:hlink>
        <a:srgbClr val="00A3E0"/>
      </a:hlink>
      <a:folHlink>
        <a:srgbClr val="53565A"/>
      </a:folHlink>
    </a:clrScheme>
    <a:fontScheme name="Open Sans">
      <a:majorFont>
        <a:latin typeface="Open Sans"/>
        <a:ea typeface=""/>
        <a:cs typeface=""/>
      </a:majorFont>
      <a:minorFont>
        <a:latin typeface="Open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3"/>
        </a:solidFill>
        <a:ln w="19050" algn="ctr">
          <a:noFill/>
          <a:miter lim="800000"/>
          <a:headEnd/>
          <a:tailEnd/>
        </a:ln>
      </a:spPr>
      <a:bodyPr wrap="square" lIns="88900" tIns="88900" rIns="88900" bIns="88900" rtlCol="0" anchor="ctr"/>
      <a:lstStyle>
        <a:defPPr>
          <a:lnSpc>
            <a:spcPct val="106000"/>
          </a:lnSpc>
          <a:buFont typeface="Wingdings 2" pitchFamily="18" charset="2"/>
          <a:buNone/>
          <a:defRPr sz="1600" b="1" dirty="0" smtClean="0">
            <a:solidFill>
              <a:schemeClr val="bg1"/>
            </a:solidFill>
          </a:defRPr>
        </a:defPPr>
      </a:lst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marL="203200" indent="-203200">
          <a:spcBef>
            <a:spcPts val="600"/>
          </a:spcBef>
          <a:buSzPct val="100000"/>
          <a:buFont typeface="Arial"/>
          <a:buChar char="�"/>
          <a:defRPr dirty="0" smtClean="0">
            <a:solidFill>
              <a:srgbClr val="313131"/>
            </a:solidFill>
          </a:defRPr>
        </a:defPPr>
      </a:lstStyle>
    </a:txDef>
  </a:objectDefaults>
  <a:extraClrSchemeLst/>
  <a:custClrLst>
    <a:custClr name="Green 7">
      <a:srgbClr val="2C5234"/>
    </a:custClr>
    <a:custClr name="Green 6">
      <a:srgbClr val="046A38"/>
    </a:custClr>
    <a:custClr name="Green 5">
      <a:srgbClr val="009A44"/>
    </a:custClr>
    <a:custClr name="Green 4">
      <a:srgbClr val="43B02A"/>
    </a:custClr>
    <a:custClr name="Deloitte Green">
      <a:srgbClr val="86BC25"/>
    </a:custClr>
    <a:custClr name="Green 2">
      <a:srgbClr val="C4D600"/>
    </a:custClr>
    <a:custClr name="Green 1">
      <a:srgbClr val="E3E48D"/>
    </a:custClr>
    <a:custClr name="Teal 7">
      <a:srgbClr val="004F59"/>
    </a:custClr>
    <a:custClr name="Teal 6">
      <a:srgbClr val="007680"/>
    </a:custClr>
    <a:custClr name="Teal 5">
      <a:srgbClr val="0097A9"/>
    </a:custClr>
    <a:custClr name="Teal 4">
      <a:srgbClr val="00ABAB"/>
    </a:custClr>
    <a:custClr name="Teal 3">
      <a:srgbClr val="6FC2B4"/>
    </a:custClr>
    <a:custClr name="Teal 2">
      <a:srgbClr val="9DD4CF"/>
    </a:custClr>
    <a:custClr name="Teal 1">
      <a:srgbClr val="DDEFE8"/>
    </a:custClr>
    <a:custClr name="Blue 7">
      <a:srgbClr val="041E42"/>
    </a:custClr>
    <a:custClr name="Blue 6">
      <a:srgbClr val="012169"/>
    </a:custClr>
    <a:custClr name="Blue 5">
      <a:srgbClr val="005587"/>
    </a:custClr>
    <a:custClr name="Blue 4">
      <a:srgbClr val="0076A8"/>
    </a:custClr>
    <a:custClr name="Blue 3">
      <a:srgbClr val="00A3E0"/>
    </a:custClr>
    <a:custClr name="Blue 2">
      <a:srgbClr val="62B5E5"/>
    </a:custClr>
    <a:custClr name="Blue 1">
      <a:srgbClr val="A0DCFF"/>
    </a:custClr>
    <a:custClr name="Cool Gray 11">
      <a:srgbClr val="53565A"/>
    </a:custClr>
    <a:custClr name="Cool Gray 10">
      <a:srgbClr val="63666A"/>
    </a:custClr>
    <a:custClr name="Cool Gray 9">
      <a:srgbClr val="75787B"/>
    </a:custClr>
    <a:custClr name="Cool Gray 7">
      <a:srgbClr val="97999B"/>
    </a:custClr>
    <a:custClr name="Cool Gray 6">
      <a:srgbClr val="A7A8AA"/>
    </a:custClr>
    <a:custClr name="Cool Gray 4">
      <a:srgbClr val="BBBCBC"/>
    </a:custClr>
    <a:custClr name="Cool Gray 2">
      <a:srgbClr val="D0D0CE"/>
    </a:custClr>
    <a:custClr name="White">
      <a:srgbClr val="FFFFFF"/>
    </a:custClr>
    <a:custClr name="Black">
      <a:srgbClr val="000000"/>
    </a:custClr>
    <a:custClr name="Red">
      <a:srgbClr val="DA291C"/>
    </a:custClr>
    <a:custClr name="Orange">
      <a:srgbClr val="ED8B00"/>
    </a:custClr>
    <a:custClr name="Yellow">
      <a:srgbClr val="FFCD00"/>
    </a:custClr>
  </a:custClrLst>
  <a:extLst>
    <a:ext uri="{05A4C25C-085E-4340-85A3-A5531E510DB2}">
      <thm15:themeFamily xmlns:thm15="http://schemas.microsoft.com/office/thememl/2012/main" name="Deloitte - Network and Security Solutions - Wide.potx" id="{BBB8FC03-DEC5-4C7E-971D-ABE7AE675190}" vid="{44E1F9DE-26A1-427E-A0A8-34CC89E4AC29}"/>
    </a:ext>
  </a:extLst>
</a:theme>
</file>

<file path=docProps/app.xml><?xml version="1.0" encoding="utf-8"?>
<Properties xmlns="http://schemas.openxmlformats.org/officeDocument/2006/extended-properties" xmlns:vt="http://schemas.openxmlformats.org/officeDocument/2006/docPropsVTypes">
  <TotalTime>47</TotalTime>
  <Words>620</Words>
  <Application>Microsoft Macintosh PowerPoint</Application>
  <PresentationFormat>Widescreen</PresentationFormat>
  <Paragraphs>62</Paragraphs>
  <Slides>3</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3</vt:i4>
      </vt:variant>
    </vt:vector>
  </HeadingPairs>
  <TitlesOfParts>
    <vt:vector size="9" baseType="lpstr">
      <vt:lpstr>Arial</vt:lpstr>
      <vt:lpstr>Calibri</vt:lpstr>
      <vt:lpstr>Open Sans</vt:lpstr>
      <vt:lpstr>Verdana</vt:lpstr>
      <vt:lpstr>Deloitte_4_3_Onscreen</vt:lpstr>
      <vt:lpstr>think-cell Slide</vt:lpstr>
      <vt:lpstr>Understanding the Cloud</vt:lpstr>
      <vt:lpstr>Cloud Feasibility Assessment</vt:lpstr>
      <vt:lpstr>PowerPoint Presentation</vt:lpstr>
    </vt:vector>
  </TitlesOfParts>
  <Company>Deloitte Touche Tohmatsu Services,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Cloud Transformation Journey – The Deloitte Approach</dc:title>
  <dc:creator>lunguroiu@deloitte.com.au;hal-khudairy@deloitte.com.au;matgeorge@deloitte.com.au;dkissane@deloitte.com.au</dc:creator>
  <cp:lastModifiedBy>MUHAMMAD ARSALAN KHURRAM-17881</cp:lastModifiedBy>
  <cp:revision>10</cp:revision>
  <dcterms:created xsi:type="dcterms:W3CDTF">2019-03-31T19:26:34Z</dcterms:created>
  <dcterms:modified xsi:type="dcterms:W3CDTF">2020-06-30T13:46:15Z</dcterms:modified>
</cp:coreProperties>
</file>