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Page" id="{6629235E-2297-46AA-8BB4-3DA72DFD4E12}">
          <p14:sldIdLst>
            <p14:sldId id="257"/>
          </p14:sldIdLst>
        </p14:section>
        <p14:section name="Module 1" id="{31371628-D75D-4245-B144-71FF19DC84FD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DCC6E-7E8B-49B0-90FB-7726D0575546}" type="datetimeFigureOut">
              <a:rPr lang="en-AU" smtClean="0"/>
              <a:t>21/6/20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FF485-9F9D-4E7C-AF3E-907239015E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64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werle Outlin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ubtitle 2"/>
          <p:cNvSpPr>
            <a:spLocks noGrp="1"/>
          </p:cNvSpPr>
          <p:nvPr>
            <p:ph type="subTitle" idx="1"/>
          </p:nvPr>
        </p:nvSpPr>
        <p:spPr>
          <a:xfrm>
            <a:off x="514247" y="4901351"/>
            <a:ext cx="9144000" cy="51657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ronicle Display Black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Title 29"/>
          <p:cNvSpPr>
            <a:spLocks noGrp="1"/>
          </p:cNvSpPr>
          <p:nvPr>
            <p:ph type="title"/>
          </p:nvPr>
        </p:nvSpPr>
        <p:spPr>
          <a:xfrm>
            <a:off x="514247" y="4242951"/>
            <a:ext cx="10927800" cy="60813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575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6000" y="1628781"/>
            <a:ext cx="11340000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360826" y="6556755"/>
            <a:ext cx="1476000" cy="216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Draft – Work in Progress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110956" y="6527336"/>
            <a:ext cx="1970091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TS&amp;I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Inside Sherpa – Digital Internship Module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cxnSp>
        <p:nvCxnSpPr>
          <p:cNvPr id="10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20545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Deloitte Consulting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6542" y="327026"/>
            <a:ext cx="11340000" cy="180000"/>
          </a:xfrm>
        </p:spPr>
        <p:txBody>
          <a:bodyPr/>
          <a:lstStyle>
            <a:lvl1pPr>
              <a:defRPr kumimoji="0" lang="en-AU" sz="900" b="1" i="0" u="none" strike="noStrike" kern="0" cap="all" spc="250" normalizeH="0" baseline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+mn-lt"/>
                <a:ea typeface="Nexa Black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</a:t>
            </a:r>
            <a:endParaRPr lang="en-AU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426000" y="1094104"/>
            <a:ext cx="11340000" cy="0"/>
          </a:xfrm>
          <a:prstGeom prst="line">
            <a:avLst/>
          </a:prstGeom>
          <a:ln w="28575">
            <a:solidFill>
              <a:srgbClr val="5356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63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1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619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1"/>
          <p:cNvSpPr txBox="1">
            <a:spLocks/>
          </p:cNvSpPr>
          <p:nvPr/>
        </p:nvSpPr>
        <p:spPr bwMode="gray">
          <a:xfrm>
            <a:off x="514247" y="6456077"/>
            <a:ext cx="2776641" cy="17772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tabLst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AU" sz="1000" b="1" dirty="0">
                <a:solidFill>
                  <a:srgbClr val="91DC5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Deloitte Virtual Intern</a:t>
            </a:r>
            <a:endParaRPr kumimoji="0" lang="en-AU" sz="1000" b="1" i="0" u="none" strike="noStrike" kern="1200" cap="none" spc="0" normalizeH="0" baseline="0" noProof="0" dirty="0">
              <a:ln>
                <a:noFill/>
              </a:ln>
              <a:solidFill>
                <a:srgbClr val="91DC5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514247" y="772600"/>
            <a:ext cx="1998000" cy="374400"/>
            <a:chOff x="398463" y="404813"/>
            <a:chExt cx="1627187" cy="307976"/>
          </a:xfrm>
          <a:solidFill>
            <a:srgbClr val="000000"/>
          </a:solidFill>
        </p:grpSpPr>
        <p:sp>
          <p:nvSpPr>
            <p:cNvPr id="25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9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0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1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 userDrawn="1"/>
          </p:nvSpPr>
          <p:spPr bwMode="auto">
            <a:xfrm>
              <a:off x="1709738" y="470679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4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36" name="Title 4"/>
          <p:cNvSpPr txBox="1">
            <a:spLocks/>
          </p:cNvSpPr>
          <p:nvPr/>
        </p:nvSpPr>
        <p:spPr>
          <a:xfrm>
            <a:off x="514247" y="4137091"/>
            <a:ext cx="6315393" cy="64818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Inside</a:t>
            </a:r>
            <a:r>
              <a:rPr kumimoji="0" lang="en-AU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 Sherpa – Digital Internship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4247" y="4797835"/>
            <a:ext cx="8480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ronicle Display Black"/>
                <a:ea typeface="Verdana" panose="020B0604030504040204" pitchFamily="34" charset="0"/>
                <a:cs typeface="Verdana" panose="020B0604030504040204" pitchFamily="34" charset="0"/>
              </a:rPr>
              <a:t>Technology,</a:t>
            </a:r>
            <a:r>
              <a:rPr kumimoji="0" lang="en-AU" sz="2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ronicle Display Black"/>
                <a:ea typeface="Verdana" panose="020B0604030504040204" pitchFamily="34" charset="0"/>
                <a:cs typeface="Verdana" panose="020B0604030504040204" pitchFamily="34" charset="0"/>
              </a:rPr>
              <a:t> Strategy &amp; Architecture – TS&amp;I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ronicle Display Black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Work in Progress Module</a:t>
            </a:r>
            <a:r>
              <a:rPr kumimoji="0" lang="en-AU" sz="1800" b="0" i="1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 Tasks and Ideal Responses</a:t>
            </a:r>
            <a:endParaRPr kumimoji="0" lang="en-AU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ext Placeholder 2"/>
          <p:cNvSpPr txBox="1">
            <a:spLocks/>
          </p:cNvSpPr>
          <p:nvPr/>
        </p:nvSpPr>
        <p:spPr>
          <a:xfrm>
            <a:off x="514247" y="3788805"/>
            <a:ext cx="4389010" cy="34828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0" kern="0" cap="all" spc="250" baseline="0" dirty="0">
                <a:solidFill>
                  <a:schemeClr val="bg1"/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AU" sz="900" b="0" i="0" u="none" strike="noStrike" kern="0" cap="all" spc="2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</a:rPr>
              <a:t>February 2019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87026" y="859429"/>
            <a:ext cx="6858002" cy="51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8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D0E89-73C9-7043-BB6F-B849EC67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CONSIDERATIONS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61B950-03A6-A84F-9054-CDB914F77DD1}"/>
              </a:ext>
            </a:extLst>
          </p:cNvPr>
          <p:cNvSpPr txBox="1"/>
          <p:nvPr/>
        </p:nvSpPr>
        <p:spPr>
          <a:xfrm>
            <a:off x="426000" y="782902"/>
            <a:ext cx="766292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2400" dirty="0">
                <a:solidFill>
                  <a:srgbClr val="313131"/>
                </a:solidFill>
              </a:rPr>
              <a:t>CLIENT DISCOVERY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6AB606-3CFA-EA48-88D6-D9386E3BDC75}"/>
              </a:ext>
            </a:extLst>
          </p:cNvPr>
          <p:cNvSpPr txBox="1"/>
          <p:nvPr/>
        </p:nvSpPr>
        <p:spPr>
          <a:xfrm>
            <a:off x="271306" y="1286821"/>
            <a:ext cx="5717512" cy="19236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u="sng" dirty="0">
                <a:solidFill>
                  <a:srgbClr val="313131"/>
                </a:solidFill>
              </a:rPr>
              <a:t>ARCHITECTURE :</a:t>
            </a:r>
          </a:p>
          <a:p>
            <a:pPr>
              <a:spcBef>
                <a:spcPts val="600"/>
              </a:spcBef>
              <a:buSzPct val="100000"/>
            </a:pPr>
            <a:endParaRPr lang="en-US" u="sng" dirty="0">
              <a:solidFill>
                <a:srgbClr val="313131"/>
              </a:solidFill>
            </a:endParaRP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Cloud Based Architecture : AWS , Google Cloud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Shifts System Maintenance to Cloud Provider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Central Local Database/Datacenter for Security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IT staff only need knowledge of the Cloud Platform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854C5-98E9-AD42-99F5-97B8A5ECF82B}"/>
              </a:ext>
            </a:extLst>
          </p:cNvPr>
          <p:cNvSpPr txBox="1"/>
          <p:nvPr/>
        </p:nvSpPr>
        <p:spPr>
          <a:xfrm>
            <a:off x="5811297" y="1390631"/>
            <a:ext cx="6270171" cy="1954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u="sng" dirty="0">
                <a:solidFill>
                  <a:srgbClr val="313131"/>
                </a:solidFill>
              </a:rPr>
              <a:t>DELIVERY :</a:t>
            </a:r>
          </a:p>
          <a:p>
            <a:pPr>
              <a:spcBef>
                <a:spcPts val="600"/>
              </a:spcBef>
              <a:buSzPct val="100000"/>
            </a:pPr>
            <a:endParaRPr lang="en-US" u="sng" dirty="0">
              <a:solidFill>
                <a:srgbClr val="313131"/>
              </a:solidFill>
            </a:endParaRP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Web App for SaaS services like : Expense Tracker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Mobile App to provide quick personal account management for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600" dirty="0">
                <a:solidFill>
                  <a:srgbClr val="313131"/>
                </a:solidFill>
              </a:rPr>
              <a:t> users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endParaRPr lang="en-US" u="sng" dirty="0">
              <a:solidFill>
                <a:srgbClr val="31313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588B4-37BD-3248-98FF-E117031D4043}"/>
              </a:ext>
            </a:extLst>
          </p:cNvPr>
          <p:cNvSpPr txBox="1"/>
          <p:nvPr/>
        </p:nvSpPr>
        <p:spPr>
          <a:xfrm>
            <a:off x="271306" y="4190163"/>
            <a:ext cx="5895033" cy="1954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u="sng" dirty="0">
                <a:solidFill>
                  <a:srgbClr val="313131"/>
                </a:solidFill>
              </a:rPr>
              <a:t>RELIABILITY OF SOLUTION :</a:t>
            </a:r>
          </a:p>
          <a:p>
            <a:pPr>
              <a:spcBef>
                <a:spcPts val="600"/>
              </a:spcBef>
              <a:buSzPct val="100000"/>
            </a:pPr>
            <a:endParaRPr lang="en-US" u="sng" dirty="0">
              <a:solidFill>
                <a:srgbClr val="313131"/>
              </a:solidFill>
            </a:endParaRP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Will be Compliant to all Web and Mobile App Guidelines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Provide simple interactive user interface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Testing and </a:t>
            </a:r>
            <a:r>
              <a:rPr lang="en-US" sz="1600" dirty="0" err="1">
                <a:solidFill>
                  <a:srgbClr val="313131"/>
                </a:solidFill>
              </a:rPr>
              <a:t>Desing</a:t>
            </a:r>
            <a:r>
              <a:rPr lang="en-US" sz="1600" dirty="0">
                <a:solidFill>
                  <a:srgbClr val="313131"/>
                </a:solidFill>
              </a:rPr>
              <a:t> can be done on Live versions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endParaRPr lang="en-US" u="sng" dirty="0">
              <a:solidFill>
                <a:srgbClr val="31313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08DBD-5249-0443-A7F5-CA16C3DD82F6}"/>
              </a:ext>
            </a:extLst>
          </p:cNvPr>
          <p:cNvSpPr txBox="1"/>
          <p:nvPr/>
        </p:nvSpPr>
        <p:spPr>
          <a:xfrm>
            <a:off x="6253424" y="4028579"/>
            <a:ext cx="5828044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u="sng" dirty="0">
                <a:solidFill>
                  <a:srgbClr val="313131"/>
                </a:solidFill>
              </a:rPr>
              <a:t>FRAMEWORKS :</a:t>
            </a:r>
          </a:p>
          <a:p>
            <a:pPr>
              <a:spcBef>
                <a:spcPts val="600"/>
              </a:spcBef>
              <a:buSzPct val="100000"/>
            </a:pPr>
            <a:endParaRPr lang="en-US" dirty="0">
              <a:solidFill>
                <a:srgbClr val="313131"/>
              </a:solidFill>
            </a:endParaRP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Backend Framework : Django(Python) Fast Scaling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Front End Framework : React(JavaScript)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Compatibility with all modern browsers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Server Operating System : Linux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endParaRPr lang="en-US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3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C2CBC8-ADB0-F542-83BF-1EFA2FBBA4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000" y="1382559"/>
            <a:ext cx="5670000" cy="2046441"/>
          </a:xfrm>
        </p:spPr>
        <p:txBody>
          <a:bodyPr/>
          <a:lstStyle/>
          <a:p>
            <a:r>
              <a:rPr lang="en-US" sz="1800" b="1" u="sng" dirty="0"/>
              <a:t>COST ANALYSIS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Hardware Cost Reduction through. Cloud Based Infrastructure.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Employee Base Reduction Through Online Systems.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Overhead Costs and Software Costs Optimized through Pay as You Go Models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7BA14E-D249-544C-86A7-2FAC707E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Business Considerations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33173-80FA-7847-8D34-2B61A31E6258}"/>
              </a:ext>
            </a:extLst>
          </p:cNvPr>
          <p:cNvSpPr txBox="1"/>
          <p:nvPr/>
        </p:nvSpPr>
        <p:spPr>
          <a:xfrm>
            <a:off x="426000" y="790904"/>
            <a:ext cx="4349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2000" dirty="0">
                <a:solidFill>
                  <a:srgbClr val="313131"/>
                </a:solidFill>
              </a:rPr>
              <a:t>BUSINESS CASE CONSIDERATIONS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569FA-2475-154E-8EB5-CE7123F0CC95}"/>
              </a:ext>
            </a:extLst>
          </p:cNvPr>
          <p:cNvSpPr txBox="1"/>
          <p:nvPr/>
        </p:nvSpPr>
        <p:spPr>
          <a:xfrm>
            <a:off x="6096000" y="1307769"/>
            <a:ext cx="5670000" cy="215443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b="1" u="sng" dirty="0">
                <a:solidFill>
                  <a:srgbClr val="313131"/>
                </a:solidFill>
              </a:rPr>
              <a:t>Automation Implementations</a:t>
            </a:r>
          </a:p>
          <a:p>
            <a:pPr>
              <a:spcBef>
                <a:spcPts val="600"/>
              </a:spcBef>
              <a:buSzPct val="100000"/>
            </a:pPr>
            <a:endParaRPr lang="en-US" dirty="0">
              <a:solidFill>
                <a:srgbClr val="313131"/>
              </a:solidFill>
            </a:endParaRP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13131"/>
                </a:solidFill>
              </a:rPr>
              <a:t>Implementation of Mobile App will automate tasks such as : Bill Payment and Loans Management </a:t>
            </a: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13131"/>
                </a:solidFill>
              </a:rPr>
              <a:t>Implementation of Online Portal will automate tasks such as : Customer Inquires , FAQS, .</a:t>
            </a: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13131"/>
                </a:solidFill>
              </a:rPr>
              <a:t>Customer Offerings can be increased since scaling on Cloud Platforms is easy.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3CB4D-F656-C94B-842C-A1588AAC2966}"/>
              </a:ext>
            </a:extLst>
          </p:cNvPr>
          <p:cNvSpPr txBox="1"/>
          <p:nvPr/>
        </p:nvSpPr>
        <p:spPr>
          <a:xfrm>
            <a:off x="522513" y="4069582"/>
            <a:ext cx="5215095" cy="2600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b="1" u="sng" dirty="0">
                <a:solidFill>
                  <a:srgbClr val="313131"/>
                </a:solidFill>
              </a:rPr>
              <a:t>Benefits of Strategy </a:t>
            </a:r>
          </a:p>
          <a:p>
            <a:endParaRPr lang="en-US" dirty="0">
              <a:solidFill>
                <a:srgbClr val="31313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Understanding customer 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Online platform and large records of data will help in customer segmentation and market analysis 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Better management of resources 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 </a:t>
            </a: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9168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- Network and Security Solutions - Wide.potx" id="{BBB8FC03-DEC5-4C7E-971D-ABE7AE675190}" vid="{44E1F9DE-26A1-427E-A0A8-34CC89E4AC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254</Words>
  <Application>Microsoft Macintosh PowerPoint</Application>
  <PresentationFormat>Widescreen</PresentationFormat>
  <Paragraphs>48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Chronicle Display Black</vt:lpstr>
      <vt:lpstr>Courier New</vt:lpstr>
      <vt:lpstr>Open Sans</vt:lpstr>
      <vt:lpstr>Segoe UI Semilight</vt:lpstr>
      <vt:lpstr>Verdana</vt:lpstr>
      <vt:lpstr>Deloitte_4_3_Onscreen</vt:lpstr>
      <vt:lpstr>think-cell Slide</vt:lpstr>
      <vt:lpstr>PowerPoint Presentation</vt:lpstr>
      <vt:lpstr>TECHNOLOGY CONSIDERATIONS</vt:lpstr>
      <vt:lpstr>High Level Business Considerations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Unguroiu, Laurentiu (AU - Sydney)</dc:creator>
  <cp:lastModifiedBy>MUHAMMAD ARSALAN KHURRAM-17881</cp:lastModifiedBy>
  <cp:revision>42</cp:revision>
  <dcterms:created xsi:type="dcterms:W3CDTF">2019-02-05T22:29:20Z</dcterms:created>
  <dcterms:modified xsi:type="dcterms:W3CDTF">2020-06-21T07:19:30Z</dcterms:modified>
</cp:coreProperties>
</file>