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a444c095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a444c095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16a444c095_0_3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16a444c095_0_3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6a444c095_0_3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16a444c095_0_3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16a444c095_0_3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16a444c095_0_3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16a444c095_0_3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16a444c095_0_3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">
  <p:cSld name="AUTOLAYOUT"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546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"/>
          <p:cNvSpPr/>
          <p:nvPr/>
        </p:nvSpPr>
        <p:spPr>
          <a:xfrm>
            <a:off x="6795047" y="1762895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B0BE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6795047" y="3236970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B0BE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" name="Google Shape;278;p13"/>
          <p:cNvCxnSpPr/>
          <p:nvPr/>
        </p:nvCxnSpPr>
        <p:spPr>
          <a:xfrm>
            <a:off x="4895600" y="1835251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B0BE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13"/>
          <p:cNvCxnSpPr/>
          <p:nvPr/>
        </p:nvCxnSpPr>
        <p:spPr>
          <a:xfrm>
            <a:off x="4895600" y="3309475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B0BEC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13"/>
          <p:cNvSpPr txBox="1"/>
          <p:nvPr>
            <p:ph type="title"/>
          </p:nvPr>
        </p:nvSpPr>
        <p:spPr>
          <a:xfrm>
            <a:off x="312850" y="482100"/>
            <a:ext cx="3942600" cy="41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1" name="Google Shape;281;p13"/>
          <p:cNvSpPr txBox="1"/>
          <p:nvPr>
            <p:ph idx="1" type="body"/>
          </p:nvPr>
        </p:nvSpPr>
        <p:spPr>
          <a:xfrm>
            <a:off x="4890475" y="482100"/>
            <a:ext cx="3942600" cy="123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2" name="Google Shape;282;p13"/>
          <p:cNvSpPr txBox="1"/>
          <p:nvPr>
            <p:ph idx="2" type="body"/>
          </p:nvPr>
        </p:nvSpPr>
        <p:spPr>
          <a:xfrm>
            <a:off x="4895600" y="1956188"/>
            <a:ext cx="3942600" cy="123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3" name="Google Shape;283;p13"/>
          <p:cNvSpPr txBox="1"/>
          <p:nvPr>
            <p:ph idx="3" type="body"/>
          </p:nvPr>
        </p:nvSpPr>
        <p:spPr>
          <a:xfrm>
            <a:off x="4890475" y="3430250"/>
            <a:ext cx="3942600" cy="123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4" name="Google Shape;28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1">
  <p:cSld name="AUTOLAYOUT_1"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4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1" name="Google Shape;291;p14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92" name="Google Shape;2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2">
  <p:cSld name="AUTOLAYOUT_2">
    <p:bg>
      <p:bgPr>
        <a:solidFill>
          <a:srgbClr val="FFFFF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15"/>
          <p:cNvCxnSpPr/>
          <p:nvPr/>
        </p:nvCxnSpPr>
        <p:spPr>
          <a:xfrm>
            <a:off x="393910" y="2899950"/>
            <a:ext cx="2479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p15"/>
          <p:cNvCxnSpPr/>
          <p:nvPr/>
        </p:nvCxnSpPr>
        <p:spPr>
          <a:xfrm>
            <a:off x="3332060" y="2899950"/>
            <a:ext cx="2479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15"/>
          <p:cNvCxnSpPr/>
          <p:nvPr/>
        </p:nvCxnSpPr>
        <p:spPr>
          <a:xfrm>
            <a:off x="6270210" y="2899950"/>
            <a:ext cx="2479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15"/>
          <p:cNvSpPr txBox="1"/>
          <p:nvPr>
            <p:ph type="title"/>
          </p:nvPr>
        </p:nvSpPr>
        <p:spPr>
          <a:xfrm>
            <a:off x="304800" y="477850"/>
            <a:ext cx="5590200" cy="2193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9" name="Google Shape;299;p15"/>
          <p:cNvSpPr txBox="1"/>
          <p:nvPr>
            <p:ph idx="1" type="body"/>
          </p:nvPr>
        </p:nvSpPr>
        <p:spPr>
          <a:xfrm>
            <a:off x="304800" y="2976150"/>
            <a:ext cx="2646300" cy="159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0" name="Google Shape;300;p15"/>
          <p:cNvSpPr txBox="1"/>
          <p:nvPr>
            <p:ph idx="2" type="body"/>
          </p:nvPr>
        </p:nvSpPr>
        <p:spPr>
          <a:xfrm>
            <a:off x="3248800" y="2976150"/>
            <a:ext cx="2646300" cy="159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1" name="Google Shape;301;p15"/>
          <p:cNvSpPr txBox="1"/>
          <p:nvPr>
            <p:ph idx="3" type="body"/>
          </p:nvPr>
        </p:nvSpPr>
        <p:spPr>
          <a:xfrm>
            <a:off x="6192900" y="2998964"/>
            <a:ext cx="2646300" cy="159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2" name="Google Shape;30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3">
  <p:cSld name="AUTOLAYOUT_3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6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6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7" name="Google Shape;307;p16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8" name="Google Shape;30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4">
  <p:cSld name="AUTOLAYOUT_4">
    <p:bg>
      <p:bgPr>
        <a:solidFill>
          <a:srgbClr val="37474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7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" name="Google Shape;314;p17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17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p17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7" name="Google Shape;317;p17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8" name="Google Shape;3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 txBox="1"/>
          <p:nvPr>
            <p:ph type="ctrTitle"/>
          </p:nvPr>
        </p:nvSpPr>
        <p:spPr>
          <a:xfrm>
            <a:off x="747725" y="518701"/>
            <a:ext cx="4255500" cy="19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980000"/>
                </a:solidFill>
                <a:highlight>
                  <a:srgbClr val="F7F7F8"/>
                </a:highlight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i="1" sz="60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4" name="Google Shape;324;p18"/>
          <p:cNvSpPr txBox="1"/>
          <p:nvPr>
            <p:ph idx="1" type="subTitle"/>
          </p:nvPr>
        </p:nvSpPr>
        <p:spPr>
          <a:xfrm>
            <a:off x="900275" y="2571750"/>
            <a:ext cx="42555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8931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b="1" lang="fr" sz="695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NoSQL and SQL databases are two types of databases that store and manage data differently.</a:t>
            </a:r>
            <a:endParaRPr b="1" sz="695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8931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b="1" lang="fr" sz="695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MongoDB and SQL are two popular databases that belong to these categories.</a:t>
            </a:r>
            <a:endParaRPr b="1" sz="695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dk2"/>
                </a:solidFill>
              </a:rPr>
              <a:t>Data Model</a:t>
            </a:r>
            <a:endParaRPr i="1">
              <a:solidFill>
                <a:schemeClr val="dk2"/>
              </a:solidFill>
            </a:endParaRPr>
          </a:p>
        </p:txBody>
      </p:sp>
      <p:sp>
        <p:nvSpPr>
          <p:cNvPr id="330" name="Google Shape;330;p19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/>
              <a:t>SQL databases use a relational data model where data is stored in tables with rows and columns.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/>
              <a:t>MongoDB uses a document data model where data is stored in JSON-like documents with nested fields.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/>
              <a:t>The main difference is that SQL databases require the schema to be defined upfront and MongoDB allows for flexible schemas.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Scalability</a:t>
            </a:r>
            <a:endParaRPr i="1"/>
          </a:p>
        </p:txBody>
      </p:sp>
      <p:sp>
        <p:nvSpPr>
          <p:cNvPr id="336" name="Google Shape;336;p20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fr"/>
              <a:t>SQL databases scale vertically by adding more powerful hardware to handle more load.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fr"/>
              <a:t>MongoDB scales horizontally by adding more servers to handle more load.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fr"/>
              <a:t>MongoDB's sharding feature allows for automatic data partitioning across servers.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304800" y="477850"/>
            <a:ext cx="5590200" cy="21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Querying</a:t>
            </a:r>
            <a:endParaRPr i="1"/>
          </a:p>
        </p:txBody>
      </p:sp>
      <p:sp>
        <p:nvSpPr>
          <p:cNvPr id="342" name="Google Shape;342;p21"/>
          <p:cNvSpPr txBox="1"/>
          <p:nvPr>
            <p:ph idx="1" type="body"/>
          </p:nvPr>
        </p:nvSpPr>
        <p:spPr>
          <a:xfrm>
            <a:off x="304800" y="2976150"/>
            <a:ext cx="26463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/>
              <a:t>SQL databases use SQL (Structured Query Language) to query data using joins and subqueries.</a:t>
            </a:r>
            <a:endParaRPr/>
          </a:p>
        </p:txBody>
      </p:sp>
      <p:sp>
        <p:nvSpPr>
          <p:cNvPr id="343" name="Google Shape;343;p21"/>
          <p:cNvSpPr txBox="1"/>
          <p:nvPr>
            <p:ph idx="2" type="body"/>
          </p:nvPr>
        </p:nvSpPr>
        <p:spPr>
          <a:xfrm>
            <a:off x="3248800" y="2976150"/>
            <a:ext cx="26463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/>
              <a:t>MongoDB uses a query language based on JSON and supports queries using operators, regular expressions, and geospatial queries.</a:t>
            </a:r>
            <a:endParaRPr/>
          </a:p>
        </p:txBody>
      </p:sp>
      <p:sp>
        <p:nvSpPr>
          <p:cNvPr id="344" name="Google Shape;344;p21"/>
          <p:cNvSpPr txBox="1"/>
          <p:nvPr>
            <p:ph idx="3" type="body"/>
          </p:nvPr>
        </p:nvSpPr>
        <p:spPr>
          <a:xfrm>
            <a:off x="6192900" y="2998964"/>
            <a:ext cx="26463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/>
              <a:t>MongoDB also supports aggregation pipelines for more complex queries.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Use Cases</a:t>
            </a:r>
            <a:endParaRPr i="1"/>
          </a:p>
        </p:txBody>
      </p:sp>
      <p:sp>
        <p:nvSpPr>
          <p:cNvPr id="350" name="Google Shape;350;p22"/>
          <p:cNvSpPr txBox="1"/>
          <p:nvPr>
            <p:ph idx="1" type="body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/>
              <a:t>SQL databases excel in applications that require complex transactions and data consistency, such as banking and finance.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/>
              <a:t>MongoDB excels in applications that require flexible data models, scalability, and high availability, such as social media, e-commerce, and IoT.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/>
              <a:t>For example, a social media platform may use MongoDB to store user profiles and posts, and use SQL databases to store financial transactions.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>
            <p:ph type="title"/>
          </p:nvPr>
        </p:nvSpPr>
        <p:spPr>
          <a:xfrm>
            <a:off x="312850" y="482100"/>
            <a:ext cx="3942600" cy="41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/>
              <a:t>Conclusion</a:t>
            </a:r>
            <a:endParaRPr i="1"/>
          </a:p>
        </p:txBody>
      </p:sp>
      <p:sp>
        <p:nvSpPr>
          <p:cNvPr id="356" name="Google Shape;356;p23"/>
          <p:cNvSpPr txBox="1"/>
          <p:nvPr>
            <p:ph idx="1" type="body"/>
          </p:nvPr>
        </p:nvSpPr>
        <p:spPr>
          <a:xfrm>
            <a:off x="4890475" y="482100"/>
            <a:ext cx="39426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/>
              <a:t>Choosing between MongoDB and SQL depends on the specific requirements of the project.</a:t>
            </a:r>
            <a:endParaRPr/>
          </a:p>
        </p:txBody>
      </p:sp>
      <p:sp>
        <p:nvSpPr>
          <p:cNvPr id="357" name="Google Shape;357;p23"/>
          <p:cNvSpPr txBox="1"/>
          <p:nvPr>
            <p:ph idx="2" type="body"/>
          </p:nvPr>
        </p:nvSpPr>
        <p:spPr>
          <a:xfrm>
            <a:off x="4895600" y="1956188"/>
            <a:ext cx="39426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/>
              <a:t>SQL databases are more suitable for applications that require ACID compliance and data consistency, while MongoDB is more suitable for applications that require flexibility and scalability.</a:t>
            </a:r>
            <a:endParaRPr/>
          </a:p>
        </p:txBody>
      </p:sp>
      <p:sp>
        <p:nvSpPr>
          <p:cNvPr id="358" name="Google Shape;358;p23"/>
          <p:cNvSpPr txBox="1"/>
          <p:nvPr>
            <p:ph idx="3" type="body"/>
          </p:nvPr>
        </p:nvSpPr>
        <p:spPr>
          <a:xfrm>
            <a:off x="4890475" y="3430250"/>
            <a:ext cx="39426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/>
              <a:t>It is also possible to use both databases together in the same application, depending on the specific needs of each use case.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