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67" r:id="rId4"/>
    <p:sldId id="268" r:id="rId5"/>
    <p:sldId id="269"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91" r:id="rId21"/>
    <p:sldId id="292" r:id="rId22"/>
    <p:sldId id="293" r:id="rId23"/>
    <p:sldId id="294" r:id="rId24"/>
    <p:sldId id="295" r:id="rId25"/>
    <p:sldId id="296" r:id="rId26"/>
    <p:sldId id="260" r:id="rId27"/>
    <p:sldId id="261" r:id="rId28"/>
    <p:sldId id="262" r:id="rId29"/>
    <p:sldId id="309" r:id="rId30"/>
    <p:sldId id="310" r:id="rId31"/>
    <p:sldId id="311" r:id="rId32"/>
    <p:sldId id="312" r:id="rId33"/>
    <p:sldId id="313" r:id="rId34"/>
    <p:sldId id="316"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9/8/2023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9/8/2023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9/8/2023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794676"/>
            <a:ext cx="7766936" cy="1646302"/>
          </a:xfrm>
        </p:spPr>
        <p:txBody>
          <a:bodyPr/>
          <a:lstStyle/>
          <a:p>
            <a:pPr algn="ctr"/>
            <a:r>
              <a:rPr lang="en-US" dirty="0" smtClean="0"/>
              <a:t>Functional English </a:t>
            </a:r>
            <a:endParaRPr lang="en-US" dirty="0"/>
          </a:p>
        </p:txBody>
      </p:sp>
      <p:sp>
        <p:nvSpPr>
          <p:cNvPr id="3" name="Subtitle 2"/>
          <p:cNvSpPr>
            <a:spLocks noGrp="1"/>
          </p:cNvSpPr>
          <p:nvPr>
            <p:ph type="subTitle" idx="1"/>
          </p:nvPr>
        </p:nvSpPr>
        <p:spPr>
          <a:xfrm>
            <a:off x="1507067" y="4050833"/>
            <a:ext cx="7766936" cy="1976480"/>
          </a:xfrm>
        </p:spPr>
        <p:txBody>
          <a:bodyPr>
            <a:normAutofit/>
          </a:bodyPr>
          <a:lstStyle/>
          <a:p>
            <a:r>
              <a:rPr lang="en-US" sz="2800" dirty="0" smtClean="0"/>
              <a:t>Cr </a:t>
            </a:r>
            <a:r>
              <a:rPr lang="en-US" sz="2800" dirty="0" err="1"/>
              <a:t>Hrs</a:t>
            </a:r>
            <a:r>
              <a:rPr lang="en-US" sz="2800"/>
              <a:t> </a:t>
            </a:r>
            <a:r>
              <a:rPr lang="en-US" sz="2800" smtClean="0"/>
              <a:t>2</a:t>
            </a:r>
            <a:endParaRPr lang="en-US" sz="2800" dirty="0"/>
          </a:p>
          <a:p>
            <a:r>
              <a:rPr lang="en-US" sz="2800" dirty="0" smtClean="0"/>
              <a:t>Name</a:t>
            </a:r>
            <a:r>
              <a:rPr lang="en-US" sz="2800" dirty="0"/>
              <a:t>: Mr. </a:t>
            </a:r>
            <a:r>
              <a:rPr lang="en-US" sz="2800" dirty="0" err="1"/>
              <a:t>Yasin</a:t>
            </a:r>
            <a:r>
              <a:rPr lang="en-US" sz="2800" dirty="0"/>
              <a:t> Danish</a:t>
            </a:r>
          </a:p>
          <a:p>
            <a:r>
              <a:rPr lang="en-US" sz="2800" dirty="0"/>
              <a:t>DEPARTMENT OF ENGLISH</a:t>
            </a:r>
          </a:p>
          <a:p>
            <a:endParaRPr lang="en-US" dirty="0"/>
          </a:p>
        </p:txBody>
      </p:sp>
    </p:spTree>
    <p:extLst>
      <p:ext uri="{BB962C8B-B14F-4D97-AF65-F5344CB8AC3E}">
        <p14:creationId xmlns:p14="http://schemas.microsoft.com/office/powerpoint/2010/main" val="177174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2400" dirty="0" smtClean="0"/>
              <a:t>15. A </a:t>
            </a:r>
            <a:r>
              <a:rPr lang="en-US" sz="2400" b="1" dirty="0" smtClean="0"/>
              <a:t>Conjunction </a:t>
            </a:r>
            <a:r>
              <a:rPr lang="en-US" sz="2400" dirty="0" smtClean="0"/>
              <a:t>is a word used to join words or sentences; as,  </a:t>
            </a:r>
          </a:p>
          <a:p>
            <a:pPr>
              <a:buNone/>
            </a:pPr>
            <a:r>
              <a:rPr lang="en-US" sz="2400" dirty="0" smtClean="0"/>
              <a:t>	Rama </a:t>
            </a:r>
            <a:r>
              <a:rPr lang="en-US" sz="2400" i="1" u="sng" dirty="0" smtClean="0"/>
              <a:t>and </a:t>
            </a:r>
            <a:r>
              <a:rPr lang="en-US" sz="2400" dirty="0" err="1" smtClean="0"/>
              <a:t>Hari</a:t>
            </a:r>
            <a:r>
              <a:rPr lang="en-US" sz="2400" dirty="0" smtClean="0"/>
              <a:t> are cousins. </a:t>
            </a:r>
          </a:p>
          <a:p>
            <a:pPr>
              <a:buNone/>
            </a:pPr>
            <a:r>
              <a:rPr lang="en-US" sz="2400" dirty="0" smtClean="0"/>
              <a:t>	Two </a:t>
            </a:r>
            <a:r>
              <a:rPr lang="en-US" sz="2400" i="1" u="sng" dirty="0" smtClean="0"/>
              <a:t>and </a:t>
            </a:r>
            <a:r>
              <a:rPr lang="en-US" sz="2400" dirty="0" smtClean="0"/>
              <a:t>two make four. </a:t>
            </a:r>
          </a:p>
          <a:p>
            <a:pPr>
              <a:buNone/>
            </a:pPr>
            <a:r>
              <a:rPr lang="en-US" sz="2400" dirty="0" smtClean="0"/>
              <a:t>	I ran fast, </a:t>
            </a:r>
            <a:r>
              <a:rPr lang="en-US" sz="2400" i="1" u="sng" dirty="0" smtClean="0"/>
              <a:t>but </a:t>
            </a:r>
            <a:r>
              <a:rPr lang="en-US" sz="2400" dirty="0" smtClean="0"/>
              <a:t>missed the train.  </a:t>
            </a:r>
          </a:p>
          <a:p>
            <a:r>
              <a:rPr lang="en-US" sz="2400" dirty="0" smtClean="0"/>
              <a:t>16. An </a:t>
            </a:r>
            <a:r>
              <a:rPr lang="en-US" sz="2400" b="1" dirty="0" smtClean="0"/>
              <a:t>Interjection </a:t>
            </a:r>
            <a:r>
              <a:rPr lang="en-US" sz="2400" dirty="0" smtClean="0"/>
              <a:t>is a word which expresses some sudden feeling; as, </a:t>
            </a:r>
          </a:p>
          <a:p>
            <a:pPr>
              <a:buNone/>
            </a:pPr>
            <a:r>
              <a:rPr lang="en-US" sz="2400" dirty="0" smtClean="0"/>
              <a:t>	</a:t>
            </a:r>
            <a:r>
              <a:rPr lang="en-US" sz="2400" i="1" u="sng" dirty="0" smtClean="0"/>
              <a:t>Hurrah! </a:t>
            </a:r>
            <a:r>
              <a:rPr lang="en-US" sz="2400" dirty="0" smtClean="0"/>
              <a:t>We have won the game. </a:t>
            </a:r>
          </a:p>
          <a:p>
            <a:pPr>
              <a:buNone/>
            </a:pPr>
            <a:r>
              <a:rPr lang="en-US" sz="2400" dirty="0" smtClean="0"/>
              <a:t>	</a:t>
            </a:r>
            <a:r>
              <a:rPr lang="en-US" sz="2400" i="1" u="sng" dirty="0" smtClean="0"/>
              <a:t>Alas!</a:t>
            </a:r>
            <a:r>
              <a:rPr lang="en-US" sz="2400" dirty="0" smtClean="0"/>
              <a:t> She is dead.</a:t>
            </a:r>
          </a:p>
          <a:p>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66207"/>
            <a:ext cx="8596668" cy="5375156"/>
          </a:xfrm>
        </p:spPr>
        <p:txBody>
          <a:bodyPr/>
          <a:lstStyle/>
          <a:p>
            <a:r>
              <a:rPr lang="en-US" dirty="0" smtClean="0"/>
              <a:t>17. Some modern grammars include determiners among the parts of speech. Determiners are words like a, an, the, this, that, these, those, every, each, some, any, my, his, one, two, etc., which determine or limit the meaning of the nouns that follow. all determiners except a, an and the are classed among adjectives.  </a:t>
            </a:r>
          </a:p>
          <a:p>
            <a:r>
              <a:rPr lang="en-US" dirty="0" smtClean="0"/>
              <a:t>18. As words are divided into different classes according to the work they do in sentences, it is clear that we cannot say to which part of speech a word belongs unless we see it used in a sentence.  </a:t>
            </a:r>
          </a:p>
          <a:p>
            <a:pPr>
              <a:buNone/>
            </a:pPr>
            <a:r>
              <a:rPr lang="en-US" dirty="0" smtClean="0"/>
              <a:t>	They arrived soon </a:t>
            </a:r>
            <a:r>
              <a:rPr lang="en-US" i="1" u="sng" dirty="0" smtClean="0"/>
              <a:t>after</a:t>
            </a:r>
            <a:r>
              <a:rPr lang="en-US" dirty="0" smtClean="0"/>
              <a:t>. (Adverb) </a:t>
            </a:r>
          </a:p>
          <a:p>
            <a:pPr>
              <a:buNone/>
            </a:pPr>
            <a:r>
              <a:rPr lang="en-US" dirty="0" smtClean="0"/>
              <a:t>	They arrived </a:t>
            </a:r>
            <a:r>
              <a:rPr lang="en-US" i="1" u="sng" dirty="0" smtClean="0"/>
              <a:t>after </a:t>
            </a:r>
            <a:r>
              <a:rPr lang="en-US" dirty="0" smtClean="0"/>
              <a:t>us. (Preposition) </a:t>
            </a:r>
          </a:p>
          <a:p>
            <a:pPr>
              <a:buNone/>
            </a:pPr>
            <a:r>
              <a:rPr lang="en-US" dirty="0" smtClean="0"/>
              <a:t>	They arrived </a:t>
            </a:r>
            <a:r>
              <a:rPr lang="en-US" i="1" u="sng" dirty="0" smtClean="0"/>
              <a:t>after </a:t>
            </a:r>
            <a:r>
              <a:rPr lang="en-US" dirty="0" smtClean="0"/>
              <a:t>we had left. (Conjunction)  </a:t>
            </a:r>
          </a:p>
          <a:p>
            <a:r>
              <a:rPr lang="en-US" dirty="0" smtClean="0"/>
              <a:t>From the above examples we see that the same word can be used as different parts of speech</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NOUN: KINDS OF NOUNS</a:t>
            </a:r>
            <a:endParaRPr lang="en-US" dirty="0"/>
          </a:p>
        </p:txBody>
      </p:sp>
      <p:sp>
        <p:nvSpPr>
          <p:cNvPr id="3" name="Content Placeholder 2"/>
          <p:cNvSpPr>
            <a:spLocks noGrp="1"/>
          </p:cNvSpPr>
          <p:nvPr>
            <p:ph idx="1"/>
          </p:nvPr>
        </p:nvSpPr>
        <p:spPr>
          <a:xfrm>
            <a:off x="677334" y="1489166"/>
            <a:ext cx="8596668" cy="5199017"/>
          </a:xfrm>
        </p:spPr>
        <p:txBody>
          <a:bodyPr>
            <a:normAutofit/>
          </a:bodyPr>
          <a:lstStyle/>
          <a:p>
            <a:r>
              <a:rPr lang="en-US" dirty="0" smtClean="0"/>
              <a:t>19. A Noun is a word used as the name of a person, place or thing.  </a:t>
            </a:r>
          </a:p>
          <a:p>
            <a:pPr>
              <a:buNone/>
            </a:pPr>
            <a:r>
              <a:rPr lang="en-US" dirty="0" smtClean="0"/>
              <a:t>	Note: The word thing is used to mean anything that we can think of.  </a:t>
            </a:r>
          </a:p>
          <a:p>
            <a:pPr>
              <a:buNone/>
            </a:pPr>
            <a:r>
              <a:rPr lang="en-US" dirty="0" smtClean="0"/>
              <a:t>	Look at the following sentence:  </a:t>
            </a:r>
          </a:p>
          <a:p>
            <a:pPr>
              <a:buNone/>
            </a:pPr>
            <a:r>
              <a:rPr lang="en-US" i="1" dirty="0" smtClean="0"/>
              <a:t>	Akbar was a wise king.  </a:t>
            </a:r>
          </a:p>
          <a:p>
            <a:pPr>
              <a:buNone/>
            </a:pPr>
            <a:r>
              <a:rPr lang="en-US" dirty="0" smtClean="0"/>
              <a:t>	The noun Akbar refers to a particular king, but the noun king might be applied to any other king as well as to Akbar. We call Akbar a Proper Noun, and king a Common Noun. Similarly:   </a:t>
            </a:r>
          </a:p>
          <a:p>
            <a:pPr>
              <a:buNone/>
            </a:pPr>
            <a:r>
              <a:rPr lang="en-US" dirty="0" smtClean="0"/>
              <a:t>	Sara is a Proper Noun, while girl is a Common Noun.  </a:t>
            </a:r>
          </a:p>
          <a:p>
            <a:pPr>
              <a:buNone/>
            </a:pPr>
            <a:r>
              <a:rPr lang="en-US" dirty="0" smtClean="0"/>
              <a:t>	Ali is a Proper Noun, while boy is a Common Noun.  </a:t>
            </a:r>
          </a:p>
          <a:p>
            <a:pPr>
              <a:buNone/>
            </a:pPr>
            <a:r>
              <a:rPr lang="en-US" dirty="0" smtClean="0"/>
              <a:t>	Karachi is a Proper Noun, while city is a Common Noun.  </a:t>
            </a:r>
          </a:p>
          <a:p>
            <a:pPr>
              <a:buNone/>
            </a:pPr>
            <a:r>
              <a:rPr lang="en-US" dirty="0" smtClean="0"/>
              <a:t>	Pakistan is a Proper Noun, while country is a Common Noun.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13955"/>
            <a:ext cx="8596668" cy="5427408"/>
          </a:xfrm>
        </p:spPr>
        <p:txBody>
          <a:bodyPr>
            <a:normAutofit/>
          </a:bodyPr>
          <a:lstStyle/>
          <a:p>
            <a:r>
              <a:rPr lang="en-US" dirty="0" smtClean="0"/>
              <a:t>The word girl is a Common Noun, because it is a name common to all girls, while Sara is a Proper Noun because it is the name of a particular girl.  </a:t>
            </a:r>
          </a:p>
          <a:p>
            <a:r>
              <a:rPr lang="en-US" dirty="0" smtClean="0"/>
              <a:t>Common noun: </a:t>
            </a:r>
          </a:p>
          <a:p>
            <a:pPr>
              <a:buNone/>
            </a:pPr>
            <a:r>
              <a:rPr lang="en-US" dirty="0" smtClean="0"/>
              <a:t>	A Common Noun is a name given in common to every person or thing of the same class or kind. [Common here means shared by all.]  </a:t>
            </a:r>
          </a:p>
          <a:p>
            <a:r>
              <a:rPr lang="en-US" dirty="0" smtClean="0"/>
              <a:t>Proper Noun:</a:t>
            </a:r>
          </a:p>
          <a:p>
            <a:pPr>
              <a:buNone/>
            </a:pPr>
            <a:r>
              <a:rPr lang="en-US" dirty="0" smtClean="0"/>
              <a:t>	A Proper Noun is the name of some particular person or place, [Proper means one's own. Hence a Proper Name is a person's own name.]  </a:t>
            </a:r>
          </a:p>
          <a:p>
            <a:r>
              <a:rPr lang="en-US" dirty="0" smtClean="0"/>
              <a:t>Note 1 - Proper Nouns are always written with a capital letter at the beginning. </a:t>
            </a:r>
          </a:p>
          <a:p>
            <a:r>
              <a:rPr lang="en-US" dirty="0" smtClean="0"/>
              <a:t>Note 2 - Proper Nouns are sometimes used as Common Nouns; as, </a:t>
            </a:r>
          </a:p>
          <a:p>
            <a:pPr>
              <a:buNone/>
            </a:pPr>
            <a:r>
              <a:rPr lang="en-US" dirty="0" smtClean="0"/>
              <a:t>	1. He was the </a:t>
            </a:r>
            <a:r>
              <a:rPr lang="en-US" dirty="0" err="1" smtClean="0"/>
              <a:t>Lukman</a:t>
            </a:r>
            <a:r>
              <a:rPr lang="en-US" dirty="0" smtClean="0"/>
              <a:t> (= the wisest man) of his age. </a:t>
            </a:r>
          </a:p>
          <a:p>
            <a:pPr>
              <a:buNone/>
            </a:pPr>
            <a:r>
              <a:rPr lang="en-US" dirty="0" smtClean="0"/>
              <a:t>	2. </a:t>
            </a:r>
            <a:r>
              <a:rPr lang="en-US" dirty="0" err="1" smtClean="0"/>
              <a:t>Kalidas</a:t>
            </a:r>
            <a:r>
              <a:rPr lang="en-US" dirty="0" smtClean="0"/>
              <a:t> is often called the Shakespeare (= the greatest dramatist) of India.  </a:t>
            </a:r>
          </a:p>
          <a:p>
            <a:r>
              <a:rPr lang="en-US" dirty="0" smtClean="0"/>
              <a:t>Common Nouns include what are called Collective Nouns and abstract nouns.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18011"/>
            <a:ext cx="8596668" cy="5623351"/>
          </a:xfrm>
        </p:spPr>
        <p:txBody>
          <a:bodyPr>
            <a:normAutofit/>
          </a:bodyPr>
          <a:lstStyle/>
          <a:p>
            <a:r>
              <a:rPr lang="en-US" sz="2400" dirty="0" smtClean="0"/>
              <a:t>21. A Collective Noun is the name of a number (or collection) of persons or things taken together and spoken of as one whole; as,  </a:t>
            </a:r>
          </a:p>
          <a:p>
            <a:pPr>
              <a:buNone/>
            </a:pPr>
            <a:r>
              <a:rPr lang="en-US" sz="2400" dirty="0" smtClean="0"/>
              <a:t>	Crowd, mob, team, flock, herd, army, fleet, jury, family, nation, parliament, committee.  </a:t>
            </a:r>
          </a:p>
          <a:p>
            <a:pPr>
              <a:buNone/>
            </a:pPr>
            <a:r>
              <a:rPr lang="en-US" sz="2400" dirty="0" smtClean="0"/>
              <a:t>	</a:t>
            </a:r>
          </a:p>
          <a:p>
            <a:pPr>
              <a:buNone/>
            </a:pPr>
            <a:r>
              <a:rPr lang="en-US" sz="2400" dirty="0" smtClean="0"/>
              <a:t>	The French army was defeated at Waterloo. </a:t>
            </a:r>
          </a:p>
          <a:p>
            <a:pPr>
              <a:buNone/>
            </a:pPr>
            <a:r>
              <a:rPr lang="en-US" sz="2400" dirty="0" smtClean="0"/>
              <a:t>	The police dispersed the crowd. </a:t>
            </a:r>
          </a:p>
          <a:p>
            <a:pPr>
              <a:buNone/>
            </a:pPr>
            <a:r>
              <a:rPr lang="en-US" sz="2400" dirty="0" smtClean="0"/>
              <a:t>	The jury found the prisoner guilty.  </a:t>
            </a:r>
          </a:p>
          <a:p>
            <a:pPr>
              <a:buNone/>
            </a:pPr>
            <a:r>
              <a:rPr lang="en-US" sz="2400" dirty="0" smtClean="0"/>
              <a:t>	A herd of cattle is passing.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92331"/>
            <a:ext cx="8596668" cy="5349031"/>
          </a:xfrm>
        </p:spPr>
        <p:txBody>
          <a:bodyPr>
            <a:noAutofit/>
          </a:bodyPr>
          <a:lstStyle/>
          <a:p>
            <a:r>
              <a:rPr lang="en-US" sz="2400" dirty="0" smtClean="0"/>
              <a:t>22. An Abstract Noun is usually the name of a quality, action, or state considered apart from the object to which it belongs; as.   </a:t>
            </a:r>
          </a:p>
          <a:p>
            <a:r>
              <a:rPr lang="en-US" sz="2400" dirty="0" smtClean="0"/>
              <a:t>Quality - Goodness, kindness, whiteness, darkness, hardness, brightness, honesty, wisdom, bravery. </a:t>
            </a:r>
          </a:p>
          <a:p>
            <a:r>
              <a:rPr lang="en-US" sz="2400" dirty="0" smtClean="0"/>
              <a:t>Action - Laughter, theft, movement, judgment, hatred.  </a:t>
            </a:r>
          </a:p>
          <a:p>
            <a:r>
              <a:rPr lang="en-US" sz="2400" dirty="0" smtClean="0"/>
              <a:t>State - Childhood, boyhood, youth, slavery, sleep, sickness, death, poverty.  </a:t>
            </a:r>
          </a:p>
          <a:p>
            <a:r>
              <a:rPr lang="en-US" sz="2400" dirty="0" smtClean="0"/>
              <a:t>The names of the Arts and Science (e.g., grammar, music, chemistry, etc.) are also Abstract Nouns.  </a:t>
            </a:r>
          </a:p>
          <a:p>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22515"/>
            <a:ext cx="8596668" cy="5518848"/>
          </a:xfrm>
        </p:spPr>
        <p:txBody>
          <a:bodyPr>
            <a:normAutofit/>
          </a:bodyPr>
          <a:lstStyle/>
          <a:p>
            <a:r>
              <a:rPr lang="en-US" dirty="0" smtClean="0"/>
              <a:t>23. Abstract Nouns are formed: </a:t>
            </a:r>
          </a:p>
          <a:p>
            <a:r>
              <a:rPr lang="en-US" dirty="0" smtClean="0"/>
              <a:t>(1) From Adjectives; as, Kindness from kind; honesty from honest.  </a:t>
            </a:r>
          </a:p>
          <a:p>
            <a:pPr>
              <a:buNone/>
            </a:pPr>
            <a:r>
              <a:rPr lang="en-US" dirty="0" smtClean="0"/>
              <a:t>	[Most abstract nouns are formed thus.]  </a:t>
            </a:r>
          </a:p>
          <a:p>
            <a:r>
              <a:rPr lang="en-US" dirty="0" smtClean="0"/>
              <a:t>(2) From Verbs: as, Obedience from obey; growth from grow.  </a:t>
            </a:r>
          </a:p>
          <a:p>
            <a:r>
              <a:rPr lang="en-US" dirty="0" smtClean="0"/>
              <a:t>(3) From Common Nouns; as, Childhood from child; slavery from slave.  </a:t>
            </a:r>
          </a:p>
          <a:p>
            <a:endParaRPr lang="en-US" dirty="0" smtClean="0"/>
          </a:p>
          <a:p>
            <a:r>
              <a:rPr lang="en-US" dirty="0" smtClean="0"/>
              <a:t>24. Another classification of nouns is whether they are “countable” or “uncountable”. Countable nouns (or </a:t>
            </a:r>
            <a:r>
              <a:rPr lang="en-US" dirty="0" err="1" smtClean="0"/>
              <a:t>countables</a:t>
            </a:r>
            <a:r>
              <a:rPr lang="en-US" dirty="0" smtClean="0"/>
              <a:t>) are the names of objects, people, etc. that we can count, e.g., book, pen, apple, boy, sister, doctor, horse. </a:t>
            </a:r>
          </a:p>
          <a:p>
            <a:r>
              <a:rPr lang="en-US" dirty="0" smtClean="0"/>
              <a:t>Uncountable nouns (or </a:t>
            </a:r>
            <a:r>
              <a:rPr lang="en-US" dirty="0" err="1" smtClean="0"/>
              <a:t>uncountables</a:t>
            </a:r>
            <a:r>
              <a:rPr lang="en-US" dirty="0" smtClean="0"/>
              <a:t>) are the names of things which we cannot count, e.g., milk, oil, sugar, gold, honesty. They mainly denote substances and abstract things.  </a:t>
            </a:r>
          </a:p>
          <a:p>
            <a:r>
              <a:rPr lang="en-US" dirty="0" smtClean="0"/>
              <a:t>Countable nouns have plural forms while uncountable nouns do not. For example, we say “books” but we cannot say “milks”.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NOUN: GENDER</a:t>
            </a:r>
            <a:endParaRPr lang="en-US" dirty="0"/>
          </a:p>
        </p:txBody>
      </p:sp>
      <p:sp>
        <p:nvSpPr>
          <p:cNvPr id="3" name="Content Placeholder 2"/>
          <p:cNvSpPr>
            <a:spLocks noGrp="1"/>
          </p:cNvSpPr>
          <p:nvPr>
            <p:ph idx="1"/>
          </p:nvPr>
        </p:nvSpPr>
        <p:spPr>
          <a:xfrm>
            <a:off x="677334" y="1507447"/>
            <a:ext cx="8596668" cy="4723536"/>
          </a:xfrm>
        </p:spPr>
        <p:txBody>
          <a:bodyPr>
            <a:noAutofit/>
          </a:bodyPr>
          <a:lstStyle/>
          <a:p>
            <a:r>
              <a:rPr lang="en-US" sz="2000" dirty="0" smtClean="0"/>
              <a:t>25. You know that living beings are of either the male or the female sex. Now compare the words in the following pairs: </a:t>
            </a:r>
          </a:p>
          <a:p>
            <a:pPr>
              <a:buNone/>
            </a:pPr>
            <a:r>
              <a:rPr lang="en-US" sz="2000" dirty="0" smtClean="0"/>
              <a:t>	Boy (Lion, 	Hero, 		Cock-sparrow) </a:t>
            </a:r>
          </a:p>
          <a:p>
            <a:pPr>
              <a:buNone/>
            </a:pPr>
            <a:r>
              <a:rPr lang="en-US" sz="2000" dirty="0" smtClean="0"/>
              <a:t>	Girl (Lioness, 	Heroine,	 	Hen-sparrow)  </a:t>
            </a:r>
          </a:p>
          <a:p>
            <a:r>
              <a:rPr lang="en-US" sz="2000" dirty="0" smtClean="0"/>
              <a:t>What do you notice? </a:t>
            </a:r>
          </a:p>
          <a:p>
            <a:r>
              <a:rPr lang="en-US" sz="2000" dirty="0" smtClean="0"/>
              <a:t>The first word of each pair is the name of a male animal. </a:t>
            </a:r>
          </a:p>
          <a:p>
            <a:r>
              <a:rPr lang="en-US" sz="2000" dirty="0" smtClean="0"/>
              <a:t>The second word of each pair is the name of a female animal. </a:t>
            </a:r>
          </a:p>
          <a:p>
            <a:r>
              <a:rPr lang="en-US" sz="2000" dirty="0" smtClean="0"/>
              <a:t>A noun that denotes a male animal is said to be of the Masculine Gender. [Gender comes from Latin genus, kind or sort.] </a:t>
            </a:r>
          </a:p>
          <a:p>
            <a:r>
              <a:rPr lang="en-US" sz="2000" dirty="0" smtClean="0"/>
              <a:t>A noun that denotes a female animal is said to be of the Feminine Gender.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606111"/>
            <a:ext cx="8636483" cy="5624872"/>
          </a:xfrm>
        </p:spPr>
        <p:txBody>
          <a:bodyPr>
            <a:noAutofit/>
          </a:bodyPr>
          <a:lstStyle/>
          <a:p>
            <a:r>
              <a:rPr lang="en-US" sz="2400" dirty="0" smtClean="0"/>
              <a:t>26. A noun that denotes either a male or a female is said to be of the Common Gender; as </a:t>
            </a:r>
          </a:p>
          <a:p>
            <a:pPr>
              <a:buNone/>
            </a:pPr>
            <a:r>
              <a:rPr lang="en-US" sz="2400" dirty="0" smtClean="0"/>
              <a:t>	Parent, child, friend, pupil, servant, thief, relation, enemy, cousin, person, orphan, student, baby, monarch, </a:t>
            </a:r>
            <a:r>
              <a:rPr lang="en-US" sz="2400" dirty="0" err="1" smtClean="0"/>
              <a:t>neighbour</a:t>
            </a:r>
            <a:r>
              <a:rPr lang="en-US" sz="2400" dirty="0" smtClean="0"/>
              <a:t>, infant.  </a:t>
            </a:r>
          </a:p>
          <a:p>
            <a:r>
              <a:rPr lang="en-US" sz="2400" dirty="0" smtClean="0"/>
              <a:t>27. A noun that denotes a thing that is neither male nor female (i.e., thing without life) is said to be of the Neuter Gender; as, </a:t>
            </a:r>
          </a:p>
          <a:p>
            <a:pPr>
              <a:buNone/>
            </a:pPr>
            <a:r>
              <a:rPr lang="en-US" sz="2400" dirty="0" smtClean="0"/>
              <a:t>	Book, pen, room, tree. [Neuter means neither, that is, neither male nor female]  </a:t>
            </a:r>
          </a:p>
          <a:p>
            <a:r>
              <a:rPr lang="en-US" sz="2400" dirty="0" smtClean="0"/>
              <a:t>It will be thus seen that in Modern English the Gender of a noun is entirely a matter of sex or the absence of sex. It has nothing to do with the form of a noun, which determines its gender in many other languages, e.g., in Urdu where </a:t>
            </a:r>
            <a:r>
              <a:rPr lang="en-US" sz="2400" dirty="0" err="1" smtClean="0"/>
              <a:t>bagiche</a:t>
            </a:r>
            <a:r>
              <a:rPr lang="en-US" sz="2400" dirty="0" smtClean="0"/>
              <a:t> is masculine and </a:t>
            </a:r>
            <a:r>
              <a:rPr lang="en-US" sz="2400" dirty="0" err="1" smtClean="0"/>
              <a:t>lakri</a:t>
            </a:r>
            <a:r>
              <a:rPr lang="en-US" sz="2400" dirty="0" smtClean="0"/>
              <a:t> is feminine. </a:t>
            </a:r>
          </a:p>
          <a:p>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27733"/>
            <a:ext cx="8596668" cy="5703250"/>
          </a:xfrm>
        </p:spPr>
        <p:txBody>
          <a:bodyPr>
            <a:noAutofit/>
          </a:bodyPr>
          <a:lstStyle/>
          <a:p>
            <a:r>
              <a:rPr lang="en-US" sz="2400" dirty="0" smtClean="0"/>
              <a:t>28. Objects without life are often personified, that is, spoken of as if they were living beings. We then regard them as males or females.  </a:t>
            </a:r>
          </a:p>
          <a:p>
            <a:r>
              <a:rPr lang="en-US" sz="2400" dirty="0" smtClean="0"/>
              <a:t>The Masculine Gender is often applied to objects remarkable for strength and violence; as, The Sun, Summer, Winter, Time, Death, The sun sheds his beams on rich and poor alike.  </a:t>
            </a:r>
          </a:p>
          <a:p>
            <a:r>
              <a:rPr lang="en-US" sz="2400" dirty="0" smtClean="0"/>
              <a:t>The Feminine Gender is sometimes applied to objects remarkable for beauty, gentleness, and gracefulness; as, The Moon, the Earth, Spring, Autumn, Nature, Liberty, Justice, Mercy, Peace, Hope, Charity.   </a:t>
            </a:r>
          </a:p>
          <a:p>
            <a:r>
              <a:rPr lang="en-US" sz="2400" dirty="0" smtClean="0"/>
              <a:t>The moon has hidden her face behind a cloud.  Spring has spread her mantle of green over the earth.  </a:t>
            </a:r>
          </a:p>
          <a:p>
            <a:r>
              <a:rPr lang="en-US" sz="2400" dirty="0" smtClean="0"/>
              <a:t>Peace hath her victories no less renowned than war.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SENTENCE</a:t>
            </a:r>
            <a:endParaRPr lang="en-US" b="1" dirty="0"/>
          </a:p>
        </p:txBody>
      </p:sp>
      <p:sp>
        <p:nvSpPr>
          <p:cNvPr id="3" name="Content Placeholder 2"/>
          <p:cNvSpPr>
            <a:spLocks noGrp="1"/>
          </p:cNvSpPr>
          <p:nvPr>
            <p:ph idx="1"/>
          </p:nvPr>
        </p:nvSpPr>
        <p:spPr>
          <a:xfrm>
            <a:off x="677333" y="1358537"/>
            <a:ext cx="8754049" cy="5199018"/>
          </a:xfrm>
        </p:spPr>
        <p:txBody>
          <a:bodyPr>
            <a:normAutofit fontScale="92500" lnSpcReduction="10000"/>
          </a:bodyPr>
          <a:lstStyle/>
          <a:p>
            <a:r>
              <a:rPr lang="en-US" dirty="0" smtClean="0"/>
              <a:t>1. When we speak or write we use words. We generally use these words in groups; as,  </a:t>
            </a:r>
          </a:p>
          <a:p>
            <a:pPr>
              <a:buNone/>
            </a:pPr>
            <a:r>
              <a:rPr lang="en-US" dirty="0" smtClean="0"/>
              <a:t>		Little Jack Homer sat in a corner.   </a:t>
            </a:r>
          </a:p>
          <a:p>
            <a:pPr>
              <a:buNone/>
            </a:pPr>
            <a:r>
              <a:rPr lang="en-US" dirty="0" smtClean="0"/>
              <a:t>	A group of words like this, which makes complete sense, is called a </a:t>
            </a:r>
            <a:r>
              <a:rPr lang="en-US" b="1" dirty="0" smtClean="0"/>
              <a:t>Sentence</a:t>
            </a:r>
            <a:r>
              <a:rPr lang="en-US" dirty="0" smtClean="0"/>
              <a:t>. </a:t>
            </a:r>
          </a:p>
          <a:p>
            <a:r>
              <a:rPr lang="en-US" dirty="0" smtClean="0"/>
              <a:t>Kinds of Sentences </a:t>
            </a:r>
          </a:p>
          <a:p>
            <a:pPr>
              <a:buNone/>
            </a:pPr>
            <a:r>
              <a:rPr lang="en-US" dirty="0" smtClean="0"/>
              <a:t>	2. Sentences are of four kinds:  </a:t>
            </a:r>
          </a:p>
          <a:p>
            <a:pPr>
              <a:buNone/>
            </a:pPr>
            <a:r>
              <a:rPr lang="en-US" dirty="0" smtClean="0"/>
              <a:t>	(1) Those which make statements or assertions; as, </a:t>
            </a:r>
          </a:p>
          <a:p>
            <a:pPr>
              <a:buNone/>
            </a:pPr>
            <a:r>
              <a:rPr lang="en-US" dirty="0" smtClean="0"/>
              <a:t>			Humpty Dumpty sat on a wall. </a:t>
            </a:r>
          </a:p>
          <a:p>
            <a:pPr>
              <a:buNone/>
            </a:pPr>
            <a:r>
              <a:rPr lang="en-US" dirty="0" smtClean="0"/>
              <a:t>	(2) Those which ask questions; as 		Where do you live? </a:t>
            </a:r>
          </a:p>
          <a:p>
            <a:pPr>
              <a:buNone/>
            </a:pPr>
            <a:r>
              <a:rPr lang="en-US" dirty="0" smtClean="0"/>
              <a:t>	(3) Those which express commands, requests, or entreaties; as,  </a:t>
            </a:r>
          </a:p>
          <a:p>
            <a:pPr>
              <a:buNone/>
            </a:pPr>
            <a:r>
              <a:rPr lang="en-US" dirty="0" smtClean="0"/>
              <a:t>			Be quiet. Have mercy upon us. </a:t>
            </a:r>
          </a:p>
          <a:p>
            <a:pPr>
              <a:buNone/>
            </a:pPr>
            <a:r>
              <a:rPr lang="en-US" dirty="0" smtClean="0"/>
              <a:t>	(4) Those which express strong feelings; as,  </a:t>
            </a:r>
          </a:p>
          <a:p>
            <a:pPr>
              <a:buNone/>
            </a:pPr>
            <a:r>
              <a:rPr lang="en-US" dirty="0" smtClean="0"/>
              <a:t>			How cold the night is! </a:t>
            </a:r>
          </a:p>
          <a:p>
            <a:pPr>
              <a:buNone/>
            </a:pPr>
            <a:r>
              <a:rPr lang="en-US" dirty="0" smtClean="0"/>
              <a:t>			What a shame!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NOUN: CASE</a:t>
            </a:r>
            <a:endParaRPr lang="en-US" dirty="0"/>
          </a:p>
        </p:txBody>
      </p:sp>
      <p:sp>
        <p:nvSpPr>
          <p:cNvPr id="3" name="Content Placeholder 2"/>
          <p:cNvSpPr>
            <a:spLocks noGrp="1"/>
          </p:cNvSpPr>
          <p:nvPr>
            <p:ph idx="1"/>
          </p:nvPr>
        </p:nvSpPr>
        <p:spPr>
          <a:xfrm>
            <a:off x="677333" y="1611947"/>
            <a:ext cx="8688735" cy="4893356"/>
          </a:xfrm>
        </p:spPr>
        <p:txBody>
          <a:bodyPr>
            <a:noAutofit/>
          </a:bodyPr>
          <a:lstStyle/>
          <a:p>
            <a:r>
              <a:rPr lang="en-US" sz="2800" dirty="0" smtClean="0"/>
              <a:t>48. Examine these sentences:- </a:t>
            </a:r>
          </a:p>
          <a:p>
            <a:pPr>
              <a:buNone/>
            </a:pPr>
            <a:r>
              <a:rPr lang="en-US" sz="2800" dirty="0" smtClean="0"/>
              <a:t>	1. John threw a stone. </a:t>
            </a:r>
          </a:p>
          <a:p>
            <a:pPr>
              <a:buNone/>
            </a:pPr>
            <a:r>
              <a:rPr lang="en-US" sz="2800" dirty="0" smtClean="0"/>
              <a:t>	2. The horse kicked the boy.  </a:t>
            </a:r>
          </a:p>
          <a:p>
            <a:r>
              <a:rPr lang="en-US" sz="2800" dirty="0" smtClean="0"/>
              <a:t>In sentence 1, the noun </a:t>
            </a:r>
            <a:r>
              <a:rPr lang="en-US" sz="2800" i="1" u="sng" dirty="0" smtClean="0"/>
              <a:t>John </a:t>
            </a:r>
            <a:r>
              <a:rPr lang="en-US" sz="2800" dirty="0" smtClean="0"/>
              <a:t>is the Subject. It is the answer to the question, “Who threw a stone?” </a:t>
            </a:r>
          </a:p>
          <a:p>
            <a:r>
              <a:rPr lang="en-US" sz="2800" dirty="0" smtClean="0"/>
              <a:t>The group of words threw a stone is the Predicate. The Predicate contains the verb threw.  </a:t>
            </a:r>
          </a:p>
          <a:p>
            <a:r>
              <a:rPr lang="en-US" sz="2800" dirty="0" smtClean="0"/>
              <a:t>What did John throw?-A stone. Stone is the object which John threw. The noun stone is therefore called the Object.</a:t>
            </a:r>
            <a:endParaRPr lang="en-US"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28177"/>
            <a:ext cx="8596668" cy="5520372"/>
          </a:xfrm>
        </p:spPr>
        <p:txBody>
          <a:bodyPr>
            <a:normAutofit/>
          </a:bodyPr>
          <a:lstStyle/>
          <a:p>
            <a:r>
              <a:rPr lang="en-US" sz="2400" dirty="0" smtClean="0"/>
              <a:t>2. The horse kicked the boy. </a:t>
            </a:r>
          </a:p>
          <a:p>
            <a:r>
              <a:rPr lang="en-US" sz="2400" dirty="0" smtClean="0"/>
              <a:t>In sentence 2, the noun horse is the Subject. It is the answer to the question, 'Who kicked the boy?” The noun boy is the Object. It is the answer to the question, 'Whom did the horse kick?”  </a:t>
            </a:r>
          </a:p>
          <a:p>
            <a:r>
              <a:rPr lang="en-US" sz="4000" dirty="0" smtClean="0"/>
              <a:t>49. When a noun (or pronoun) is used as the Subject of a verb, it is said to be in the Nominative Case.</a:t>
            </a:r>
          </a:p>
          <a:p>
            <a:r>
              <a:rPr lang="en-US" sz="2800" dirty="0" smtClean="0"/>
              <a:t>Note-To find the Nominative, put Who? or What? before the verb.</a:t>
            </a:r>
            <a:endParaRPr lang="en-US"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22515"/>
            <a:ext cx="8596668" cy="5518848"/>
          </a:xfrm>
        </p:spPr>
        <p:txBody>
          <a:bodyPr>
            <a:normAutofit/>
          </a:bodyPr>
          <a:lstStyle/>
          <a:p>
            <a:r>
              <a:rPr lang="en-US" dirty="0" smtClean="0"/>
              <a:t>When a noun (or pronoun) is used as the Object of a verb, it is said to be in the Objective (or Accusative) Case.  </a:t>
            </a:r>
          </a:p>
          <a:p>
            <a:r>
              <a:rPr lang="en-US" dirty="0" smtClean="0"/>
              <a:t>To find the Accusative put, Whom? or What? before the verb and its subject.  </a:t>
            </a:r>
          </a:p>
          <a:p>
            <a:endParaRPr lang="en-US" dirty="0" smtClean="0"/>
          </a:p>
          <a:p>
            <a:r>
              <a:rPr lang="en-US" dirty="0" smtClean="0"/>
              <a:t>50. A noun which comes after a preposition is also said to be in the Accusative Case; as, 		The book is in the desk.  </a:t>
            </a:r>
          </a:p>
          <a:p>
            <a:pPr>
              <a:buNone/>
            </a:pPr>
            <a:r>
              <a:rPr lang="en-US" dirty="0" smtClean="0"/>
              <a:t>	The noun desk is in the Accusative Case, governed by the preposition in.  </a:t>
            </a:r>
          </a:p>
          <a:p>
            <a:r>
              <a:rPr lang="en-US" dirty="0" smtClean="0"/>
              <a:t>51. Read the following sentences:- </a:t>
            </a:r>
          </a:p>
          <a:p>
            <a:pPr>
              <a:buNone/>
            </a:pPr>
            <a:r>
              <a:rPr lang="en-US" dirty="0" smtClean="0"/>
              <a:t>	</a:t>
            </a:r>
            <a:r>
              <a:rPr lang="en-US" dirty="0" err="1" smtClean="0"/>
              <a:t>Hari</a:t>
            </a:r>
            <a:r>
              <a:rPr lang="en-US" dirty="0" smtClean="0"/>
              <a:t> broke the window. (Object)  </a:t>
            </a:r>
          </a:p>
          <a:p>
            <a:pPr>
              <a:buNone/>
            </a:pPr>
            <a:r>
              <a:rPr lang="en-US" dirty="0" smtClean="0"/>
              <a:t>	The window was broken. (Subject)  </a:t>
            </a:r>
          </a:p>
          <a:p>
            <a:r>
              <a:rPr lang="en-US" dirty="0" smtClean="0"/>
              <a:t>It will be seen that Nouns in English have the same form for the Nominative and the Accusative.  </a:t>
            </a:r>
          </a:p>
          <a:p>
            <a:r>
              <a:rPr lang="en-US" dirty="0" smtClean="0"/>
              <a:t>The Nominative generally comes before the verb, and the Accusative after the verb. Hence they are distinguished by the order of words, or by the sense.</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66207"/>
            <a:ext cx="8596668" cy="5375156"/>
          </a:xfrm>
        </p:spPr>
        <p:txBody>
          <a:bodyPr>
            <a:noAutofit/>
          </a:bodyPr>
          <a:lstStyle/>
          <a:p>
            <a:r>
              <a:rPr lang="en-US" sz="2800" dirty="0" smtClean="0"/>
              <a:t>52. Compare:- </a:t>
            </a:r>
          </a:p>
          <a:p>
            <a:pPr>
              <a:buNone/>
            </a:pPr>
            <a:r>
              <a:rPr lang="en-US" sz="2800" dirty="0" smtClean="0"/>
              <a:t>	1. Rama gave a ball. </a:t>
            </a:r>
          </a:p>
          <a:p>
            <a:pPr>
              <a:buNone/>
            </a:pPr>
            <a:r>
              <a:rPr lang="en-US" sz="2800" dirty="0" smtClean="0"/>
              <a:t>	2. Rama gave </a:t>
            </a:r>
            <a:r>
              <a:rPr lang="en-US" sz="2800" dirty="0" err="1" smtClean="0"/>
              <a:t>Hari</a:t>
            </a:r>
            <a:r>
              <a:rPr lang="en-US" sz="2800" dirty="0" smtClean="0"/>
              <a:t> a ball.  </a:t>
            </a:r>
          </a:p>
          <a:p>
            <a:r>
              <a:rPr lang="en-US" sz="2800" dirty="0" smtClean="0"/>
              <a:t>In each of these sentences the noun ball is the Object of gave. In the second sentence we are told that </a:t>
            </a:r>
            <a:r>
              <a:rPr lang="en-US" sz="2800" dirty="0" err="1" smtClean="0"/>
              <a:t>Hari</a:t>
            </a:r>
            <a:r>
              <a:rPr lang="en-US" sz="2800" dirty="0" smtClean="0"/>
              <a:t> was the person to whom Rama gave a ball. The noun </a:t>
            </a:r>
            <a:r>
              <a:rPr lang="en-US" sz="2800" dirty="0" err="1" smtClean="0"/>
              <a:t>Hari</a:t>
            </a:r>
            <a:r>
              <a:rPr lang="en-US" sz="2800" dirty="0" smtClean="0"/>
              <a:t> is called the Indirect Object of the verb gave. </a:t>
            </a:r>
          </a:p>
          <a:p>
            <a:r>
              <a:rPr lang="en-US" sz="2800" dirty="0" smtClean="0"/>
              <a:t>The noun ball, the ordinary Object, is called the Direct Object. It will be noticed that the position of the Indirect Object is immediately after the verb and before the Direct Object.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57201"/>
            <a:ext cx="8596668" cy="5584162"/>
          </a:xfrm>
        </p:spPr>
        <p:txBody>
          <a:bodyPr>
            <a:noAutofit/>
          </a:bodyPr>
          <a:lstStyle/>
          <a:p>
            <a:r>
              <a:rPr lang="en-US" sz="2800" dirty="0" smtClean="0"/>
              <a:t>Note: </a:t>
            </a:r>
          </a:p>
          <a:p>
            <a:pPr>
              <a:buNone/>
            </a:pPr>
            <a:r>
              <a:rPr lang="en-US" sz="2800" dirty="0" smtClean="0"/>
              <a:t>	Rama gave </a:t>
            </a:r>
            <a:r>
              <a:rPr lang="en-US" sz="2800" dirty="0" err="1" smtClean="0"/>
              <a:t>Hari</a:t>
            </a:r>
            <a:r>
              <a:rPr lang="en-US" sz="2800" dirty="0" smtClean="0"/>
              <a:t> a ball = Rama gave a ball to </a:t>
            </a:r>
            <a:r>
              <a:rPr lang="en-US" sz="2800" dirty="0" err="1" smtClean="0"/>
              <a:t>Hari</a:t>
            </a:r>
            <a:r>
              <a:rPr lang="en-US" sz="2800" dirty="0" smtClean="0"/>
              <a:t>. </a:t>
            </a:r>
          </a:p>
          <a:p>
            <a:pPr>
              <a:buNone/>
            </a:pPr>
            <a:r>
              <a:rPr lang="en-US" sz="2800" dirty="0" smtClean="0"/>
              <a:t>	Will you do me a </a:t>
            </a:r>
            <a:r>
              <a:rPr lang="en-US" sz="2800" dirty="0" err="1" smtClean="0"/>
              <a:t>favour</a:t>
            </a:r>
            <a:r>
              <a:rPr lang="en-US" sz="2800" dirty="0" smtClean="0"/>
              <a:t>? = Will you do a </a:t>
            </a:r>
            <a:r>
              <a:rPr lang="en-US" sz="2800" dirty="0" err="1" smtClean="0"/>
              <a:t>favour</a:t>
            </a:r>
            <a:r>
              <a:rPr lang="en-US" sz="2800" dirty="0" smtClean="0"/>
              <a:t> to me? </a:t>
            </a:r>
          </a:p>
          <a:p>
            <a:pPr>
              <a:buNone/>
            </a:pPr>
            <a:r>
              <a:rPr lang="en-US" sz="2800" dirty="0" smtClean="0"/>
              <a:t>	I bought Rama a ball = I bought a ball for Rama. </a:t>
            </a:r>
          </a:p>
          <a:p>
            <a:pPr>
              <a:buNone/>
            </a:pPr>
            <a:r>
              <a:rPr lang="en-US" sz="2800" dirty="0" smtClean="0"/>
              <a:t>	Fetch the boy a book = Fetch a book for the boy. </a:t>
            </a:r>
          </a:p>
          <a:p>
            <a:pPr>
              <a:buNone/>
            </a:pPr>
            <a:r>
              <a:rPr lang="en-US" sz="2800" dirty="0" smtClean="0"/>
              <a:t>	She made Ruth a new dress = She made a new dress for Ruth. </a:t>
            </a:r>
          </a:p>
          <a:p>
            <a:pPr>
              <a:buNone/>
            </a:pPr>
            <a:r>
              <a:rPr lang="en-US" sz="2800" dirty="0" smtClean="0"/>
              <a:t>	Get me a taxi = Get a taxi for me.  </a:t>
            </a:r>
          </a:p>
          <a:p>
            <a:r>
              <a:rPr lang="en-US" sz="2800" dirty="0" smtClean="0"/>
              <a:t>We see that the Indirect Object of a verb denotes the person to whom something is given, or for whom something is done</a:t>
            </a:r>
          </a:p>
          <a:p>
            <a:endParaRPr 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83327"/>
            <a:ext cx="8596668" cy="5558036"/>
          </a:xfrm>
        </p:spPr>
        <p:txBody>
          <a:bodyPr>
            <a:normAutofit lnSpcReduction="10000"/>
          </a:bodyPr>
          <a:lstStyle/>
          <a:p>
            <a:r>
              <a:rPr lang="en-US" dirty="0" smtClean="0"/>
              <a:t>53. Examine the sentence:- </a:t>
            </a:r>
          </a:p>
          <a:p>
            <a:r>
              <a:rPr lang="en-US" dirty="0" smtClean="0"/>
              <a:t>This is Ram's umbrella. Ram's umbrella = the umbrella belonging to Rama.   </a:t>
            </a:r>
          </a:p>
          <a:p>
            <a:r>
              <a:rPr lang="en-US" dirty="0" smtClean="0"/>
              <a:t>The form of the noun  Rama is changed to Rama's  to show ownership of possession. The Noun Rama’s is therefore said to be in the possessive (or Genitive) Case   </a:t>
            </a:r>
          </a:p>
          <a:p>
            <a:r>
              <a:rPr lang="en-US" dirty="0" smtClean="0"/>
              <a:t>The Possessive answers the question, ‘Whose?’  Whose umbrella? - Rama's.  </a:t>
            </a:r>
          </a:p>
          <a:p>
            <a:r>
              <a:rPr lang="en-US" dirty="0" smtClean="0"/>
              <a:t>54. The Possessive Case does not always denote possession. It is used to denote authorship, origin, kind, etc. as,  </a:t>
            </a:r>
          </a:p>
          <a:p>
            <a:r>
              <a:rPr lang="en-US" dirty="0" smtClean="0"/>
              <a:t>Shakespeare's plays = the plays written by Shakespeare. </a:t>
            </a:r>
          </a:p>
          <a:p>
            <a:r>
              <a:rPr lang="en-US" dirty="0" smtClean="0"/>
              <a:t>A mother's love = the love felt by a mother. </a:t>
            </a:r>
          </a:p>
          <a:p>
            <a:r>
              <a:rPr lang="en-US" dirty="0" smtClean="0"/>
              <a:t>The President's speech = the speech delivered by the President. </a:t>
            </a:r>
          </a:p>
          <a:p>
            <a:r>
              <a:rPr lang="en-US" dirty="0" smtClean="0"/>
              <a:t>Mr. </a:t>
            </a:r>
            <a:r>
              <a:rPr lang="en-US" dirty="0" err="1" smtClean="0"/>
              <a:t>Aggarwal's</a:t>
            </a:r>
            <a:r>
              <a:rPr lang="en-US" dirty="0" smtClean="0"/>
              <a:t> house = the house where Mr. </a:t>
            </a:r>
            <a:r>
              <a:rPr lang="en-US" dirty="0" err="1" smtClean="0"/>
              <a:t>Aggarwal</a:t>
            </a:r>
            <a:r>
              <a:rPr lang="en-US" dirty="0" smtClean="0"/>
              <a:t> lives. </a:t>
            </a:r>
          </a:p>
          <a:p>
            <a:r>
              <a:rPr lang="en-US" dirty="0" err="1" smtClean="0"/>
              <a:t>Ashok's</a:t>
            </a:r>
            <a:r>
              <a:rPr lang="en-US" dirty="0" smtClean="0"/>
              <a:t> school = the school where Ashok goes. </a:t>
            </a:r>
          </a:p>
          <a:p>
            <a:r>
              <a:rPr lang="en-US" dirty="0" smtClean="0"/>
              <a:t>A children's playground = a playground for children. </a:t>
            </a:r>
          </a:p>
          <a:p>
            <a:r>
              <a:rPr lang="en-US" dirty="0" smtClean="0"/>
              <a:t>A week's holiday = a holiday which lasts a week.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Nouns in Apposition</a:t>
            </a:r>
            <a:endParaRPr lang="en-US" dirty="0"/>
          </a:p>
        </p:txBody>
      </p:sp>
      <p:sp>
        <p:nvSpPr>
          <p:cNvPr id="3" name="Content Placeholder 2"/>
          <p:cNvSpPr>
            <a:spLocks noGrp="1"/>
          </p:cNvSpPr>
          <p:nvPr>
            <p:ph idx="1"/>
          </p:nvPr>
        </p:nvSpPr>
        <p:spPr/>
        <p:txBody>
          <a:bodyPr>
            <a:normAutofit/>
          </a:bodyPr>
          <a:lstStyle/>
          <a:p>
            <a:r>
              <a:rPr lang="en-US" dirty="0" smtClean="0"/>
              <a:t>Read the following sentence:- </a:t>
            </a:r>
          </a:p>
          <a:p>
            <a:pPr>
              <a:buNone/>
            </a:pPr>
            <a:r>
              <a:rPr lang="en-US" sz="3600" dirty="0" smtClean="0"/>
              <a:t>		Rama, our captain, made fifty runs. </a:t>
            </a:r>
          </a:p>
          <a:p>
            <a:endParaRPr lang="en-US" dirty="0" smtClean="0"/>
          </a:p>
          <a:p>
            <a:r>
              <a:rPr lang="en-US" sz="2400" dirty="0" smtClean="0"/>
              <a:t>We see that </a:t>
            </a:r>
            <a:r>
              <a:rPr lang="en-US" sz="2400" b="1" u="sng" dirty="0" smtClean="0"/>
              <a:t>Rama </a:t>
            </a:r>
            <a:r>
              <a:rPr lang="en-US" sz="2400" dirty="0" smtClean="0"/>
              <a:t>and </a:t>
            </a:r>
            <a:r>
              <a:rPr lang="en-US" sz="2400" b="1" u="sng" dirty="0" smtClean="0"/>
              <a:t>our captain </a:t>
            </a:r>
            <a:r>
              <a:rPr lang="en-US" sz="2400" dirty="0" smtClean="0"/>
              <a:t>are one and the same person. The noun captain follows the noun Rama simply to explain which Rama is referred to.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800" dirty="0" smtClean="0"/>
              <a:t>When one noun follows another to describe it, the noun which follows is said to be in apposition to the noun which comes before it. </a:t>
            </a:r>
            <a:r>
              <a:rPr lang="en-US" sz="2800" u="sng" dirty="0" smtClean="0"/>
              <a:t>[Apposition means placing near.]</a:t>
            </a:r>
            <a:r>
              <a:rPr lang="en-US" sz="2800" dirty="0" smtClean="0"/>
              <a:t> A noun in apposition is in the same case as the noun which it explains. In the above sentence the noun captain is in apposition to the noun Rama, and is in the Nominative Case (because Rama is in the Nominative Case.) </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 y="483327"/>
            <a:ext cx="9300754" cy="5558036"/>
          </a:xfrm>
        </p:spPr>
        <p:txBody>
          <a:bodyPr>
            <a:normAutofit/>
          </a:bodyPr>
          <a:lstStyle/>
          <a:p>
            <a:r>
              <a:rPr lang="en-US" sz="2400" dirty="0" smtClean="0"/>
              <a:t>Further examples:- </a:t>
            </a:r>
          </a:p>
          <a:p>
            <a:pPr>
              <a:buNone/>
            </a:pPr>
            <a:r>
              <a:rPr lang="en-US" sz="2400" dirty="0" smtClean="0"/>
              <a:t>	1. </a:t>
            </a:r>
            <a:r>
              <a:rPr lang="en-US" sz="2400" dirty="0" err="1" smtClean="0"/>
              <a:t>Kabir</a:t>
            </a:r>
            <a:r>
              <a:rPr lang="en-US" sz="2400" dirty="0" smtClean="0"/>
              <a:t>, the great reformer, was a weaver. </a:t>
            </a:r>
          </a:p>
          <a:p>
            <a:pPr>
              <a:buNone/>
            </a:pPr>
            <a:r>
              <a:rPr lang="en-US" sz="2400" dirty="0" smtClean="0"/>
              <a:t>	2. Yesterday I met your uncle, the doctor. </a:t>
            </a:r>
          </a:p>
          <a:p>
            <a:pPr>
              <a:buNone/>
            </a:pPr>
            <a:r>
              <a:rPr lang="en-US" sz="2400" dirty="0" smtClean="0"/>
              <a:t>	3. Have you seen </a:t>
            </a:r>
            <a:r>
              <a:rPr lang="en-US" sz="2400" dirty="0" err="1" smtClean="0"/>
              <a:t>Ganguli</a:t>
            </a:r>
            <a:r>
              <a:rPr lang="en-US" sz="2400" dirty="0" smtClean="0"/>
              <a:t>, the artist's drawings? </a:t>
            </a:r>
          </a:p>
          <a:p>
            <a:pPr>
              <a:buNone/>
            </a:pPr>
            <a:r>
              <a:rPr lang="en-US" sz="2400" dirty="0" smtClean="0"/>
              <a:t>	</a:t>
            </a:r>
          </a:p>
          <a:p>
            <a:pPr>
              <a:buNone/>
            </a:pPr>
            <a:r>
              <a:rPr lang="en-US" sz="2400" dirty="0" smtClean="0"/>
              <a:t>	In sentence 1, the noun in apposition is in the Nominative Case. </a:t>
            </a:r>
          </a:p>
          <a:p>
            <a:pPr>
              <a:buNone/>
            </a:pPr>
            <a:r>
              <a:rPr lang="en-US" sz="2400" dirty="0" smtClean="0"/>
              <a:t>	In sentence 2, the noun in apposition is in the Accusative Case. [Why?] </a:t>
            </a:r>
          </a:p>
          <a:p>
            <a:pPr>
              <a:buNone/>
            </a:pPr>
            <a:r>
              <a:rPr lang="en-US" sz="2400" dirty="0" smtClean="0"/>
              <a:t>	In sentence 3, the noun in apposition is in the Genitive Case. [Why?]</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PERSONAL PRONOUNS</a:t>
            </a:r>
            <a:endParaRPr lang="en-US" dirty="0"/>
          </a:p>
        </p:txBody>
      </p:sp>
      <p:sp>
        <p:nvSpPr>
          <p:cNvPr id="3" name="Content Placeholder 2"/>
          <p:cNvSpPr>
            <a:spLocks noGrp="1"/>
          </p:cNvSpPr>
          <p:nvPr>
            <p:ph idx="1"/>
          </p:nvPr>
        </p:nvSpPr>
        <p:spPr>
          <a:xfrm>
            <a:off x="677334" y="1619794"/>
            <a:ext cx="8596668" cy="5042263"/>
          </a:xfrm>
        </p:spPr>
        <p:txBody>
          <a:bodyPr>
            <a:normAutofit/>
          </a:bodyPr>
          <a:lstStyle/>
          <a:p>
            <a:r>
              <a:rPr lang="en-US" dirty="0" smtClean="0"/>
              <a:t>117. We may say- </a:t>
            </a:r>
            <a:r>
              <a:rPr lang="en-US" dirty="0" err="1" smtClean="0"/>
              <a:t>Hari</a:t>
            </a:r>
            <a:r>
              <a:rPr lang="en-US" dirty="0" smtClean="0"/>
              <a:t> is absent, because </a:t>
            </a:r>
            <a:r>
              <a:rPr lang="en-US" dirty="0" err="1" smtClean="0"/>
              <a:t>Hari</a:t>
            </a:r>
            <a:r>
              <a:rPr lang="en-US" dirty="0" smtClean="0"/>
              <a:t> is ill.  But it is better to avoid the repetition of the Noun </a:t>
            </a:r>
            <a:r>
              <a:rPr lang="en-US" dirty="0" err="1" smtClean="0"/>
              <a:t>Hari</a:t>
            </a:r>
            <a:r>
              <a:rPr lang="en-US" dirty="0" smtClean="0"/>
              <a:t>, and say- </a:t>
            </a:r>
            <a:r>
              <a:rPr lang="en-US" dirty="0" err="1" smtClean="0"/>
              <a:t>Hari</a:t>
            </a:r>
            <a:r>
              <a:rPr lang="en-US" dirty="0" smtClean="0"/>
              <a:t> is absent, because he is ill.  </a:t>
            </a:r>
          </a:p>
          <a:p>
            <a:r>
              <a:rPr lang="en-US" dirty="0" smtClean="0"/>
              <a:t>A word that is thus used instead of a noun is called a Pronoun {Pronoun means for-a noun.] Def.- A Pronoun is a word used instead of a Noun.  </a:t>
            </a:r>
          </a:p>
          <a:p>
            <a:r>
              <a:rPr lang="en-US" dirty="0" smtClean="0"/>
              <a:t>118. Read the following sentences :- </a:t>
            </a:r>
          </a:p>
          <a:p>
            <a:pPr>
              <a:buNone/>
            </a:pPr>
            <a:r>
              <a:rPr lang="en-US" dirty="0" smtClean="0"/>
              <a:t>	I am young. </a:t>
            </a:r>
          </a:p>
          <a:p>
            <a:pPr>
              <a:buNone/>
            </a:pPr>
            <a:r>
              <a:rPr lang="en-US" dirty="0" smtClean="0"/>
              <a:t>	We are young. </a:t>
            </a:r>
          </a:p>
          <a:p>
            <a:pPr>
              <a:buNone/>
            </a:pPr>
            <a:r>
              <a:rPr lang="en-US" dirty="0" smtClean="0"/>
              <a:t>	You are young.  </a:t>
            </a:r>
          </a:p>
          <a:p>
            <a:pPr>
              <a:buNone/>
            </a:pPr>
            <a:r>
              <a:rPr lang="en-US" dirty="0" smtClean="0"/>
              <a:t>	They are young. </a:t>
            </a:r>
          </a:p>
          <a:p>
            <a:pPr>
              <a:buNone/>
            </a:pPr>
            <a:r>
              <a:rPr lang="en-US" dirty="0" smtClean="0"/>
              <a:t>	He (she, it) is young.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971869"/>
            <a:ext cx="8596668" cy="5037045"/>
          </a:xfrm>
        </p:spPr>
        <p:txBody>
          <a:bodyPr/>
          <a:lstStyle/>
          <a:p>
            <a:r>
              <a:rPr lang="en-US" sz="3200" dirty="0" smtClean="0"/>
              <a:t>A sentence that makes a statement or assertion is called a Declarative or </a:t>
            </a:r>
            <a:r>
              <a:rPr lang="en-US" sz="3200" u="sng" dirty="0" smtClean="0"/>
              <a:t>Assertive sentence</a:t>
            </a:r>
            <a:r>
              <a:rPr lang="en-US" sz="3200" dirty="0" smtClean="0"/>
              <a:t>.  </a:t>
            </a:r>
          </a:p>
          <a:p>
            <a:r>
              <a:rPr lang="en-US" sz="3200" dirty="0" smtClean="0"/>
              <a:t>A sentence that asks a question is called an </a:t>
            </a:r>
            <a:r>
              <a:rPr lang="en-US" sz="3200" u="sng" dirty="0" smtClean="0"/>
              <a:t>Interrogative sentence</a:t>
            </a:r>
            <a:r>
              <a:rPr lang="en-US" sz="3200" dirty="0" smtClean="0"/>
              <a:t>.  </a:t>
            </a:r>
          </a:p>
          <a:p>
            <a:r>
              <a:rPr lang="en-US" sz="3200" dirty="0" smtClean="0"/>
              <a:t>A sentence that expresses a command or an entreaty is called an </a:t>
            </a:r>
            <a:r>
              <a:rPr lang="en-US" sz="3200" u="sng" dirty="0" smtClean="0"/>
              <a:t>Imperative sentence</a:t>
            </a:r>
            <a:r>
              <a:rPr lang="en-US" sz="3200" dirty="0" smtClean="0"/>
              <a:t>.  </a:t>
            </a:r>
          </a:p>
          <a:p>
            <a:r>
              <a:rPr lang="en-US" sz="3200" dirty="0" smtClean="0"/>
              <a:t>A sentence that expresses strong feeling is called an </a:t>
            </a:r>
            <a:r>
              <a:rPr lang="en-US" sz="3200" u="sng" dirty="0" smtClean="0"/>
              <a:t>Exclamatory sentence</a:t>
            </a:r>
            <a:r>
              <a:rPr lang="en-US" sz="3200" dirty="0" smtClean="0"/>
              <a:t>. </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	I, we, you, he, (she, it), they are called Personal Pronouns because they stand for the three persons. </a:t>
            </a:r>
          </a:p>
          <a:p>
            <a:pPr>
              <a:buNone/>
            </a:pPr>
            <a:r>
              <a:rPr lang="en-US" dirty="0" smtClean="0"/>
              <a:t>	(</a:t>
            </a:r>
            <a:r>
              <a:rPr lang="en-US" dirty="0" err="1" smtClean="0"/>
              <a:t>i</a:t>
            </a:r>
            <a:r>
              <a:rPr lang="en-US" dirty="0" smtClean="0"/>
              <a:t>) the person speaking. </a:t>
            </a:r>
          </a:p>
          <a:p>
            <a:pPr>
              <a:buNone/>
            </a:pPr>
            <a:r>
              <a:rPr lang="en-US" dirty="0" smtClean="0"/>
              <a:t>	(ii) the person spoken to, and  </a:t>
            </a:r>
          </a:p>
          <a:p>
            <a:pPr>
              <a:buNone/>
            </a:pPr>
            <a:r>
              <a:rPr lang="en-US" dirty="0" smtClean="0"/>
              <a:t>	(iii) the person spoken of.  </a:t>
            </a:r>
          </a:p>
          <a:p>
            <a:pPr>
              <a:buNone/>
            </a:pPr>
            <a:r>
              <a:rPr lang="en-US" dirty="0" smtClean="0"/>
              <a:t>	The Pronouns I and we, which denote the person or persons speaking, are said to be Personal Pronouns of the First Person  </a:t>
            </a:r>
          </a:p>
          <a:p>
            <a:pPr>
              <a:buNone/>
            </a:pPr>
            <a:r>
              <a:rPr lang="en-US" dirty="0" smtClean="0"/>
              <a:t>	The Pronoun you, which denotes the person or persons spoken to, is said to be a Personal Pronoun of the Second Person. You is used both in the singular and plural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pronouns he (she) and they, which denote the person or persons spoken of, are said to be Personal Pronouns of the Third Person. It, although it denotes the thing spoken of, is also called a Personal Pronoun of the Third Person. [The Personal Pronouns of the Third Person are, strictly speaking, Demonstrative Pronouns.] </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 of the Personal Pronouns</a:t>
            </a:r>
            <a:endParaRPr lang="en-US" dirty="0"/>
          </a:p>
        </p:txBody>
      </p:sp>
      <p:sp>
        <p:nvSpPr>
          <p:cNvPr id="3" name="Content Placeholder 2"/>
          <p:cNvSpPr>
            <a:spLocks noGrp="1"/>
          </p:cNvSpPr>
          <p:nvPr>
            <p:ph idx="1"/>
          </p:nvPr>
        </p:nvSpPr>
        <p:spPr>
          <a:xfrm>
            <a:off x="677334" y="1410789"/>
            <a:ext cx="8596668" cy="4630573"/>
          </a:xfrm>
        </p:spPr>
        <p:txBody>
          <a:bodyPr>
            <a:normAutofit/>
          </a:bodyPr>
          <a:lstStyle/>
          <a:p>
            <a:r>
              <a:rPr lang="en-US" dirty="0" smtClean="0"/>
              <a:t>119. The following are the different forms of the Personal Pronouns :-  </a:t>
            </a:r>
          </a:p>
          <a:p>
            <a:r>
              <a:rPr lang="en-US" dirty="0" smtClean="0"/>
              <a:t>FIRST PERSON (Masculine or Feminine) </a:t>
            </a:r>
          </a:p>
          <a:p>
            <a:pPr>
              <a:buNone/>
            </a:pPr>
            <a:r>
              <a:rPr lang="en-US" dirty="0" smtClean="0"/>
              <a:t>	SINGULAR -- PLURAL </a:t>
            </a:r>
          </a:p>
          <a:p>
            <a:pPr>
              <a:buNone/>
            </a:pPr>
            <a:r>
              <a:rPr lang="en-US" dirty="0" smtClean="0"/>
              <a:t>	Nominative -- I -- We </a:t>
            </a:r>
          </a:p>
          <a:p>
            <a:pPr>
              <a:buNone/>
            </a:pPr>
            <a:r>
              <a:rPr lang="en-US" dirty="0" smtClean="0"/>
              <a:t>	Possessive -- my, mine -- our, ours </a:t>
            </a:r>
          </a:p>
          <a:p>
            <a:pPr>
              <a:buNone/>
            </a:pPr>
            <a:r>
              <a:rPr lang="en-US" dirty="0" smtClean="0"/>
              <a:t>	Accusative -- me -- us   </a:t>
            </a:r>
          </a:p>
          <a:p>
            <a:r>
              <a:rPr lang="en-US" dirty="0" smtClean="0"/>
              <a:t>SECOND PERSON (Masculine or Feminine) </a:t>
            </a:r>
          </a:p>
          <a:p>
            <a:pPr>
              <a:buNone/>
            </a:pPr>
            <a:r>
              <a:rPr lang="en-US" dirty="0" smtClean="0"/>
              <a:t>	SINGULAR/PLURAL </a:t>
            </a:r>
          </a:p>
          <a:p>
            <a:pPr>
              <a:buNone/>
            </a:pPr>
            <a:r>
              <a:rPr lang="en-US" dirty="0" smtClean="0"/>
              <a:t>	Nominative -- You Possessive -- Your, Yours  </a:t>
            </a:r>
          </a:p>
          <a:p>
            <a:pPr>
              <a:buNone/>
            </a:pPr>
            <a:r>
              <a:rPr lang="en-US" dirty="0" smtClean="0"/>
              <a:t>	Accusative -- You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91887"/>
            <a:ext cx="8596668" cy="5649476"/>
          </a:xfrm>
        </p:spPr>
        <p:txBody>
          <a:bodyPr/>
          <a:lstStyle/>
          <a:p>
            <a:r>
              <a:rPr lang="en-US" dirty="0" smtClean="0"/>
              <a:t>THIRD PERSON </a:t>
            </a:r>
          </a:p>
          <a:p>
            <a:pPr>
              <a:buNone/>
            </a:pPr>
            <a:r>
              <a:rPr lang="en-US" dirty="0" smtClean="0"/>
              <a:t>	SINGULAR -- PLURAL </a:t>
            </a:r>
          </a:p>
          <a:p>
            <a:pPr>
              <a:buNone/>
            </a:pPr>
            <a:r>
              <a:rPr lang="en-US" dirty="0" smtClean="0"/>
              <a:t>	Masculine -- Feminine -- Neuter -- All Genders </a:t>
            </a:r>
          </a:p>
          <a:p>
            <a:pPr>
              <a:buNone/>
            </a:pPr>
            <a:r>
              <a:rPr lang="en-US" dirty="0" smtClean="0"/>
              <a:t>	Nominative -- he -- she -- it -- they </a:t>
            </a:r>
          </a:p>
          <a:p>
            <a:pPr>
              <a:buNone/>
            </a:pPr>
            <a:r>
              <a:rPr lang="en-US" dirty="0" smtClean="0"/>
              <a:t>	Possessive -- his -- her, hers -- its -- their, theirs </a:t>
            </a:r>
          </a:p>
          <a:p>
            <a:pPr>
              <a:buNone/>
            </a:pPr>
            <a:r>
              <a:rPr lang="en-US" dirty="0" smtClean="0"/>
              <a:t>	Accusative -- him -- her -- it -- them</a:t>
            </a:r>
          </a:p>
          <a:p>
            <a:endParaRPr lang="en-US" dirty="0" smtClean="0"/>
          </a:p>
          <a:p>
            <a:r>
              <a:rPr lang="en-US" dirty="0" smtClean="0"/>
              <a:t>Note 1.- It will be seen that the Possessive Cases of most of the Personal Pronouns have two forms. Of these the forms my, our, your, her, their, are called Possessive Adjectives because they are used with nouns and do the work of Adjectives; as, </a:t>
            </a:r>
          </a:p>
          <a:p>
            <a:pPr>
              <a:buNone/>
            </a:pPr>
            <a:r>
              <a:rPr lang="en-US" dirty="0" smtClean="0"/>
              <a:t>	This is my book.  Those are your books.  That is her book. </a:t>
            </a:r>
          </a:p>
          <a:p>
            <a:pPr>
              <a:buNone/>
            </a:pPr>
            <a:r>
              <a:rPr lang="en-US" dirty="0" smtClean="0"/>
              <a:t>	Possessive Adjectives are sometimes called Pronominal Adjectives, as they are formed from Pronouns. </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502229"/>
            <a:ext cx="8596668" cy="4539133"/>
          </a:xfrm>
        </p:spPr>
        <p:txBody>
          <a:bodyPr>
            <a:normAutofit/>
          </a:bodyPr>
          <a:lstStyle/>
          <a:p>
            <a:r>
              <a:rPr lang="en-US" dirty="0" smtClean="0"/>
              <a:t>125. When two Singular Nouns joined by </a:t>
            </a:r>
            <a:r>
              <a:rPr lang="en-US" i="1" u="sng" dirty="0" smtClean="0"/>
              <a:t>and </a:t>
            </a:r>
            <a:r>
              <a:rPr lang="en-US" dirty="0" smtClean="0"/>
              <a:t>are preceded by each or every, the Pronoun must be Singular; as, </a:t>
            </a:r>
          </a:p>
          <a:p>
            <a:pPr>
              <a:buNone/>
            </a:pPr>
            <a:r>
              <a:rPr lang="en-US" dirty="0" smtClean="0"/>
              <a:t>	Every soldier and every sailor was in his place.  </a:t>
            </a:r>
          </a:p>
          <a:p>
            <a:r>
              <a:rPr lang="en-US" dirty="0" smtClean="0"/>
              <a:t>126. When two or more Singular Nouns are joined by </a:t>
            </a:r>
            <a:r>
              <a:rPr lang="en-US" i="1" u="sng" dirty="0" smtClean="0"/>
              <a:t>or </a:t>
            </a:r>
            <a:r>
              <a:rPr lang="en-US" dirty="0" err="1" smtClean="0"/>
              <a:t>or</a:t>
            </a:r>
            <a:r>
              <a:rPr lang="en-US" dirty="0" smtClean="0"/>
              <a:t> </a:t>
            </a:r>
            <a:r>
              <a:rPr lang="en-US" i="1" u="sng" dirty="0" smtClean="0"/>
              <a:t>either</a:t>
            </a:r>
            <a:r>
              <a:rPr lang="en-US" dirty="0" smtClean="0"/>
              <a:t>...or, </a:t>
            </a:r>
            <a:r>
              <a:rPr lang="en-US" i="1" u="sng" dirty="0" smtClean="0"/>
              <a:t>neither... nor</a:t>
            </a:r>
            <a:r>
              <a:rPr lang="en-US" dirty="0" smtClean="0"/>
              <a:t>, the Pronoun is generally Singular; as, </a:t>
            </a:r>
          </a:p>
          <a:p>
            <a:pPr>
              <a:buNone/>
            </a:pPr>
            <a:r>
              <a:rPr lang="en-US" dirty="0" smtClean="0"/>
              <a:t>	Rama or </a:t>
            </a:r>
            <a:r>
              <a:rPr lang="en-US" dirty="0" err="1" smtClean="0"/>
              <a:t>Hari</a:t>
            </a:r>
            <a:r>
              <a:rPr lang="en-US" dirty="0" smtClean="0"/>
              <a:t> must lend his hand. </a:t>
            </a:r>
          </a:p>
          <a:p>
            <a:pPr>
              <a:buNone/>
            </a:pPr>
            <a:r>
              <a:rPr lang="en-US" dirty="0" smtClean="0"/>
              <a:t>	Either </a:t>
            </a:r>
            <a:r>
              <a:rPr lang="en-US" dirty="0" err="1" smtClean="0"/>
              <a:t>Sita</a:t>
            </a:r>
            <a:r>
              <a:rPr lang="en-US" dirty="0" smtClean="0"/>
              <a:t> or </a:t>
            </a:r>
            <a:r>
              <a:rPr lang="en-US" dirty="0" err="1" smtClean="0"/>
              <a:t>Amina</a:t>
            </a:r>
            <a:r>
              <a:rPr lang="en-US" dirty="0" smtClean="0"/>
              <a:t> forgot to take her parasol. </a:t>
            </a:r>
          </a:p>
          <a:p>
            <a:pPr>
              <a:buNone/>
            </a:pPr>
            <a:r>
              <a:rPr lang="en-US" dirty="0" smtClean="0"/>
              <a:t>	Neither Abdul nor </a:t>
            </a:r>
            <a:r>
              <a:rPr lang="en-US" dirty="0" err="1" smtClean="0"/>
              <a:t>Karim</a:t>
            </a:r>
            <a:r>
              <a:rPr lang="en-US" dirty="0" smtClean="0"/>
              <a:t> has done his lesson.  </a:t>
            </a:r>
          </a:p>
          <a:p>
            <a:r>
              <a:rPr lang="en-US" dirty="0" smtClean="0"/>
              <a:t>127. When a Plural Noun and a Singular Noun are joined by </a:t>
            </a:r>
            <a:r>
              <a:rPr lang="en-US" i="1" u="sng" dirty="0" smtClean="0"/>
              <a:t>or </a:t>
            </a:r>
            <a:r>
              <a:rPr lang="en-US" dirty="0" err="1" smtClean="0"/>
              <a:t>or</a:t>
            </a:r>
            <a:r>
              <a:rPr lang="en-US" dirty="0" smtClean="0"/>
              <a:t> </a:t>
            </a:r>
            <a:r>
              <a:rPr lang="en-US" i="1" u="sng" dirty="0" smtClean="0"/>
              <a:t>nor</a:t>
            </a:r>
            <a:r>
              <a:rPr lang="en-US" dirty="0" smtClean="0"/>
              <a:t>, the Pronoun must be in the Plural; as </a:t>
            </a:r>
          </a:p>
          <a:p>
            <a:pPr>
              <a:buNone/>
            </a:pPr>
            <a:r>
              <a:rPr lang="en-US" dirty="0" smtClean="0"/>
              <a:t>	Either the manager or his assistants failed in their duty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SUBJECT AND PREDICATE</a:t>
            </a:r>
            <a:endParaRPr lang="en-US" dirty="0"/>
          </a:p>
        </p:txBody>
      </p:sp>
      <p:sp>
        <p:nvSpPr>
          <p:cNvPr id="3" name="Content Placeholder 2"/>
          <p:cNvSpPr>
            <a:spLocks noGrp="1"/>
          </p:cNvSpPr>
          <p:nvPr>
            <p:ph idx="1"/>
          </p:nvPr>
        </p:nvSpPr>
        <p:spPr>
          <a:xfrm>
            <a:off x="677334" y="1585825"/>
            <a:ext cx="8596668" cy="4841101"/>
          </a:xfrm>
        </p:spPr>
        <p:txBody>
          <a:bodyPr>
            <a:normAutofit/>
          </a:bodyPr>
          <a:lstStyle/>
          <a:p>
            <a:r>
              <a:rPr lang="en-US" sz="2400" dirty="0" smtClean="0">
                <a:latin typeface="Times New Roman" pitchFamily="18" charset="0"/>
                <a:cs typeface="Times New Roman" pitchFamily="18" charset="0"/>
              </a:rPr>
              <a:t>3. When we make a sentence…  </a:t>
            </a:r>
          </a:p>
          <a:p>
            <a:pPr>
              <a:buNone/>
            </a:pPr>
            <a:r>
              <a:rPr lang="en-US" sz="2400" dirty="0" smtClean="0">
                <a:latin typeface="Times New Roman" pitchFamily="18" charset="0"/>
                <a:cs typeface="Times New Roman" pitchFamily="18" charset="0"/>
              </a:rPr>
              <a:t>	(1) We name some person or thing; and </a:t>
            </a:r>
          </a:p>
          <a:p>
            <a:pPr>
              <a:buNone/>
            </a:pPr>
            <a:r>
              <a:rPr lang="en-US" sz="2400" dirty="0" smtClean="0">
                <a:latin typeface="Times New Roman" pitchFamily="18" charset="0"/>
                <a:cs typeface="Times New Roman" pitchFamily="18" charset="0"/>
              </a:rPr>
              <a:t>	(2) Say something about that person or thing.  </a:t>
            </a:r>
          </a:p>
          <a:p>
            <a:r>
              <a:rPr lang="en-US" sz="2400" dirty="0" smtClean="0">
                <a:latin typeface="Times New Roman" pitchFamily="18" charset="0"/>
                <a:cs typeface="Times New Roman" pitchFamily="18" charset="0"/>
              </a:rPr>
              <a:t>In other words, we must have a </a:t>
            </a:r>
            <a:r>
              <a:rPr lang="en-US" sz="2400" b="1" dirty="0" smtClean="0">
                <a:latin typeface="Times New Roman" pitchFamily="18" charset="0"/>
                <a:cs typeface="Times New Roman" pitchFamily="18" charset="0"/>
              </a:rPr>
              <a:t>subject </a:t>
            </a:r>
            <a:r>
              <a:rPr lang="en-US" sz="2400" dirty="0" smtClean="0">
                <a:latin typeface="Times New Roman" pitchFamily="18" charset="0"/>
                <a:cs typeface="Times New Roman" pitchFamily="18" charset="0"/>
              </a:rPr>
              <a:t>to speak about and we must say or </a:t>
            </a:r>
            <a:r>
              <a:rPr lang="en-US" sz="2400" b="1" dirty="0" smtClean="0">
                <a:latin typeface="Times New Roman" pitchFamily="18" charset="0"/>
                <a:cs typeface="Times New Roman" pitchFamily="18" charset="0"/>
              </a:rPr>
              <a:t>predicate </a:t>
            </a:r>
            <a:r>
              <a:rPr lang="en-US" sz="2400" dirty="0" smtClean="0">
                <a:latin typeface="Times New Roman" pitchFamily="18" charset="0"/>
                <a:cs typeface="Times New Roman" pitchFamily="18" charset="0"/>
              </a:rPr>
              <a:t>something about that subject.  </a:t>
            </a:r>
          </a:p>
          <a:p>
            <a:r>
              <a:rPr lang="en-US" sz="2400" dirty="0" smtClean="0">
                <a:latin typeface="Times New Roman" pitchFamily="18" charset="0"/>
                <a:cs typeface="Times New Roman" pitchFamily="18" charset="0"/>
              </a:rPr>
              <a:t>Hence every sentence has two parts: </a:t>
            </a:r>
          </a:p>
          <a:p>
            <a:pPr>
              <a:buNone/>
            </a:pPr>
            <a:r>
              <a:rPr lang="en-US" sz="2400" dirty="0" smtClean="0">
                <a:latin typeface="Times New Roman" pitchFamily="18" charset="0"/>
                <a:cs typeface="Times New Roman" pitchFamily="18" charset="0"/>
              </a:rPr>
              <a:t>	(1) The part which names the person or thing we are speaking about. This is called the </a:t>
            </a:r>
            <a:r>
              <a:rPr lang="en-US" sz="2400" b="1" dirty="0" smtClean="0">
                <a:latin typeface="Times New Roman" pitchFamily="18" charset="0"/>
                <a:cs typeface="Times New Roman" pitchFamily="18" charset="0"/>
              </a:rPr>
              <a:t>Subject </a:t>
            </a:r>
            <a:r>
              <a:rPr lang="en-US" sz="2400" dirty="0" smtClean="0">
                <a:latin typeface="Times New Roman" pitchFamily="18" charset="0"/>
                <a:cs typeface="Times New Roman" pitchFamily="18" charset="0"/>
              </a:rPr>
              <a:t>of the sentence. </a:t>
            </a:r>
          </a:p>
          <a:p>
            <a:pPr>
              <a:buNone/>
            </a:pPr>
            <a:r>
              <a:rPr lang="en-US" sz="2400" dirty="0" smtClean="0">
                <a:latin typeface="Times New Roman" pitchFamily="18" charset="0"/>
                <a:cs typeface="Times New Roman" pitchFamily="18" charset="0"/>
              </a:rPr>
              <a:t>	(2) The part which tells something about the Subject. This is called the </a:t>
            </a:r>
            <a:r>
              <a:rPr lang="en-US" sz="2400" b="1" dirty="0" smtClean="0">
                <a:latin typeface="Times New Roman" pitchFamily="18" charset="0"/>
                <a:cs typeface="Times New Roman" pitchFamily="18" charset="0"/>
              </a:rPr>
              <a:t>Predicate </a:t>
            </a:r>
            <a:r>
              <a:rPr lang="en-US" sz="2400" dirty="0" smtClean="0">
                <a:latin typeface="Times New Roman" pitchFamily="18" charset="0"/>
                <a:cs typeface="Times New Roman" pitchFamily="18" charset="0"/>
              </a:rPr>
              <a:t>of the sentence.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893493"/>
            <a:ext cx="8662609" cy="4984793"/>
          </a:xfrm>
        </p:spPr>
        <p:txBody>
          <a:bodyPr>
            <a:normAutofit fontScale="85000" lnSpcReduction="10000"/>
          </a:bodyPr>
          <a:lstStyle/>
          <a:p>
            <a:r>
              <a:rPr lang="en-US" sz="3900" dirty="0" smtClean="0">
                <a:latin typeface="Times New Roman" pitchFamily="18" charset="0"/>
                <a:cs typeface="Times New Roman" pitchFamily="18" charset="0"/>
              </a:rPr>
              <a:t>4. The Subject of a sentence usually comes first, but occasionally it is put after the Predicate; as, </a:t>
            </a:r>
          </a:p>
          <a:p>
            <a:pPr lvl="1">
              <a:buNone/>
            </a:pPr>
            <a:r>
              <a:rPr lang="en-US" sz="3500" dirty="0" smtClean="0">
                <a:latin typeface="Times New Roman" pitchFamily="18" charset="0"/>
                <a:cs typeface="Times New Roman" pitchFamily="18" charset="0"/>
              </a:rPr>
              <a:t>	Here comes the bus. </a:t>
            </a:r>
          </a:p>
          <a:p>
            <a:pPr lvl="1">
              <a:buNone/>
            </a:pPr>
            <a:r>
              <a:rPr lang="en-US" sz="3500" dirty="0" smtClean="0">
                <a:latin typeface="Times New Roman" pitchFamily="18" charset="0"/>
                <a:cs typeface="Times New Roman" pitchFamily="18" charset="0"/>
              </a:rPr>
              <a:t>	Sweet are the uses of adversity.  </a:t>
            </a:r>
          </a:p>
          <a:p>
            <a:r>
              <a:rPr lang="en-US" sz="3900" dirty="0" smtClean="0">
                <a:latin typeface="Times New Roman" pitchFamily="18" charset="0"/>
                <a:cs typeface="Times New Roman" pitchFamily="18" charset="0"/>
              </a:rPr>
              <a:t>5. In Imperative sentences the Subject is left out; as, </a:t>
            </a:r>
          </a:p>
          <a:p>
            <a:pPr lvl="1">
              <a:buNone/>
            </a:pPr>
            <a:r>
              <a:rPr lang="en-US" sz="3500" dirty="0" smtClean="0">
                <a:latin typeface="Times New Roman" pitchFamily="18" charset="0"/>
                <a:cs typeface="Times New Roman" pitchFamily="18" charset="0"/>
              </a:rPr>
              <a:t>	Sit down. [Here the Subject You is understood].  </a:t>
            </a:r>
          </a:p>
          <a:p>
            <a:pPr lvl="1">
              <a:buNone/>
            </a:pPr>
            <a:r>
              <a:rPr lang="en-US" sz="3500" dirty="0" smtClean="0">
                <a:latin typeface="Times New Roman" pitchFamily="18" charset="0"/>
                <a:cs typeface="Times New Roman" pitchFamily="18" charset="0"/>
              </a:rPr>
              <a:t>	Thank him. [Here too the Subject You is understood.] </a:t>
            </a:r>
          </a:p>
          <a:p>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OF SPEECH</a:t>
            </a:r>
            <a:endParaRPr lang="en-US" dirty="0"/>
          </a:p>
        </p:txBody>
      </p:sp>
      <p:sp>
        <p:nvSpPr>
          <p:cNvPr id="3" name="Content Placeholder 2"/>
          <p:cNvSpPr>
            <a:spLocks noGrp="1"/>
          </p:cNvSpPr>
          <p:nvPr>
            <p:ph idx="1"/>
          </p:nvPr>
        </p:nvSpPr>
        <p:spPr>
          <a:xfrm>
            <a:off x="677334" y="1358537"/>
            <a:ext cx="8596668" cy="5159829"/>
          </a:xfrm>
          <a:ln>
            <a:solidFill>
              <a:schemeClr val="accent1"/>
            </a:solidFill>
          </a:ln>
        </p:spPr>
        <p:txBody>
          <a:bodyPr>
            <a:normAutofit lnSpcReduction="10000"/>
          </a:bodyPr>
          <a:lstStyle/>
          <a:p>
            <a:r>
              <a:rPr lang="en-US" dirty="0" smtClean="0"/>
              <a:t>8. </a:t>
            </a:r>
            <a:r>
              <a:rPr lang="en-US" sz="2400" dirty="0" smtClean="0"/>
              <a:t>Words are divided into different kinds or classes, called Parts of Speech, according to their use; that is, according to the work they do in a sentence. The parts of speech are eight in number: </a:t>
            </a:r>
          </a:p>
          <a:p>
            <a:pPr>
              <a:buNone/>
            </a:pPr>
            <a:r>
              <a:rPr lang="en-US" sz="2400" dirty="0" smtClean="0"/>
              <a:t>	1. Noun.          </a:t>
            </a:r>
          </a:p>
          <a:p>
            <a:pPr>
              <a:buNone/>
            </a:pPr>
            <a:r>
              <a:rPr lang="en-US" sz="2400" dirty="0" smtClean="0"/>
              <a:t>	2. Adjective.          </a:t>
            </a:r>
          </a:p>
          <a:p>
            <a:pPr>
              <a:buNone/>
            </a:pPr>
            <a:r>
              <a:rPr lang="en-US" sz="2400" dirty="0" smtClean="0"/>
              <a:t>	3. Pronoun.  </a:t>
            </a:r>
          </a:p>
          <a:p>
            <a:pPr>
              <a:buNone/>
            </a:pPr>
            <a:r>
              <a:rPr lang="en-US" sz="2400" dirty="0" smtClean="0"/>
              <a:t>	4. Verb. </a:t>
            </a:r>
          </a:p>
          <a:p>
            <a:pPr>
              <a:buNone/>
            </a:pPr>
            <a:r>
              <a:rPr lang="en-US" sz="2400" dirty="0" smtClean="0"/>
              <a:t>	5. Adverb.      </a:t>
            </a:r>
          </a:p>
          <a:p>
            <a:pPr>
              <a:buNone/>
            </a:pPr>
            <a:r>
              <a:rPr lang="en-US" sz="2400" dirty="0" smtClean="0"/>
              <a:t>	6. Preposition.       </a:t>
            </a:r>
          </a:p>
          <a:p>
            <a:pPr>
              <a:buNone/>
            </a:pPr>
            <a:r>
              <a:rPr lang="en-US" sz="2400" dirty="0" smtClean="0"/>
              <a:t>	7. Conjunction.         </a:t>
            </a:r>
          </a:p>
          <a:p>
            <a:pPr>
              <a:buNone/>
            </a:pPr>
            <a:r>
              <a:rPr lang="en-US" sz="2400" dirty="0" smtClean="0"/>
              <a:t>	8. Interjection.</a:t>
            </a: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Noun</a:t>
            </a:r>
            <a:endParaRPr lang="en-US" dirty="0"/>
          </a:p>
        </p:txBody>
      </p:sp>
      <p:sp>
        <p:nvSpPr>
          <p:cNvPr id="3" name="Content Placeholder 2"/>
          <p:cNvSpPr>
            <a:spLocks noGrp="1"/>
          </p:cNvSpPr>
          <p:nvPr>
            <p:ph idx="1"/>
          </p:nvPr>
        </p:nvSpPr>
        <p:spPr>
          <a:xfrm>
            <a:off x="677334" y="1703384"/>
            <a:ext cx="8596668" cy="4566787"/>
          </a:xfrm>
        </p:spPr>
        <p:txBody>
          <a:bodyPr>
            <a:noAutofit/>
          </a:bodyPr>
          <a:lstStyle/>
          <a:p>
            <a:r>
              <a:rPr lang="en-US" sz="2400" dirty="0" smtClean="0"/>
              <a:t>9. Noun</a:t>
            </a:r>
          </a:p>
          <a:p>
            <a:pPr>
              <a:buNone/>
            </a:pPr>
            <a:r>
              <a:rPr lang="en-US" sz="2400" dirty="0" smtClean="0"/>
              <a:t>	A Noun is a word used as the name of a person, place, or thing; as, </a:t>
            </a:r>
          </a:p>
          <a:p>
            <a:pPr>
              <a:buNone/>
            </a:pPr>
            <a:r>
              <a:rPr lang="en-US" sz="2400" dirty="0" smtClean="0"/>
              <a:t>	</a:t>
            </a:r>
            <a:r>
              <a:rPr lang="en-US" sz="2400" i="1" u="sng" dirty="0" smtClean="0"/>
              <a:t>Akbar </a:t>
            </a:r>
            <a:r>
              <a:rPr lang="en-US" sz="2400" dirty="0" smtClean="0"/>
              <a:t>was a great </a:t>
            </a:r>
            <a:r>
              <a:rPr lang="en-US" sz="2400" i="1" u="sng" dirty="0" smtClean="0"/>
              <a:t>King</a:t>
            </a:r>
            <a:r>
              <a:rPr lang="en-US" sz="2400" dirty="0" smtClean="0"/>
              <a:t>.  </a:t>
            </a:r>
          </a:p>
          <a:p>
            <a:pPr>
              <a:buNone/>
            </a:pPr>
            <a:r>
              <a:rPr lang="en-US" sz="2400" dirty="0" smtClean="0"/>
              <a:t>	</a:t>
            </a:r>
            <a:r>
              <a:rPr lang="en-US" sz="2400" i="1" u="sng" dirty="0" smtClean="0"/>
              <a:t>Kolkata </a:t>
            </a:r>
            <a:r>
              <a:rPr lang="en-US" sz="2400" dirty="0" smtClean="0"/>
              <a:t>is on the </a:t>
            </a:r>
            <a:r>
              <a:rPr lang="en-US" sz="2400" i="1" u="sng" dirty="0" smtClean="0"/>
              <a:t>Hooghly</a:t>
            </a:r>
            <a:r>
              <a:rPr lang="en-US" sz="2400" dirty="0" smtClean="0"/>
              <a:t>.  </a:t>
            </a:r>
          </a:p>
          <a:p>
            <a:pPr>
              <a:buNone/>
            </a:pPr>
            <a:r>
              <a:rPr lang="en-US" sz="2400" dirty="0" smtClean="0"/>
              <a:t>	The </a:t>
            </a:r>
            <a:r>
              <a:rPr lang="en-US" sz="2400" i="1" u="sng" dirty="0" smtClean="0"/>
              <a:t>rose </a:t>
            </a:r>
            <a:r>
              <a:rPr lang="en-US" sz="2400" dirty="0" smtClean="0"/>
              <a:t>smells sweet.  </a:t>
            </a:r>
          </a:p>
          <a:p>
            <a:pPr>
              <a:buNone/>
            </a:pPr>
            <a:r>
              <a:rPr lang="en-US" sz="2400" dirty="0" smtClean="0"/>
              <a:t>	The </a:t>
            </a:r>
            <a:r>
              <a:rPr lang="en-US" sz="2400" i="1" u="sng" dirty="0" smtClean="0"/>
              <a:t>sun </a:t>
            </a:r>
            <a:r>
              <a:rPr lang="en-US" sz="2400" dirty="0" smtClean="0"/>
              <a:t>shines bright.  </a:t>
            </a:r>
          </a:p>
          <a:p>
            <a:pPr>
              <a:buNone/>
            </a:pPr>
            <a:r>
              <a:rPr lang="en-US" sz="2400" dirty="0" smtClean="0"/>
              <a:t>	His </a:t>
            </a:r>
            <a:r>
              <a:rPr lang="en-US" sz="2400" i="1" u="sng" dirty="0" smtClean="0"/>
              <a:t>courage </a:t>
            </a:r>
            <a:r>
              <a:rPr lang="en-US" sz="2400" dirty="0" smtClean="0"/>
              <a:t>won him </a:t>
            </a:r>
            <a:r>
              <a:rPr lang="en-US" sz="2400" dirty="0" err="1" smtClean="0"/>
              <a:t>honour</a:t>
            </a:r>
            <a:r>
              <a:rPr lang="en-US" sz="2400" dirty="0" smtClean="0"/>
              <a:t>.  </a:t>
            </a:r>
          </a:p>
          <a:p>
            <a:r>
              <a:rPr lang="en-US" sz="2400" dirty="0" smtClean="0"/>
              <a:t>Note: The word thing includes (</a:t>
            </a:r>
            <a:r>
              <a:rPr lang="en-US" sz="2400" dirty="0" err="1" smtClean="0"/>
              <a:t>i</a:t>
            </a:r>
            <a:r>
              <a:rPr lang="en-US" sz="2400" dirty="0" smtClean="0"/>
              <a:t>) all objects that we can see, hear, taste, touch, or smell; and (ii) something that we can think of, but cannot perceive by the senses.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Adjective</a:t>
            </a:r>
            <a:endParaRPr lang="en-US" dirty="0"/>
          </a:p>
        </p:txBody>
      </p:sp>
      <p:sp>
        <p:nvSpPr>
          <p:cNvPr id="3" name="Content Placeholder 2"/>
          <p:cNvSpPr>
            <a:spLocks noGrp="1"/>
          </p:cNvSpPr>
          <p:nvPr>
            <p:ph idx="1"/>
          </p:nvPr>
        </p:nvSpPr>
        <p:spPr>
          <a:xfrm>
            <a:off x="677334" y="1345475"/>
            <a:ext cx="8596668" cy="4695888"/>
          </a:xfrm>
        </p:spPr>
        <p:txBody>
          <a:bodyPr>
            <a:normAutofit/>
          </a:bodyPr>
          <a:lstStyle/>
          <a:p>
            <a:r>
              <a:rPr lang="en-US" sz="2800" dirty="0" smtClean="0"/>
              <a:t>10. An Adjective is a word used to add something to the meaning of a noun; as, </a:t>
            </a:r>
          </a:p>
          <a:p>
            <a:pPr>
              <a:buNone/>
            </a:pPr>
            <a:r>
              <a:rPr lang="en-US" sz="2800" dirty="0" smtClean="0"/>
              <a:t>	He is a </a:t>
            </a:r>
            <a:r>
              <a:rPr lang="en-US" sz="2800" i="1" u="sng" dirty="0" smtClean="0"/>
              <a:t>brave </a:t>
            </a:r>
            <a:r>
              <a:rPr lang="en-US" sz="2800" dirty="0" smtClean="0"/>
              <a:t>boy. </a:t>
            </a:r>
          </a:p>
          <a:p>
            <a:pPr>
              <a:buNone/>
            </a:pPr>
            <a:r>
              <a:rPr lang="en-US" sz="2800" dirty="0" smtClean="0"/>
              <a:t>	There are </a:t>
            </a:r>
            <a:r>
              <a:rPr lang="en-US" sz="2800" i="1" u="sng" dirty="0" smtClean="0"/>
              <a:t>twenty </a:t>
            </a:r>
            <a:r>
              <a:rPr lang="en-US" sz="2800" dirty="0" smtClean="0"/>
              <a:t>boys in this class.  </a:t>
            </a:r>
          </a:p>
          <a:p>
            <a:r>
              <a:rPr lang="en-US" sz="2800" dirty="0" smtClean="0"/>
              <a:t>11. A Pronoun is a word used instead of a noun; as,  </a:t>
            </a:r>
          </a:p>
          <a:p>
            <a:r>
              <a:rPr lang="en-US" sz="2800" dirty="0" smtClean="0"/>
              <a:t>John is absent, because he is ill. </a:t>
            </a:r>
          </a:p>
          <a:p>
            <a:r>
              <a:rPr lang="en-US" sz="2800" dirty="0" smtClean="0"/>
              <a:t>The books are where you left them</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78823"/>
            <a:ext cx="8596668" cy="5662539"/>
          </a:xfrm>
        </p:spPr>
        <p:txBody>
          <a:bodyPr>
            <a:normAutofit/>
          </a:bodyPr>
          <a:lstStyle/>
          <a:p>
            <a:r>
              <a:rPr lang="en-US" dirty="0" smtClean="0"/>
              <a:t>12. A </a:t>
            </a:r>
            <a:r>
              <a:rPr lang="en-US" b="1" dirty="0" smtClean="0"/>
              <a:t>Verb </a:t>
            </a:r>
            <a:r>
              <a:rPr lang="en-US" dirty="0" smtClean="0"/>
              <a:t>is a word used lo express an action or state; as  </a:t>
            </a:r>
          </a:p>
          <a:p>
            <a:pPr>
              <a:buNone/>
            </a:pPr>
            <a:r>
              <a:rPr lang="en-US" dirty="0" smtClean="0"/>
              <a:t>	The girl </a:t>
            </a:r>
            <a:r>
              <a:rPr lang="en-US" i="1" u="sng" dirty="0" smtClean="0"/>
              <a:t>wrote </a:t>
            </a:r>
            <a:r>
              <a:rPr lang="en-US" dirty="0" smtClean="0"/>
              <a:t>a letter to her cousin. </a:t>
            </a:r>
          </a:p>
          <a:p>
            <a:pPr>
              <a:buNone/>
            </a:pPr>
            <a:r>
              <a:rPr lang="en-US" dirty="0" smtClean="0"/>
              <a:t>	Kolkata </a:t>
            </a:r>
            <a:r>
              <a:rPr lang="en-US" i="1" u="sng" dirty="0" smtClean="0"/>
              <a:t>is </a:t>
            </a:r>
            <a:r>
              <a:rPr lang="en-US" dirty="0" smtClean="0"/>
              <a:t>a big city. </a:t>
            </a:r>
          </a:p>
          <a:p>
            <a:pPr>
              <a:buNone/>
            </a:pPr>
            <a:r>
              <a:rPr lang="en-US" dirty="0" smtClean="0"/>
              <a:t>	Iron and copper </a:t>
            </a:r>
            <a:r>
              <a:rPr lang="en-US" i="1" u="sng" dirty="0" smtClean="0"/>
              <a:t>are useful </a:t>
            </a:r>
            <a:r>
              <a:rPr lang="en-US" dirty="0" smtClean="0"/>
              <a:t>metals.  </a:t>
            </a:r>
          </a:p>
          <a:p>
            <a:r>
              <a:rPr lang="en-US" dirty="0" smtClean="0"/>
              <a:t>13. An </a:t>
            </a:r>
            <a:r>
              <a:rPr lang="en-US" b="1" dirty="0" smtClean="0"/>
              <a:t>Adverb </a:t>
            </a:r>
            <a:r>
              <a:rPr lang="en-US" dirty="0" smtClean="0"/>
              <a:t>is a word used to add something to the meaning of a verb, an adjective, or another adverb; as,  </a:t>
            </a:r>
          </a:p>
          <a:p>
            <a:pPr>
              <a:buNone/>
            </a:pPr>
            <a:r>
              <a:rPr lang="en-US" dirty="0" smtClean="0"/>
              <a:t>	He worked the sum </a:t>
            </a:r>
            <a:r>
              <a:rPr lang="en-US" i="1" u="sng" dirty="0" smtClean="0"/>
              <a:t>quickly</a:t>
            </a:r>
            <a:r>
              <a:rPr lang="en-US" dirty="0" smtClean="0"/>
              <a:t>. </a:t>
            </a:r>
          </a:p>
          <a:p>
            <a:pPr>
              <a:buNone/>
            </a:pPr>
            <a:r>
              <a:rPr lang="en-US" dirty="0" smtClean="0"/>
              <a:t>	This flower is very </a:t>
            </a:r>
            <a:r>
              <a:rPr lang="en-US" i="1" u="sng" dirty="0" smtClean="0"/>
              <a:t>beautiful</a:t>
            </a:r>
            <a:r>
              <a:rPr lang="en-US" dirty="0" smtClean="0"/>
              <a:t>. </a:t>
            </a:r>
          </a:p>
          <a:p>
            <a:pPr>
              <a:buNone/>
            </a:pPr>
            <a:r>
              <a:rPr lang="en-US" dirty="0" smtClean="0"/>
              <a:t>	She pronounced the word </a:t>
            </a:r>
            <a:r>
              <a:rPr lang="en-US" i="1" u="sng" dirty="0" smtClean="0"/>
              <a:t>quite correctly</a:t>
            </a:r>
            <a:r>
              <a:rPr lang="en-US" dirty="0" smtClean="0"/>
              <a:t>.  </a:t>
            </a:r>
          </a:p>
          <a:p>
            <a:r>
              <a:rPr lang="en-US" dirty="0" smtClean="0"/>
              <a:t>14. A </a:t>
            </a:r>
            <a:r>
              <a:rPr lang="en-US" b="1" dirty="0" smtClean="0"/>
              <a:t>Preposition </a:t>
            </a:r>
            <a:r>
              <a:rPr lang="en-US" dirty="0" smtClean="0"/>
              <a:t>is a word used with a noun or a pronoun to show how the person or thing denoted by the noun or pronoun stands in relation to something else; as,  </a:t>
            </a:r>
          </a:p>
          <a:p>
            <a:pPr>
              <a:buNone/>
            </a:pPr>
            <a:r>
              <a:rPr lang="en-US" dirty="0" smtClean="0"/>
              <a:t>	There is a cow </a:t>
            </a:r>
            <a:r>
              <a:rPr lang="en-US" i="1" u="sng" dirty="0" smtClean="0"/>
              <a:t>in </a:t>
            </a:r>
            <a:r>
              <a:rPr lang="en-US" dirty="0" smtClean="0"/>
              <a:t>the garden. </a:t>
            </a:r>
          </a:p>
          <a:p>
            <a:pPr>
              <a:buNone/>
            </a:pPr>
            <a:r>
              <a:rPr lang="en-US" dirty="0" smtClean="0"/>
              <a:t>	The girl is fond </a:t>
            </a:r>
            <a:r>
              <a:rPr lang="en-US" i="1" u="sng" dirty="0" smtClean="0"/>
              <a:t>of </a:t>
            </a:r>
            <a:r>
              <a:rPr lang="en-US" dirty="0" smtClean="0"/>
              <a:t>music. </a:t>
            </a:r>
          </a:p>
          <a:p>
            <a:pPr>
              <a:buNone/>
            </a:pPr>
            <a:r>
              <a:rPr lang="en-US" dirty="0" smtClean="0"/>
              <a:t>	A fair little girl sat </a:t>
            </a:r>
            <a:r>
              <a:rPr lang="en-US" i="1" u="sng" dirty="0" smtClean="0"/>
              <a:t>under </a:t>
            </a:r>
            <a:r>
              <a:rPr lang="en-US" dirty="0" smtClean="0"/>
              <a:t>a tree.  </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837</TotalTime>
  <Words>1389</Words>
  <Application>Microsoft Office PowerPoint</Application>
  <PresentationFormat>Widescreen</PresentationFormat>
  <Paragraphs>252</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Times New Roman</vt:lpstr>
      <vt:lpstr>Trebuchet MS</vt:lpstr>
      <vt:lpstr>Wingdings 3</vt:lpstr>
      <vt:lpstr>Facet</vt:lpstr>
      <vt:lpstr>Functional English </vt:lpstr>
      <vt:lpstr>THE SENTENCE</vt:lpstr>
      <vt:lpstr>PowerPoint Presentation</vt:lpstr>
      <vt:lpstr>SUBJECT AND PREDICATE</vt:lpstr>
      <vt:lpstr>PowerPoint Presentation</vt:lpstr>
      <vt:lpstr>PARTS OF SPEECH</vt:lpstr>
      <vt:lpstr>Noun</vt:lpstr>
      <vt:lpstr>Adjective</vt:lpstr>
      <vt:lpstr>PowerPoint Presentation</vt:lpstr>
      <vt:lpstr>PowerPoint Presentation</vt:lpstr>
      <vt:lpstr>PowerPoint Presentation</vt:lpstr>
      <vt:lpstr>THE NOUN: KINDS OF NOUNS</vt:lpstr>
      <vt:lpstr>PowerPoint Presentation</vt:lpstr>
      <vt:lpstr>PowerPoint Presentation</vt:lpstr>
      <vt:lpstr>PowerPoint Presentation</vt:lpstr>
      <vt:lpstr>PowerPoint Presentation</vt:lpstr>
      <vt:lpstr>THE NOUN: GENDER</vt:lpstr>
      <vt:lpstr>PowerPoint Presentation</vt:lpstr>
      <vt:lpstr>PowerPoint Presentation</vt:lpstr>
      <vt:lpstr>THE NOUN: CASE</vt:lpstr>
      <vt:lpstr>PowerPoint Presentation</vt:lpstr>
      <vt:lpstr>PowerPoint Presentation</vt:lpstr>
      <vt:lpstr>PowerPoint Presentation</vt:lpstr>
      <vt:lpstr>PowerPoint Presentation</vt:lpstr>
      <vt:lpstr>PowerPoint Presentation</vt:lpstr>
      <vt:lpstr>Nouns in Apposition</vt:lpstr>
      <vt:lpstr>PowerPoint Presentation</vt:lpstr>
      <vt:lpstr>PowerPoint Presentation</vt:lpstr>
      <vt:lpstr>PERSONAL PRONOUNS</vt:lpstr>
      <vt:lpstr>PowerPoint Presentation</vt:lpstr>
      <vt:lpstr>PowerPoint Presentation</vt:lpstr>
      <vt:lpstr>Forms of the Personal Pronouns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English Composition &amp; Comprehension</dc:title>
  <dc:creator>temp</dc:creator>
  <cp:lastModifiedBy>Windows User</cp:lastModifiedBy>
  <cp:revision>91</cp:revision>
  <dcterms:created xsi:type="dcterms:W3CDTF">2021-11-10T09:31:57Z</dcterms:created>
  <dcterms:modified xsi:type="dcterms:W3CDTF">2023-09-07T22:14:01Z</dcterms:modified>
</cp:coreProperties>
</file>