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writing good English </a:t>
            </a:r>
            <a:endParaRPr lang="en-US" dirty="0"/>
          </a:p>
        </p:txBody>
      </p:sp>
      <p:sp>
        <p:nvSpPr>
          <p:cNvPr id="3" name="Content Placeholder 2"/>
          <p:cNvSpPr>
            <a:spLocks noGrp="1"/>
          </p:cNvSpPr>
          <p:nvPr>
            <p:ph idx="1"/>
          </p:nvPr>
        </p:nvSpPr>
        <p:spPr/>
        <p:txBody>
          <a:bodyPr/>
          <a:lstStyle/>
          <a:p>
            <a:r>
              <a:rPr lang="en-US" dirty="0" smtClean="0"/>
              <a:t>cohesion</a:t>
            </a:r>
            <a:r>
              <a:rPr lang="en-US" dirty="0"/>
              <a:t>, </a:t>
            </a:r>
            <a:endParaRPr lang="en-US" dirty="0" smtClean="0"/>
          </a:p>
          <a:p>
            <a:r>
              <a:rPr lang="en-US" dirty="0" smtClean="0"/>
              <a:t>clarity</a:t>
            </a:r>
            <a:r>
              <a:rPr lang="en-US" dirty="0"/>
              <a:t>, </a:t>
            </a:r>
            <a:endParaRPr lang="en-US" dirty="0" smtClean="0"/>
          </a:p>
          <a:p>
            <a:r>
              <a:rPr lang="en-US" dirty="0" smtClean="0"/>
              <a:t>logical order </a:t>
            </a:r>
          </a:p>
          <a:p>
            <a:r>
              <a:rPr lang="en-US" dirty="0" smtClean="0"/>
              <a:t>consistency</a:t>
            </a:r>
          </a:p>
          <a:p>
            <a:r>
              <a:rPr lang="en-US" dirty="0" smtClean="0"/>
              <a:t>unity</a:t>
            </a:r>
          </a:p>
          <a:p>
            <a:r>
              <a:rPr lang="en-US" dirty="0" smtClean="0"/>
              <a:t>conciseness</a:t>
            </a:r>
          </a:p>
          <a:p>
            <a:r>
              <a:rPr lang="en-US" dirty="0" smtClean="0"/>
              <a:t>completeness</a:t>
            </a:r>
          </a:p>
          <a:p>
            <a:r>
              <a:rPr lang="en-US" dirty="0" smtClean="0"/>
              <a:t>variety </a:t>
            </a:r>
            <a:r>
              <a:rPr lang="en-US" dirty="0"/>
              <a:t>and formality</a:t>
            </a:r>
          </a:p>
        </p:txBody>
      </p:sp>
    </p:spTree>
    <p:extLst>
      <p:ext uri="{BB962C8B-B14F-4D97-AF65-F5344CB8AC3E}">
        <p14:creationId xmlns:p14="http://schemas.microsoft.com/office/powerpoint/2010/main" val="116372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sz="2800" dirty="0"/>
              <a:t>Remember: Cohesive writing refers to the connection of your ideas both at the sentence level and at </a:t>
            </a:r>
            <a:r>
              <a:rPr lang="en-US" sz="2800" dirty="0" smtClean="0"/>
              <a:t>the </a:t>
            </a:r>
            <a:r>
              <a:rPr lang="en-US" sz="2800" dirty="0"/>
              <a:t>paragraph level. Cohesion is a very important aspect of academic writing, because it affects the </a:t>
            </a:r>
            <a:r>
              <a:rPr lang="en-US" sz="2800" dirty="0" smtClean="0"/>
              <a:t>tone </a:t>
            </a:r>
            <a:r>
              <a:rPr lang="en-US" sz="2800" dirty="0"/>
              <a:t>of your writing. Here are some examples that illustrate the importance of connecting your ideas </a:t>
            </a:r>
            <a:r>
              <a:rPr lang="en-US" sz="2800" dirty="0" smtClean="0"/>
              <a:t>more </a:t>
            </a:r>
            <a:r>
              <a:rPr lang="en-US" sz="2800" dirty="0"/>
              <a:t>effectively in writing</a:t>
            </a:r>
            <a:r>
              <a:rPr lang="en-US" sz="2800" dirty="0" smtClean="0"/>
              <a:t>:</a:t>
            </a:r>
            <a:endParaRPr lang="en-US" sz="2800" dirty="0"/>
          </a:p>
        </p:txBody>
      </p:sp>
    </p:spTree>
    <p:extLst>
      <p:ext uri="{BB962C8B-B14F-4D97-AF65-F5344CB8AC3E}">
        <p14:creationId xmlns:p14="http://schemas.microsoft.com/office/powerpoint/2010/main" val="149241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2800" dirty="0"/>
              <a:t>The hotel is famous. It is one of the most well-known hotels in the country. The latest international dancing competition was held at the hotel. The hotel spent a lot of money to advertise the event. Because the hotel wanted to gain international reputation. But not many people attended the event. (The connection of ideas is not very good.)</a:t>
            </a:r>
          </a:p>
          <a:p>
            <a:endParaRPr lang="en-US" dirty="0"/>
          </a:p>
        </p:txBody>
      </p:sp>
    </p:spTree>
    <p:extLst>
      <p:ext uri="{BB962C8B-B14F-4D97-AF65-F5344CB8AC3E}">
        <p14:creationId xmlns:p14="http://schemas.microsoft.com/office/powerpoint/2010/main" val="40080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t>The hotel, which is one of the most well-known hotels in this region, wanted to promote its image around the world by hosting the latest international dancing competition. Although the event was widely advertised, not many people participated in the competition. (The connection of ideas is better than in the first example.)</a:t>
            </a:r>
          </a:p>
          <a:p>
            <a:endParaRPr lang="en-US" dirty="0"/>
          </a:p>
        </p:txBody>
      </p:sp>
    </p:spTree>
    <p:extLst>
      <p:ext uri="{BB962C8B-B14F-4D97-AF65-F5344CB8AC3E}">
        <p14:creationId xmlns:p14="http://schemas.microsoft.com/office/powerpoint/2010/main" val="85116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t>The latest international dancing competition was held at the hotel, which is one of the most well known hotels in this region. The hotel spent a lot of money on advertising the event since it wanted to enhance its international reputation; however, it failed to attract many people. (The connection </a:t>
            </a:r>
            <a:r>
              <a:rPr lang="en-US" sz="2800" dirty="0" smtClean="0"/>
              <a:t>of ideas </a:t>
            </a:r>
            <a:r>
              <a:rPr lang="en-US" sz="2800" dirty="0"/>
              <a:t>is better than in the first example.)</a:t>
            </a:r>
          </a:p>
          <a:p>
            <a:endParaRPr lang="en-US" dirty="0"/>
          </a:p>
        </p:txBody>
      </p:sp>
    </p:spTree>
    <p:extLst>
      <p:ext uri="{BB962C8B-B14F-4D97-AF65-F5344CB8AC3E}">
        <p14:creationId xmlns:p14="http://schemas.microsoft.com/office/powerpoint/2010/main" val="125532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Clarity and Logical Order</a:t>
            </a:r>
            <a:endParaRPr lang="en-US" dirty="0"/>
          </a:p>
        </p:txBody>
      </p:sp>
      <p:sp>
        <p:nvSpPr>
          <p:cNvPr id="3" name="Content Placeholder 2"/>
          <p:cNvSpPr>
            <a:spLocks noGrp="1"/>
          </p:cNvSpPr>
          <p:nvPr>
            <p:ph idx="1"/>
          </p:nvPr>
        </p:nvSpPr>
        <p:spPr/>
        <p:txBody>
          <a:bodyPr/>
          <a:lstStyle/>
          <a:p>
            <a:r>
              <a:rPr lang="en-US" b="1" dirty="0" smtClean="0"/>
              <a:t>Clarity: </a:t>
            </a:r>
            <a:r>
              <a:rPr lang="en-US" dirty="0" smtClean="0"/>
              <a:t>the meaning of what you are intending to communicate is perfectly clear; the reader does not have to “read between the lines” to guess what you are saying.</a:t>
            </a:r>
          </a:p>
          <a:p>
            <a:endParaRPr lang="en-US" b="1" dirty="0" smtClean="0"/>
          </a:p>
          <a:p>
            <a:r>
              <a:rPr lang="en-US" b="1" dirty="0" smtClean="0"/>
              <a:t>Logical Order: </a:t>
            </a:r>
            <a:r>
              <a:rPr lang="en-US" dirty="0" smtClean="0"/>
              <a:t>refers to a logical ordering of information. In academic writing, writers tend to move from general to specific. In an historical passage, the movement of information is chronological; that is, from old to new. Chronological ordering is also “logical” when describing a disease in that one would expect to learn of symptoms before learning of the treatment.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Consistency</a:t>
            </a:r>
            <a:endParaRPr lang="en-US" dirty="0"/>
          </a:p>
        </p:txBody>
      </p:sp>
      <p:sp>
        <p:nvSpPr>
          <p:cNvPr id="3" name="Content Placeholder 2"/>
          <p:cNvSpPr>
            <a:spLocks noGrp="1"/>
          </p:cNvSpPr>
          <p:nvPr>
            <p:ph idx="1"/>
          </p:nvPr>
        </p:nvSpPr>
        <p:spPr/>
        <p:txBody>
          <a:bodyPr>
            <a:normAutofit/>
          </a:bodyPr>
          <a:lstStyle/>
          <a:p>
            <a:r>
              <a:rPr lang="en-US" sz="2400" b="1" dirty="0" smtClean="0"/>
              <a:t>Consistency</a:t>
            </a:r>
            <a:r>
              <a:rPr lang="en-US" sz="2400" dirty="0" smtClean="0"/>
              <a:t>: Consistency refers to uniformity of writing style. For example, </a:t>
            </a:r>
          </a:p>
          <a:p>
            <a:r>
              <a:rPr lang="en-US" sz="2400" b="1" dirty="0" smtClean="0"/>
              <a:t>Cohesion</a:t>
            </a:r>
            <a:r>
              <a:rPr lang="en-US" sz="2400" dirty="0" smtClean="0"/>
              <a:t>: the smooth movement or</a:t>
            </a:r>
          </a:p>
          <a:p>
            <a:pPr>
              <a:buNone/>
            </a:pPr>
            <a:r>
              <a:rPr lang="en-US" sz="2400" dirty="0" smtClean="0"/>
              <a:t>“flow” between sentences and paragraphs.</a:t>
            </a:r>
            <a:r>
              <a:rPr lang="en-US" sz="2400" b="1" dirty="0" smtClean="0"/>
              <a:t> </a:t>
            </a:r>
            <a:endParaRPr lang="en-US" sz="2400" dirty="0" smtClean="0"/>
          </a:p>
          <a:p>
            <a:r>
              <a:rPr lang="en-US" sz="2400" b="1" dirty="0" smtClean="0"/>
              <a:t>Clarity: </a:t>
            </a:r>
            <a:r>
              <a:rPr lang="en-US" sz="2400" dirty="0" smtClean="0"/>
              <a:t>the meaning of what you are</a:t>
            </a:r>
          </a:p>
          <a:p>
            <a:pPr>
              <a:buNone/>
            </a:pPr>
            <a:r>
              <a:rPr lang="en-US" sz="2400" dirty="0" smtClean="0"/>
              <a:t>	intending to communicate is perfectly clear;</a:t>
            </a:r>
          </a:p>
          <a:p>
            <a:pPr>
              <a:buNone/>
            </a:pPr>
            <a:r>
              <a:rPr lang="en-US" sz="2400" dirty="0" smtClean="0"/>
              <a:t>	the reader does not have to “read between</a:t>
            </a:r>
          </a:p>
          <a:p>
            <a:pPr>
              <a:buNone/>
            </a:pPr>
            <a:r>
              <a:rPr lang="en-US" sz="2400" dirty="0" smtClean="0"/>
              <a:t>	the lines” to guess what you are saying.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800" dirty="0" smtClean="0"/>
              <a:t>there is a problem on this page in that “cohesion” and “clarity” are defined in note form (incomplete sentences), whereas “consistency” and “unity” are defined in complete sentences. The writer should be consistent: either use note form or complete sentences. The principle of parallelism also exemplifies consistency (the same grammatical structures should be consistently used in a list). Finally, in citing sources, consistency of style is also essential.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Unity</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At its simplest, unity refers to the exclusion of information that does not directly relate to the topic being discussed in a given paragraph. In its broadest sense, an entire essay should be unified; that is, within the paragraphs, the minor supports must support the major supports, which in turn must support the topic sentences. Each of the topic sentences must likewise support the thesis statement.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Conciseness:</a:t>
            </a:r>
            <a:endParaRPr lang="en-US" dirty="0"/>
          </a:p>
        </p:txBody>
      </p:sp>
      <p:sp>
        <p:nvSpPr>
          <p:cNvPr id="3" name="Content Placeholder 2"/>
          <p:cNvSpPr>
            <a:spLocks noGrp="1"/>
          </p:cNvSpPr>
          <p:nvPr>
            <p:ph idx="1"/>
          </p:nvPr>
        </p:nvSpPr>
        <p:spPr/>
        <p:txBody>
          <a:bodyPr>
            <a:noAutofit/>
          </a:bodyPr>
          <a:lstStyle/>
          <a:p>
            <a:r>
              <a:rPr lang="en-US" sz="2400" b="1" dirty="0" smtClean="0"/>
              <a:t>Conciseness: </a:t>
            </a:r>
            <a:r>
              <a:rPr lang="en-US" sz="2400" dirty="0" smtClean="0"/>
              <a:t>Conciseness is economy in the use of words. Good writing quickly gets to the point and eliminates unnecessary words and needless repetition (redundancy, or “dead wood.”) The exclusion of unnecessary information promotes unity and cohesion. (This concept, of course, does not include the repetition of information in the conclusion, where the reader expects the writer to “sum up.” However, remember that the ideas must be stated in a different way than they were stated in the text)</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Completeness:</a:t>
            </a:r>
            <a:endParaRPr lang="en-US" dirty="0"/>
          </a:p>
        </p:txBody>
      </p:sp>
      <p:sp>
        <p:nvSpPr>
          <p:cNvPr id="3" name="Content Placeholder 2"/>
          <p:cNvSpPr>
            <a:spLocks noGrp="1"/>
          </p:cNvSpPr>
          <p:nvPr>
            <p:ph idx="1"/>
          </p:nvPr>
        </p:nvSpPr>
        <p:spPr/>
        <p:txBody>
          <a:bodyPr>
            <a:noAutofit/>
          </a:bodyPr>
          <a:lstStyle/>
          <a:p>
            <a:r>
              <a:rPr lang="en-US" sz="2400" b="1" dirty="0" smtClean="0"/>
              <a:t>Completeness: </a:t>
            </a:r>
            <a:r>
              <a:rPr lang="en-US" sz="2400" dirty="0" smtClean="0"/>
              <a:t>While repetitive or unnecessary information must be eliminated, the writer has a responsibility to provide essential information on a given topic. For example, in a definition of chicken pox, the reader would expect to learn that it is primarily a children’s disease characterized by a rash. He would also expect to learn that it is also referred to as “</a:t>
            </a:r>
            <a:r>
              <a:rPr lang="en-US" sz="2400" dirty="0" err="1" smtClean="0"/>
              <a:t>varicella</a:t>
            </a:r>
            <a:r>
              <a:rPr lang="en-US" sz="2400" dirty="0" smtClean="0"/>
              <a:t>.” Failure to provide essential information is indeed an error. Just because a source you have chosen does not include certain information, you are not excused from supplying all the basics in your essay. For this reason as well as others, you must consult a variety of sources.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in Writing</a:t>
            </a:r>
          </a:p>
        </p:txBody>
      </p:sp>
      <p:sp>
        <p:nvSpPr>
          <p:cNvPr id="3" name="Content Placeholder 2"/>
          <p:cNvSpPr>
            <a:spLocks noGrp="1"/>
          </p:cNvSpPr>
          <p:nvPr>
            <p:ph idx="1"/>
          </p:nvPr>
        </p:nvSpPr>
        <p:spPr/>
        <p:txBody>
          <a:bodyPr>
            <a:noAutofit/>
          </a:bodyPr>
          <a:lstStyle/>
          <a:p>
            <a:r>
              <a:rPr lang="en-US" sz="2800" dirty="0"/>
              <a:t>Creating cohesion means ‘tying’ our words, phrases, sentences and paragraphs together, to create a text where the relationships between these elements is clear and logical to the reader, giving the text ‘flow’. We create cohesion at all these levels (word, phrase, sentence and paragraph), in order to direct our readers’ attention to the development of our argument. Following are some of the cohesive tools you can make use of.</a:t>
            </a:r>
          </a:p>
        </p:txBody>
      </p:sp>
    </p:spTree>
    <p:extLst>
      <p:ext uri="{BB962C8B-B14F-4D97-AF65-F5344CB8AC3E}">
        <p14:creationId xmlns:p14="http://schemas.microsoft.com/office/powerpoint/2010/main" val="3879614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Varity and formality</a:t>
            </a:r>
            <a:endParaRPr lang="en-US" b="1" dirty="0"/>
          </a:p>
        </p:txBody>
      </p:sp>
      <p:sp>
        <p:nvSpPr>
          <p:cNvPr id="3" name="Content Placeholder 2"/>
          <p:cNvSpPr>
            <a:spLocks noGrp="1"/>
          </p:cNvSpPr>
          <p:nvPr>
            <p:ph idx="1"/>
          </p:nvPr>
        </p:nvSpPr>
        <p:spPr/>
        <p:txBody>
          <a:bodyPr/>
          <a:lstStyle/>
          <a:p>
            <a:r>
              <a:rPr lang="en-US" b="1" dirty="0" smtClean="0"/>
              <a:t>Variety: </a:t>
            </a:r>
            <a:r>
              <a:rPr lang="en-US" dirty="0" smtClean="0"/>
              <a:t>Variety helps the reader by adding some “spice” to the text. It is achieved in part by using various methods of joining ideas. In addition to constructing sentences of various types and lengths, the writer should try to use synonyms when possible.</a:t>
            </a:r>
          </a:p>
          <a:p>
            <a:pPr>
              <a:buNone/>
            </a:pPr>
            <a:r>
              <a:rPr lang="en-US" b="1" dirty="0" smtClean="0"/>
              <a:t> </a:t>
            </a:r>
            <a:endParaRPr lang="en-US" dirty="0" smtClean="0"/>
          </a:p>
          <a:p>
            <a:r>
              <a:rPr lang="en-US" b="1" dirty="0" smtClean="0"/>
              <a:t>Formality: </a:t>
            </a:r>
            <a:r>
              <a:rPr lang="en-US" dirty="0" smtClean="0"/>
              <a:t>Academic writing is formal in tone. This means that sophisticated vocabulary and grammatical structures are used. In addition, the use of pronouns such as “I” and contractions is avoided.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in Writing</a:t>
            </a:r>
          </a:p>
        </p:txBody>
      </p:sp>
      <p:sp>
        <p:nvSpPr>
          <p:cNvPr id="3" name="Content Placeholder 2"/>
          <p:cNvSpPr>
            <a:spLocks noGrp="1"/>
          </p:cNvSpPr>
          <p:nvPr>
            <p:ph idx="1"/>
          </p:nvPr>
        </p:nvSpPr>
        <p:spPr/>
        <p:txBody>
          <a:bodyPr>
            <a:normAutofit/>
          </a:bodyPr>
          <a:lstStyle/>
          <a:p>
            <a:r>
              <a:rPr lang="en-US" sz="2800" dirty="0"/>
              <a:t>Repetition: use a particular word or phrase across different sentences or paragraphs, e.g. Of course, materials development or adaptation is not the only priority for the professions in South Africa. However, the focus on materials development is appealing because it provides a very tangible and practical focus for speech and language therapists (Pascoe et al., 2013). </a:t>
            </a:r>
            <a:endParaRPr lang="en-US" sz="2800" dirty="0" smtClean="0"/>
          </a:p>
        </p:txBody>
      </p:sp>
    </p:spTree>
    <p:extLst>
      <p:ext uri="{BB962C8B-B14F-4D97-AF65-F5344CB8AC3E}">
        <p14:creationId xmlns:p14="http://schemas.microsoft.com/office/powerpoint/2010/main" val="340464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in Writing</a:t>
            </a:r>
          </a:p>
        </p:txBody>
      </p:sp>
      <p:sp>
        <p:nvSpPr>
          <p:cNvPr id="3" name="Content Placeholder 2"/>
          <p:cNvSpPr>
            <a:spLocks noGrp="1"/>
          </p:cNvSpPr>
          <p:nvPr>
            <p:ph idx="1"/>
          </p:nvPr>
        </p:nvSpPr>
        <p:spPr>
          <a:xfrm>
            <a:off x="677334" y="2160589"/>
            <a:ext cx="8596668" cy="4240211"/>
          </a:xfrm>
        </p:spPr>
        <p:txBody>
          <a:bodyPr>
            <a:normAutofit fontScale="92500" lnSpcReduction="10000"/>
          </a:bodyPr>
          <a:lstStyle/>
          <a:p>
            <a:r>
              <a:rPr lang="en-US" sz="3000" dirty="0"/>
              <a:t>Synonyms: use a word or phrase in a later sentence which has the same or similar meaning to a keyword in the first sentence, e.g. The purpose of population genetics is to quantify and explain the processes generating variation in natural populations (</a:t>
            </a:r>
            <a:r>
              <a:rPr lang="en-US" sz="3000" dirty="0" err="1"/>
              <a:t>Vargo</a:t>
            </a:r>
            <a:r>
              <a:rPr lang="en-US" sz="3000" dirty="0"/>
              <a:t> &amp; </a:t>
            </a:r>
            <a:r>
              <a:rPr lang="en-US" sz="3000" dirty="0" err="1"/>
              <a:t>Husseneder</a:t>
            </a:r>
            <a:r>
              <a:rPr lang="en-US" sz="3000" dirty="0"/>
              <a:t>, 2011). </a:t>
            </a:r>
            <a:r>
              <a:rPr lang="en-US" sz="3000" dirty="0" err="1"/>
              <a:t>Sociogenetic</a:t>
            </a:r>
            <a:r>
              <a:rPr lang="en-US" sz="3000" dirty="0"/>
              <a:t> studies of eusocial insects are generally based on the approach that the colony functions as a discrete entity within the population (Thorne et al., 1999).</a:t>
            </a:r>
          </a:p>
          <a:p>
            <a:endParaRPr lang="en-US" dirty="0"/>
          </a:p>
        </p:txBody>
      </p:sp>
    </p:spTree>
    <p:extLst>
      <p:ext uri="{BB962C8B-B14F-4D97-AF65-F5344CB8AC3E}">
        <p14:creationId xmlns:p14="http://schemas.microsoft.com/office/powerpoint/2010/main" val="221592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in Writing</a:t>
            </a:r>
          </a:p>
        </p:txBody>
      </p:sp>
      <p:sp>
        <p:nvSpPr>
          <p:cNvPr id="3" name="Content Placeholder 2"/>
          <p:cNvSpPr>
            <a:spLocks noGrp="1"/>
          </p:cNvSpPr>
          <p:nvPr>
            <p:ph idx="1"/>
          </p:nvPr>
        </p:nvSpPr>
        <p:spPr/>
        <p:txBody>
          <a:bodyPr>
            <a:normAutofit/>
          </a:bodyPr>
          <a:lstStyle/>
          <a:p>
            <a:r>
              <a:rPr lang="en-US" sz="2800" dirty="0"/>
              <a:t>Pronouns: use a pronoun to refer back to a phrase already used, e.g. When scientific experiments do not work out as expected, they are often considered failures until some other scientist tries them again. Those that work out better the second time around are the ones that promise the most </a:t>
            </a:r>
            <a:r>
              <a:rPr lang="en-US" sz="2800" dirty="0" smtClean="0"/>
              <a:t>rewards.</a:t>
            </a:r>
            <a:endParaRPr lang="en-US" sz="2800" dirty="0"/>
          </a:p>
        </p:txBody>
      </p:sp>
    </p:spTree>
    <p:extLst>
      <p:ext uri="{BB962C8B-B14F-4D97-AF65-F5344CB8AC3E}">
        <p14:creationId xmlns:p14="http://schemas.microsoft.com/office/powerpoint/2010/main" val="111188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Cohesive Words and Phrases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a:t>
            </a:r>
            <a:r>
              <a:rPr lang="en-US" dirty="0"/>
              <a:t>. Additive words</a:t>
            </a:r>
          </a:p>
          <a:p>
            <a:pPr marL="400050" lvl="1" indent="0">
              <a:buNone/>
            </a:pPr>
            <a:r>
              <a:rPr lang="en-US" dirty="0"/>
              <a:t>Also, and, as well as, at the same time as, besides, equally important, further, furthermore, in </a:t>
            </a:r>
          </a:p>
          <a:p>
            <a:pPr marL="400050" lvl="1" indent="0">
              <a:buNone/>
            </a:pPr>
            <a:r>
              <a:rPr lang="en-US" dirty="0"/>
              <a:t>addition, likewise, moreover, too, not only... but also. </a:t>
            </a:r>
          </a:p>
          <a:p>
            <a:r>
              <a:rPr lang="en-US" dirty="0"/>
              <a:t>2. Amplification words</a:t>
            </a:r>
          </a:p>
          <a:p>
            <a:pPr marL="400050" lvl="1" indent="0">
              <a:buNone/>
            </a:pPr>
            <a:r>
              <a:rPr lang="en-US" dirty="0"/>
              <a:t>As, for example, for instance, in fact, specifically, such as, that is, to illustrate</a:t>
            </a:r>
          </a:p>
          <a:p>
            <a:r>
              <a:rPr lang="en-US" dirty="0"/>
              <a:t>3. Repetitive words</a:t>
            </a:r>
          </a:p>
          <a:p>
            <a:pPr marL="0" indent="0">
              <a:buNone/>
            </a:pPr>
            <a:r>
              <a:rPr lang="en-US" dirty="0" smtClean="0"/>
              <a:t>	Again</a:t>
            </a:r>
            <a:r>
              <a:rPr lang="en-US" dirty="0"/>
              <a:t>, in other words, that is, to repeat</a:t>
            </a:r>
          </a:p>
          <a:p>
            <a:r>
              <a:rPr lang="en-US" dirty="0"/>
              <a:t>4. Contrast words</a:t>
            </a:r>
          </a:p>
          <a:p>
            <a:pPr marL="400050" lvl="1" indent="0">
              <a:buNone/>
            </a:pPr>
            <a:r>
              <a:rPr lang="en-US" dirty="0"/>
              <a:t>But, conversely, despite, even though, however, in contrast, notwithstanding, on the one hand / </a:t>
            </a:r>
            <a:r>
              <a:rPr lang="en-US" dirty="0" smtClean="0"/>
              <a:t>on </a:t>
            </a:r>
            <a:r>
              <a:rPr lang="en-US" dirty="0"/>
              <a:t>the other hand, still, although, though, whereas, yet, nevertheless, on the contrary, in spite of </a:t>
            </a:r>
            <a:r>
              <a:rPr lang="en-US" dirty="0" smtClean="0"/>
              <a:t>this</a:t>
            </a:r>
            <a:endParaRPr lang="en-US" dirty="0"/>
          </a:p>
          <a:p>
            <a:endParaRPr lang="en-US" dirty="0"/>
          </a:p>
        </p:txBody>
      </p:sp>
    </p:spTree>
    <p:extLst>
      <p:ext uri="{BB962C8B-B14F-4D97-AF65-F5344CB8AC3E}">
        <p14:creationId xmlns:p14="http://schemas.microsoft.com/office/powerpoint/2010/main" val="143964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Cohesive Words and Phrases</a:t>
            </a:r>
          </a:p>
        </p:txBody>
      </p:sp>
      <p:sp>
        <p:nvSpPr>
          <p:cNvPr id="3" name="Content Placeholder 2"/>
          <p:cNvSpPr>
            <a:spLocks noGrp="1"/>
          </p:cNvSpPr>
          <p:nvPr>
            <p:ph idx="1"/>
          </p:nvPr>
        </p:nvSpPr>
        <p:spPr/>
        <p:txBody>
          <a:bodyPr/>
          <a:lstStyle/>
          <a:p>
            <a:r>
              <a:rPr lang="en-US" dirty="0"/>
              <a:t>5. Cause and effect words</a:t>
            </a:r>
          </a:p>
          <a:p>
            <a:pPr marL="400050" lvl="1" indent="0">
              <a:buNone/>
            </a:pPr>
            <a:r>
              <a:rPr lang="en-US" dirty="0" smtClean="0"/>
              <a:t>Accordingly</a:t>
            </a:r>
            <a:r>
              <a:rPr lang="en-US" dirty="0"/>
              <a:t>, as a result, because, consequently, for this reason, since, as, so, then, therefore, thus</a:t>
            </a:r>
          </a:p>
          <a:p>
            <a:r>
              <a:rPr lang="en-US" dirty="0"/>
              <a:t>6. Qualifying words</a:t>
            </a:r>
          </a:p>
          <a:p>
            <a:pPr marL="400050" lvl="1" indent="0">
              <a:buNone/>
            </a:pPr>
            <a:r>
              <a:rPr lang="en-US" dirty="0"/>
              <a:t>Although, if, even, therefore, unless</a:t>
            </a:r>
          </a:p>
          <a:p>
            <a:r>
              <a:rPr lang="en-US" dirty="0"/>
              <a:t>7. Example</a:t>
            </a:r>
          </a:p>
          <a:p>
            <a:pPr marL="400050" lvl="1" indent="0">
              <a:buNone/>
            </a:pPr>
            <a:r>
              <a:rPr lang="en-US" dirty="0"/>
              <a:t>For example, for instance</a:t>
            </a:r>
          </a:p>
          <a:p>
            <a:endParaRPr lang="en-US" dirty="0"/>
          </a:p>
        </p:txBody>
      </p:sp>
    </p:spTree>
    <p:extLst>
      <p:ext uri="{BB962C8B-B14F-4D97-AF65-F5344CB8AC3E}">
        <p14:creationId xmlns:p14="http://schemas.microsoft.com/office/powerpoint/2010/main" val="299744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Cohesive Words and Phrases</a:t>
            </a:r>
          </a:p>
        </p:txBody>
      </p:sp>
      <p:sp>
        <p:nvSpPr>
          <p:cNvPr id="3" name="Content Placeholder 2"/>
          <p:cNvSpPr>
            <a:spLocks noGrp="1"/>
          </p:cNvSpPr>
          <p:nvPr>
            <p:ph idx="1"/>
          </p:nvPr>
        </p:nvSpPr>
        <p:spPr/>
        <p:txBody>
          <a:bodyPr>
            <a:normAutofit/>
          </a:bodyPr>
          <a:lstStyle/>
          <a:p>
            <a:r>
              <a:rPr lang="en-US" dirty="0" smtClean="0"/>
              <a:t>8. Emphasizing </a:t>
            </a:r>
            <a:r>
              <a:rPr lang="en-US" dirty="0"/>
              <a:t>words</a:t>
            </a:r>
          </a:p>
          <a:p>
            <a:pPr marL="0" indent="0">
              <a:buNone/>
            </a:pPr>
            <a:r>
              <a:rPr lang="en-US" dirty="0" smtClean="0"/>
              <a:t>	Above </a:t>
            </a:r>
            <a:r>
              <a:rPr lang="en-US" dirty="0"/>
              <a:t>all, more/most importantly</a:t>
            </a:r>
          </a:p>
          <a:p>
            <a:r>
              <a:rPr lang="en-US" dirty="0"/>
              <a:t>9. Reason words</a:t>
            </a:r>
          </a:p>
          <a:p>
            <a:pPr marL="0" indent="0">
              <a:buNone/>
            </a:pPr>
            <a:r>
              <a:rPr lang="en-US" dirty="0" smtClean="0"/>
              <a:t>	For </a:t>
            </a:r>
            <a:r>
              <a:rPr lang="en-US" dirty="0"/>
              <a:t>this reason, owing to this, therefore</a:t>
            </a:r>
          </a:p>
          <a:p>
            <a:r>
              <a:rPr lang="en-US" dirty="0"/>
              <a:t>10. Order words</a:t>
            </a:r>
          </a:p>
          <a:p>
            <a:pPr marL="400050" lvl="1" indent="0">
              <a:buNone/>
            </a:pPr>
            <a:r>
              <a:rPr lang="en-US" dirty="0"/>
              <a:t>Afterwards, at the same time, before, firstly/secondly, formerly, lastly, finally, later, meanwhile, </a:t>
            </a:r>
            <a:r>
              <a:rPr lang="en-US" dirty="0" smtClean="0"/>
              <a:t>next</a:t>
            </a:r>
            <a:r>
              <a:rPr lang="en-US" dirty="0"/>
              <a:t>, now, presently, today/yesterday/last week/next year, subsequently, then, until, ultimately, </a:t>
            </a:r>
            <a:r>
              <a:rPr lang="en-US" dirty="0" smtClean="0"/>
              <a:t>while</a:t>
            </a:r>
            <a:r>
              <a:rPr lang="en-US" dirty="0"/>
              <a:t>, historically, in the end, </a:t>
            </a:r>
            <a:r>
              <a:rPr lang="en-US" dirty="0" smtClean="0"/>
              <a:t>eventually</a:t>
            </a:r>
            <a:endParaRPr lang="en-US" dirty="0"/>
          </a:p>
        </p:txBody>
      </p:sp>
    </p:spTree>
    <p:extLst>
      <p:ext uri="{BB962C8B-B14F-4D97-AF65-F5344CB8AC3E}">
        <p14:creationId xmlns:p14="http://schemas.microsoft.com/office/powerpoint/2010/main" val="42745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Cohesive Words and Phrases</a:t>
            </a:r>
          </a:p>
        </p:txBody>
      </p:sp>
      <p:sp>
        <p:nvSpPr>
          <p:cNvPr id="3" name="Content Placeholder 2"/>
          <p:cNvSpPr>
            <a:spLocks noGrp="1"/>
          </p:cNvSpPr>
          <p:nvPr>
            <p:ph idx="1"/>
          </p:nvPr>
        </p:nvSpPr>
        <p:spPr/>
        <p:txBody>
          <a:bodyPr/>
          <a:lstStyle/>
          <a:p>
            <a:r>
              <a:rPr lang="en-US" dirty="0"/>
              <a:t>11. </a:t>
            </a:r>
            <a:r>
              <a:rPr lang="en-US" dirty="0" smtClean="0"/>
              <a:t>Explanation</a:t>
            </a:r>
          </a:p>
          <a:p>
            <a:pPr marL="0" indent="0">
              <a:buNone/>
            </a:pPr>
            <a:r>
              <a:rPr lang="en-US" dirty="0"/>
              <a:t>	</a:t>
            </a:r>
            <a:r>
              <a:rPr lang="en-US" dirty="0" smtClean="0"/>
              <a:t>In </a:t>
            </a:r>
            <a:r>
              <a:rPr lang="en-US" dirty="0"/>
              <a:t>other words, that is to say</a:t>
            </a:r>
          </a:p>
          <a:p>
            <a:r>
              <a:rPr lang="en-US" dirty="0"/>
              <a:t>12. Attitude</a:t>
            </a:r>
          </a:p>
          <a:p>
            <a:pPr marL="400050" lvl="1" indent="0">
              <a:buNone/>
            </a:pPr>
            <a:r>
              <a:rPr lang="en-US" dirty="0" smtClean="0"/>
              <a:t>Naturally</a:t>
            </a:r>
            <a:r>
              <a:rPr lang="en-US" dirty="0"/>
              <a:t>, of course, certainly, strangely enough, surprisingly, fortunately, unfortunately, </a:t>
            </a:r>
            <a:r>
              <a:rPr lang="en-US" dirty="0" smtClean="0"/>
              <a:t>admittedly</a:t>
            </a:r>
            <a:r>
              <a:rPr lang="en-US" dirty="0"/>
              <a:t>, undoubtedly</a:t>
            </a:r>
          </a:p>
          <a:p>
            <a:r>
              <a:rPr lang="en-US" dirty="0"/>
              <a:t>13. Summary</a:t>
            </a:r>
          </a:p>
          <a:p>
            <a:pPr marL="0" indent="0">
              <a:buNone/>
            </a:pPr>
            <a:r>
              <a:rPr lang="en-US" dirty="0" smtClean="0"/>
              <a:t>	Finally</a:t>
            </a:r>
            <a:r>
              <a:rPr lang="en-US" dirty="0"/>
              <a:t>, in conclusion, in short, to </a:t>
            </a:r>
            <a:r>
              <a:rPr lang="en-US" dirty="0" smtClean="0"/>
              <a:t>summarize </a:t>
            </a:r>
            <a:endParaRPr lang="en-US" dirty="0"/>
          </a:p>
          <a:p>
            <a:endParaRPr lang="en-US" dirty="0"/>
          </a:p>
        </p:txBody>
      </p:sp>
    </p:spTree>
    <p:extLst>
      <p:ext uri="{BB962C8B-B14F-4D97-AF65-F5344CB8AC3E}">
        <p14:creationId xmlns:p14="http://schemas.microsoft.com/office/powerpoint/2010/main" val="2568807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1286</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Principles of writing good English </vt:lpstr>
      <vt:lpstr>Cohesion in Writing</vt:lpstr>
      <vt:lpstr>Cohesion in Writing</vt:lpstr>
      <vt:lpstr>Cohesion in Writing</vt:lpstr>
      <vt:lpstr>Cohesion in Writing</vt:lpstr>
      <vt:lpstr>Cohesive Words and Phrases </vt:lpstr>
      <vt:lpstr>Cohesive Words and Phrases</vt:lpstr>
      <vt:lpstr>Cohesive Words and Phrases</vt:lpstr>
      <vt:lpstr>Cohesive Words and Phrases</vt:lpstr>
      <vt:lpstr>Example </vt:lpstr>
      <vt:lpstr>Example</vt:lpstr>
      <vt:lpstr>Example</vt:lpstr>
      <vt:lpstr>Example</vt:lpstr>
      <vt:lpstr>Clarity and Logical Order</vt:lpstr>
      <vt:lpstr>Consistency</vt:lpstr>
      <vt:lpstr>PowerPoint Presentation</vt:lpstr>
      <vt:lpstr>Unity</vt:lpstr>
      <vt:lpstr>Conciseness:</vt:lpstr>
      <vt:lpstr>Completeness:</vt:lpstr>
      <vt:lpstr>Varity and formality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Composition &amp; Comprehension</dc:title>
  <dc:creator>temp</dc:creator>
  <cp:lastModifiedBy>Windows User</cp:lastModifiedBy>
  <cp:revision>13</cp:revision>
  <dcterms:created xsi:type="dcterms:W3CDTF">2021-11-10T09:31:57Z</dcterms:created>
  <dcterms:modified xsi:type="dcterms:W3CDTF">2023-09-10T08:56:21Z</dcterms:modified>
</cp:coreProperties>
</file>