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17" r:id="rId2"/>
    <p:sldId id="318" r:id="rId3"/>
    <p:sldId id="319" r:id="rId4"/>
    <p:sldId id="320" r:id="rId5"/>
    <p:sldId id="321" r:id="rId6"/>
    <p:sldId id="322" r:id="rId7"/>
    <p:sldId id="323" r:id="rId8"/>
    <p:sldId id="324" r:id="rId9"/>
    <p:sldId id="325" r:id="rId10"/>
    <p:sldId id="326" r:id="rId11"/>
    <p:sldId id="327" r:id="rId12"/>
    <p:sldId id="32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9/16/2023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REFLEXIVE AND EMPHATIC PRONOUNS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132. When -self is added to my, your, him, her, it, and -selves to our, your, them, we get what are called Compound Personal Pronouns.  </a:t>
            </a:r>
          </a:p>
          <a:p>
            <a:r>
              <a:rPr lang="en-US" dirty="0" smtClean="0"/>
              <a:t>They are called Reflexive Pronouns when the action done by the subject turns back (reflects) upon the subject; as, </a:t>
            </a:r>
          </a:p>
          <a:p>
            <a:r>
              <a:rPr lang="en-US" dirty="0" smtClean="0"/>
              <a:t>I hurt myself. </a:t>
            </a:r>
          </a:p>
          <a:p>
            <a:r>
              <a:rPr lang="en-US" dirty="0" smtClean="0"/>
              <a:t>We hurt ourselves. </a:t>
            </a:r>
          </a:p>
          <a:p>
            <a:r>
              <a:rPr lang="en-US" dirty="0" smtClean="0"/>
              <a:t>You will hurt yourself.  </a:t>
            </a:r>
          </a:p>
          <a:p>
            <a:r>
              <a:rPr lang="en-US" dirty="0" smtClean="0"/>
              <a:t>You hurt yourselves. </a:t>
            </a:r>
          </a:p>
          <a:p>
            <a:r>
              <a:rPr lang="en-US" dirty="0" smtClean="0"/>
              <a:t>He hurt himself.  </a:t>
            </a:r>
          </a:p>
          <a:p>
            <a:r>
              <a:rPr lang="en-US" dirty="0" smtClean="0"/>
              <a:t>She hurt herself.  </a:t>
            </a:r>
          </a:p>
          <a:p>
            <a:r>
              <a:rPr lang="en-US" dirty="0" smtClean="0"/>
              <a:t>They hurt themselves. </a:t>
            </a:r>
          </a:p>
          <a:p>
            <a:r>
              <a:rPr lang="en-US" dirty="0" smtClean="0"/>
              <a:t>The horse hurt itself.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PRONOUNS</a:t>
            </a:r>
            <a:endParaRPr lang="en-US" dirty="0"/>
          </a:p>
        </p:txBody>
      </p:sp>
      <p:sp>
        <p:nvSpPr>
          <p:cNvPr id="3" name="Content Placeholder 2"/>
          <p:cNvSpPr>
            <a:spLocks noGrp="1"/>
          </p:cNvSpPr>
          <p:nvPr>
            <p:ph idx="1"/>
          </p:nvPr>
        </p:nvSpPr>
        <p:spPr/>
        <p:txBody>
          <a:bodyPr/>
          <a:lstStyle/>
          <a:p>
            <a:r>
              <a:rPr lang="en-US" dirty="0" smtClean="0"/>
              <a:t>148. Read the following pairs of sentences: </a:t>
            </a:r>
          </a:p>
          <a:p>
            <a:pPr>
              <a:buNone/>
            </a:pPr>
            <a:r>
              <a:rPr lang="en-US" dirty="0" smtClean="0"/>
              <a:t>	1. I met </a:t>
            </a:r>
            <a:r>
              <a:rPr lang="en-US" dirty="0" err="1" smtClean="0"/>
              <a:t>Hari</a:t>
            </a:r>
            <a:r>
              <a:rPr lang="en-US" dirty="0" smtClean="0"/>
              <a:t>. </a:t>
            </a:r>
            <a:r>
              <a:rPr lang="en-US" dirty="0" err="1" smtClean="0"/>
              <a:t>Hari</a:t>
            </a:r>
            <a:r>
              <a:rPr lang="en-US" dirty="0" smtClean="0"/>
              <a:t> had just returned. </a:t>
            </a:r>
          </a:p>
          <a:p>
            <a:pPr>
              <a:buNone/>
            </a:pPr>
            <a:r>
              <a:rPr lang="en-US" dirty="0" smtClean="0"/>
              <a:t>	2. I have found the pen. I lost the pen. </a:t>
            </a:r>
          </a:p>
          <a:p>
            <a:pPr>
              <a:buNone/>
            </a:pPr>
            <a:r>
              <a:rPr lang="en-US" dirty="0" smtClean="0"/>
              <a:t>	3. Here is the book. You lent me the book.   </a:t>
            </a:r>
          </a:p>
          <a:p>
            <a:r>
              <a:rPr lang="en-US" dirty="0" smtClean="0"/>
              <a:t>Let us now combine each of the above pairs into one sentence. Thus :-  </a:t>
            </a:r>
          </a:p>
          <a:p>
            <a:pPr>
              <a:buNone/>
            </a:pPr>
            <a:r>
              <a:rPr lang="en-US" dirty="0" smtClean="0"/>
              <a:t>	1. I met </a:t>
            </a:r>
            <a:r>
              <a:rPr lang="en-US" dirty="0" err="1" smtClean="0"/>
              <a:t>Hari</a:t>
            </a:r>
            <a:r>
              <a:rPr lang="en-US" dirty="0" smtClean="0"/>
              <a:t> who had just returned. </a:t>
            </a:r>
          </a:p>
          <a:p>
            <a:pPr>
              <a:buNone/>
            </a:pPr>
            <a:r>
              <a:rPr lang="en-US" dirty="0" smtClean="0"/>
              <a:t>	2. I have found the pen which I lost. </a:t>
            </a:r>
          </a:p>
          <a:p>
            <a:pPr>
              <a:buNone/>
            </a:pPr>
            <a:r>
              <a:rPr lang="en-US" dirty="0" smtClean="0"/>
              <a:t>	3. Here is the book that you lent me.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Now let us examine the work done by each of the words, who, which and that.  </a:t>
            </a:r>
          </a:p>
          <a:p>
            <a:pPr>
              <a:buNone/>
            </a:pPr>
            <a:r>
              <a:rPr lang="en-US" dirty="0" smtClean="0"/>
              <a:t>	The word who is used instead of the noun </a:t>
            </a:r>
            <a:r>
              <a:rPr lang="en-US" dirty="0" err="1" smtClean="0"/>
              <a:t>Hari</a:t>
            </a:r>
            <a:r>
              <a:rPr lang="en-US" dirty="0" smtClean="0"/>
              <a:t>. It, therefore, does the work of a Pronoun. </a:t>
            </a:r>
          </a:p>
          <a:p>
            <a:pPr>
              <a:buNone/>
            </a:pPr>
            <a:r>
              <a:rPr lang="en-US" dirty="0" smtClean="0"/>
              <a:t>	The word who joins or connects two statements. It, therefore, does the work of a Conjunction. </a:t>
            </a:r>
          </a:p>
          <a:p>
            <a:pPr>
              <a:buNone/>
            </a:pPr>
            <a:r>
              <a:rPr lang="en-US" dirty="0" smtClean="0"/>
              <a:t>	The word who, therefore, does double work-the work of a Pronoun and also the work of a Conjunction.  </a:t>
            </a:r>
          </a:p>
          <a:p>
            <a:r>
              <a:rPr lang="en-US" dirty="0" smtClean="0"/>
              <a:t>We might, therefore, call it a Conjunctive Pronoun.  </a:t>
            </a:r>
          </a:p>
          <a:p>
            <a:r>
              <a:rPr lang="en-US" dirty="0" smtClean="0"/>
              <a:t>It is, however, called a Relative Pronoun because it refers or relates (Le., carries us back) to some noun going before (here, the noun </a:t>
            </a:r>
            <a:r>
              <a:rPr lang="en-US" dirty="0" err="1" smtClean="0"/>
              <a:t>Hari</a:t>
            </a:r>
            <a:r>
              <a:rPr lang="en-US" dirty="0" smtClean="0"/>
              <a:t>), which is called its Antecedent.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INTERROGATIVE PRONOUNS</a:t>
            </a:r>
            <a:endParaRPr lang="en-US" dirty="0"/>
          </a:p>
        </p:txBody>
      </p:sp>
      <p:sp>
        <p:nvSpPr>
          <p:cNvPr id="3" name="Content Placeholder 2"/>
          <p:cNvSpPr>
            <a:spLocks noGrp="1"/>
          </p:cNvSpPr>
          <p:nvPr>
            <p:ph idx="1"/>
          </p:nvPr>
        </p:nvSpPr>
        <p:spPr/>
        <p:txBody>
          <a:bodyPr>
            <a:normAutofit lnSpcReduction="10000"/>
          </a:bodyPr>
          <a:lstStyle/>
          <a:p>
            <a:r>
              <a:rPr lang="en-US" dirty="0" smtClean="0"/>
              <a:t>169. Consider the following sentences :- </a:t>
            </a:r>
          </a:p>
          <a:p>
            <a:pPr>
              <a:buNone/>
            </a:pPr>
            <a:r>
              <a:rPr lang="en-US" dirty="0" smtClean="0"/>
              <a:t>	Who  is there? </a:t>
            </a:r>
          </a:p>
          <a:p>
            <a:pPr>
              <a:buNone/>
            </a:pPr>
            <a:r>
              <a:rPr lang="en-US" dirty="0" smtClean="0"/>
              <a:t>	Who are you? </a:t>
            </a:r>
          </a:p>
          <a:p>
            <a:pPr>
              <a:buNone/>
            </a:pPr>
            <a:r>
              <a:rPr lang="en-US" dirty="0" smtClean="0"/>
              <a:t>	About whom you are thinking?  Who are you thinking about?  </a:t>
            </a:r>
          </a:p>
          <a:p>
            <a:pPr>
              <a:buNone/>
            </a:pPr>
            <a:r>
              <a:rPr lang="en-US" dirty="0" smtClean="0"/>
              <a:t>	Whom do you want? / Who do you want? </a:t>
            </a:r>
          </a:p>
          <a:p>
            <a:pPr>
              <a:buNone/>
            </a:pPr>
            <a:r>
              <a:rPr lang="en-US" dirty="0" smtClean="0"/>
              <a:t>	Whose is this book?  					Which is the house? </a:t>
            </a:r>
          </a:p>
          <a:p>
            <a:pPr>
              <a:buNone/>
            </a:pPr>
            <a:r>
              <a:rPr lang="en-US" dirty="0" smtClean="0"/>
              <a:t>	Which do you prefer, tea or coffee? 		What is the matter? </a:t>
            </a:r>
          </a:p>
          <a:p>
            <a:pPr>
              <a:buNone/>
            </a:pPr>
            <a:r>
              <a:rPr lang="en-US" dirty="0" smtClean="0"/>
              <a:t>	What do you want? 				What will all (he </a:t>
            </a:r>
            <a:r>
              <a:rPr lang="en-US" dirty="0" err="1" smtClean="0"/>
              <a:t>neighbours</a:t>
            </a:r>
            <a:r>
              <a:rPr lang="en-US" dirty="0" smtClean="0"/>
              <a:t> say?  </a:t>
            </a:r>
          </a:p>
          <a:p>
            <a:r>
              <a:rPr lang="en-US" dirty="0" smtClean="0"/>
              <a:t>It will be noticed that the Pronouns are similar in form to Relative Pronouns. But the work which they do is different. They are here used for asking questions, and are, therefore, called Interrogative Pronouns.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It will be noticed that each of these Reflexive Pronouns is used as the Object of a verb, and refers to the same person or thing as that denoted by the Subject of the verb.  </a:t>
            </a:r>
          </a:p>
          <a:p>
            <a:r>
              <a:rPr lang="en-US" dirty="0" smtClean="0"/>
              <a:t>133. Sometimes, in older English, especially in poetry, a simple pronoun was used reflexively; as; </a:t>
            </a:r>
          </a:p>
          <a:p>
            <a:pPr>
              <a:buNone/>
            </a:pPr>
            <a:r>
              <a:rPr lang="en-US" dirty="0" smtClean="0"/>
              <a:t>	Now I lay me down to sleep.  </a:t>
            </a:r>
          </a:p>
          <a:p>
            <a:r>
              <a:rPr lang="en-US" dirty="0" smtClean="0"/>
              <a:t>134. The word self is sometimes used as a Noun; as, </a:t>
            </a:r>
          </a:p>
          <a:p>
            <a:pPr>
              <a:buNone/>
            </a:pPr>
            <a:r>
              <a:rPr lang="en-US" dirty="0" smtClean="0"/>
              <a:t>	To think own self be true. </a:t>
            </a:r>
          </a:p>
          <a:p>
            <a:pPr>
              <a:buNone/>
            </a:pPr>
            <a:r>
              <a:rPr lang="en-US" dirty="0" smtClean="0"/>
              <a:t>	He cares for nothing but self. </a:t>
            </a:r>
          </a:p>
          <a:p>
            <a:pPr>
              <a:buNone/>
            </a:pPr>
            <a:r>
              <a:rPr lang="en-US" dirty="0" smtClean="0"/>
              <a:t>	He thinks much for self.</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Emphatic Pronouns</a:t>
            </a:r>
            <a:endParaRPr lang="en-US" dirty="0"/>
          </a:p>
        </p:txBody>
      </p:sp>
      <p:sp>
        <p:nvSpPr>
          <p:cNvPr id="3" name="Content Placeholder 2"/>
          <p:cNvSpPr>
            <a:spLocks noGrp="1"/>
          </p:cNvSpPr>
          <p:nvPr>
            <p:ph idx="1"/>
          </p:nvPr>
        </p:nvSpPr>
        <p:spPr>
          <a:xfrm>
            <a:off x="677334" y="1476103"/>
            <a:ext cx="8596668" cy="5016137"/>
          </a:xfrm>
        </p:spPr>
        <p:txBody>
          <a:bodyPr>
            <a:normAutofit lnSpcReduction="10000"/>
          </a:bodyPr>
          <a:lstStyle/>
          <a:p>
            <a:r>
              <a:rPr lang="en-US" dirty="0" smtClean="0"/>
              <a:t>135. Now look at the following sentences:- </a:t>
            </a:r>
          </a:p>
          <a:p>
            <a:pPr>
              <a:buNone/>
            </a:pPr>
            <a:r>
              <a:rPr lang="en-US" dirty="0" smtClean="0"/>
              <a:t>	I will do it myself. </a:t>
            </a:r>
          </a:p>
          <a:p>
            <a:pPr>
              <a:buNone/>
            </a:pPr>
            <a:r>
              <a:rPr lang="en-US" dirty="0" smtClean="0"/>
              <a:t>	I myself saw him do it. </a:t>
            </a:r>
          </a:p>
          <a:p>
            <a:pPr>
              <a:buNone/>
            </a:pPr>
            <a:r>
              <a:rPr lang="en-US" dirty="0" smtClean="0"/>
              <a:t>	We will see to it ourselves. </a:t>
            </a:r>
          </a:p>
          <a:p>
            <a:pPr>
              <a:buNone/>
            </a:pPr>
            <a:r>
              <a:rPr lang="en-US" dirty="0" smtClean="0"/>
              <a:t>	You yourself can best explain. </a:t>
            </a:r>
          </a:p>
          <a:p>
            <a:pPr>
              <a:buNone/>
            </a:pPr>
            <a:r>
              <a:rPr lang="en-US" dirty="0" smtClean="0"/>
              <a:t>	He himself said so. </a:t>
            </a:r>
          </a:p>
          <a:p>
            <a:pPr>
              <a:buNone/>
            </a:pPr>
            <a:r>
              <a:rPr lang="en-US" dirty="0" smtClean="0"/>
              <a:t>	She herself says so. </a:t>
            </a:r>
          </a:p>
          <a:p>
            <a:pPr>
              <a:buNone/>
            </a:pPr>
            <a:r>
              <a:rPr lang="en-US" dirty="0" smtClean="0"/>
              <a:t>	It was told so by the teacher himself. </a:t>
            </a:r>
          </a:p>
          <a:p>
            <a:pPr>
              <a:buNone/>
            </a:pPr>
            <a:r>
              <a:rPr lang="en-US" dirty="0" smtClean="0"/>
              <a:t>	We saw the Prime Minister himself. </a:t>
            </a:r>
          </a:p>
          <a:p>
            <a:pPr>
              <a:buNone/>
            </a:pPr>
            <a:r>
              <a:rPr lang="en-US" dirty="0" smtClean="0"/>
              <a:t>	The town itself is not very large. </a:t>
            </a:r>
          </a:p>
          <a:p>
            <a:pPr>
              <a:buNone/>
            </a:pPr>
            <a:r>
              <a:rPr lang="en-US" dirty="0" smtClean="0"/>
              <a:t>	They themselves admitted their guilt.  </a:t>
            </a:r>
          </a:p>
          <a:p>
            <a:r>
              <a:rPr lang="en-US" dirty="0" smtClean="0"/>
              <a:t>It will be seen that here Compound Personal Pronouns are used for the sake of emphasis, and are therefore called Emphatic Pronouns.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DEMONSTRATIVE,   INDEFINITE AND DISTRIBUTIVE PRONOUNS</a:t>
            </a:r>
            <a:endParaRPr lang="en-US" dirty="0"/>
          </a:p>
        </p:txBody>
      </p:sp>
      <p:sp>
        <p:nvSpPr>
          <p:cNvPr id="3" name="Content Placeholder 2"/>
          <p:cNvSpPr>
            <a:spLocks noGrp="1"/>
          </p:cNvSpPr>
          <p:nvPr>
            <p:ph idx="1"/>
          </p:nvPr>
        </p:nvSpPr>
        <p:spPr/>
        <p:txBody>
          <a:bodyPr>
            <a:normAutofit/>
          </a:bodyPr>
          <a:lstStyle/>
          <a:p>
            <a:r>
              <a:rPr lang="en-US" dirty="0" smtClean="0"/>
              <a:t>136. Consider the following sentences:- </a:t>
            </a:r>
          </a:p>
          <a:p>
            <a:pPr>
              <a:buNone/>
            </a:pPr>
            <a:r>
              <a:rPr lang="en-US" dirty="0" smtClean="0"/>
              <a:t>	This is a present from my uncle.  </a:t>
            </a:r>
          </a:p>
          <a:p>
            <a:pPr>
              <a:buNone/>
            </a:pPr>
            <a:r>
              <a:rPr lang="en-US" dirty="0" smtClean="0"/>
              <a:t>	These are merely excuses,  </a:t>
            </a:r>
          </a:p>
          <a:p>
            <a:pPr>
              <a:buNone/>
            </a:pPr>
            <a:r>
              <a:rPr lang="en-US" dirty="0" smtClean="0"/>
              <a:t>	Both cars are good; but this is better than that  </a:t>
            </a:r>
          </a:p>
          <a:p>
            <a:pPr>
              <a:buNone/>
            </a:pPr>
            <a:r>
              <a:rPr lang="en-US" dirty="0" smtClean="0"/>
              <a:t>	Mumbai mangoes are better than those of Bangalore.  </a:t>
            </a:r>
          </a:p>
          <a:p>
            <a:pPr>
              <a:buNone/>
            </a:pPr>
            <a:r>
              <a:rPr lang="en-US" dirty="0" smtClean="0"/>
              <a:t>	Make haste, that's a good boy. [Here that - one who makes haste.] </a:t>
            </a:r>
          </a:p>
          <a:p>
            <a:pPr>
              <a:buNone/>
            </a:pPr>
            <a:r>
              <a:rPr lang="en-US" dirty="0" smtClean="0"/>
              <a:t>	There is no period in ancient-Indian history so glorious as that of the </a:t>
            </a:r>
            <a:r>
              <a:rPr lang="en-US" dirty="0" err="1" smtClean="0"/>
              <a:t>Guptas</a:t>
            </a:r>
            <a:r>
              <a:rPr lang="en-US" dirty="0" smtClean="0"/>
              <a:t>. [Do not write, “as the </a:t>
            </a:r>
            <a:r>
              <a:rPr lang="en-US" dirty="0" err="1" smtClean="0"/>
              <a:t>Guptas</a:t>
            </a:r>
            <a:r>
              <a:rPr lang="en-US" dirty="0" smtClean="0"/>
              <a:t>”] </a:t>
            </a:r>
          </a:p>
          <a:p>
            <a:pPr>
              <a:buNone/>
            </a:pPr>
            <a:r>
              <a:rPr lang="en-US" dirty="0" smtClean="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22515"/>
            <a:ext cx="8596668" cy="5518848"/>
          </a:xfrm>
        </p:spPr>
        <p:txBody>
          <a:bodyPr>
            <a:normAutofit/>
          </a:bodyPr>
          <a:lstStyle/>
          <a:p>
            <a:pPr>
              <a:buNone/>
            </a:pPr>
            <a:r>
              <a:rPr lang="en-US" dirty="0" smtClean="0"/>
              <a:t>	My views are quite in accordance with </a:t>
            </a:r>
            <a:r>
              <a:rPr lang="en-US" i="1" u="sng" dirty="0" smtClean="0"/>
              <a:t>those </a:t>
            </a:r>
            <a:r>
              <a:rPr lang="en-US" dirty="0" smtClean="0"/>
              <a:t>of the University Commission. </a:t>
            </a:r>
          </a:p>
          <a:p>
            <a:pPr>
              <a:buNone/>
            </a:pPr>
            <a:r>
              <a:rPr lang="en-US" dirty="0" smtClean="0"/>
              <a:t>	I may have offended, but such was not my intention.  </a:t>
            </a:r>
          </a:p>
          <a:p>
            <a:pPr>
              <a:buNone/>
            </a:pPr>
            <a:r>
              <a:rPr lang="en-US" dirty="0" smtClean="0"/>
              <a:t>	He was the representative of the King, and as such (= the representative of the King) they </a:t>
            </a:r>
            <a:r>
              <a:rPr lang="en-US" dirty="0" err="1" smtClean="0"/>
              <a:t>honoured</a:t>
            </a:r>
            <a:r>
              <a:rPr lang="en-US" dirty="0" smtClean="0"/>
              <a:t> him.  </a:t>
            </a:r>
          </a:p>
          <a:p>
            <a:pPr>
              <a:buNone/>
            </a:pPr>
            <a:r>
              <a:rPr lang="en-US" dirty="0" smtClean="0"/>
              <a:t>	The stranger is welcomed as such.  </a:t>
            </a:r>
          </a:p>
          <a:p>
            <a:pPr>
              <a:buNone/>
            </a:pPr>
            <a:r>
              <a:rPr lang="en-US" dirty="0" smtClean="0"/>
              <a:t>	That is the Red Fort.  </a:t>
            </a:r>
          </a:p>
          <a:p>
            <a:r>
              <a:rPr lang="en-US" dirty="0" smtClean="0"/>
              <a:t>It will be noticed that the Pronouns in italics are used to point out the objects to which they refer, and are, therefore, called Demonstrative Pronouns. (Latin demonstrate, to show clearly).  </a:t>
            </a:r>
          </a:p>
          <a:p>
            <a:r>
              <a:rPr lang="en-US" dirty="0" smtClean="0"/>
              <a:t>137. This, that, etc. are (Demonstrative) Adjectives when they are used with nouns; as, </a:t>
            </a:r>
          </a:p>
          <a:p>
            <a:pPr>
              <a:buNone/>
            </a:pPr>
            <a:r>
              <a:rPr lang="en-US" dirty="0" smtClean="0"/>
              <a:t>	This book is mine. 			That pen is yours. </a:t>
            </a:r>
          </a:p>
          <a:p>
            <a:pPr>
              <a:buNone/>
            </a:pPr>
            <a:r>
              <a:rPr lang="en-US" dirty="0" smtClean="0"/>
              <a:t>	These books are mine. 		Those pens are yours. </a:t>
            </a:r>
          </a:p>
          <a:p>
            <a:pPr>
              <a:buNone/>
            </a:pPr>
            <a:r>
              <a:rPr lang="en-US" dirty="0" smtClean="0"/>
              <a:t>	What was that noise? 		This horse is better than that horse., </a:t>
            </a:r>
          </a:p>
          <a:p>
            <a:pPr>
              <a:buNone/>
            </a:pPr>
            <a:r>
              <a:rPr lang="en-US" dirty="0" smtClean="0"/>
              <a:t>	All such people ought to be avoided.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548641"/>
            <a:ext cx="8869053" cy="5492722"/>
          </a:xfrm>
        </p:spPr>
        <p:txBody>
          <a:bodyPr>
            <a:normAutofit/>
          </a:bodyPr>
          <a:lstStyle/>
          <a:p>
            <a:r>
              <a:rPr lang="en-US" sz="2400" dirty="0" smtClean="0"/>
              <a:t>138. This refers to what is close at hand, and nearest to the thought or person of the speaker; that refers to what is 'over there', farther] away, and more remote. This is better than that.  </a:t>
            </a:r>
          </a:p>
          <a:p>
            <a:r>
              <a:rPr lang="en-US" sz="2400" dirty="0" smtClean="0"/>
              <a:t>139. That, with its plural those, is used to avoid the repetition of a preceding Noun; as, </a:t>
            </a:r>
          </a:p>
          <a:p>
            <a:pPr>
              <a:buNone/>
            </a:pPr>
            <a:r>
              <a:rPr lang="en-US" sz="2400" dirty="0" smtClean="0"/>
              <a:t>	The climate of Belgaum is like that of </a:t>
            </a:r>
            <a:r>
              <a:rPr lang="en-US" sz="2400" dirty="0" err="1" smtClean="0"/>
              <a:t>Pune</a:t>
            </a:r>
            <a:r>
              <a:rPr lang="en-US" sz="2400" dirty="0" smtClean="0"/>
              <a:t>.  </a:t>
            </a:r>
          </a:p>
          <a:p>
            <a:pPr>
              <a:buNone/>
            </a:pPr>
            <a:r>
              <a:rPr lang="en-US" sz="2400" dirty="0" smtClean="0"/>
              <a:t>	The streets of this city are worse than those of </a:t>
            </a:r>
            <a:r>
              <a:rPr lang="en-US" sz="2400" dirty="0" err="1" smtClean="0"/>
              <a:t>Ahmedabad</a:t>
            </a:r>
            <a:r>
              <a:rPr lang="en-US" sz="2400" dirty="0" smtClean="0"/>
              <a:t>.  </a:t>
            </a:r>
          </a:p>
          <a:p>
            <a:pPr>
              <a:buNone/>
            </a:pPr>
            <a:r>
              <a:rPr lang="en-US" sz="2400" dirty="0" smtClean="0"/>
              <a:t>	Our soldiers were better drilled than those of enemies.  </a:t>
            </a:r>
          </a:p>
          <a:p>
            <a:pPr>
              <a:buNone/>
            </a:pPr>
            <a:r>
              <a:rPr lang="en-US" sz="2400" dirty="0" smtClean="0"/>
              <a:t>	The rivers of America are larger than those of Europe.  </a:t>
            </a:r>
          </a:p>
          <a:p>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Indefinite Pronouns</a:t>
            </a:r>
            <a:endParaRPr lang="en-US" dirty="0"/>
          </a:p>
        </p:txBody>
      </p:sp>
      <p:sp>
        <p:nvSpPr>
          <p:cNvPr id="3" name="Content Placeholder 2"/>
          <p:cNvSpPr>
            <a:spLocks noGrp="1"/>
          </p:cNvSpPr>
          <p:nvPr>
            <p:ph idx="1"/>
          </p:nvPr>
        </p:nvSpPr>
        <p:spPr>
          <a:xfrm>
            <a:off x="677334" y="1541417"/>
            <a:ext cx="8596668" cy="5133703"/>
          </a:xfrm>
        </p:spPr>
        <p:txBody>
          <a:bodyPr>
            <a:normAutofit fontScale="92500" lnSpcReduction="10000"/>
          </a:bodyPr>
          <a:lstStyle/>
          <a:p>
            <a:r>
              <a:rPr lang="en-US" dirty="0" smtClean="0"/>
              <a:t>141. Consider the following sentences: </a:t>
            </a:r>
          </a:p>
          <a:p>
            <a:r>
              <a:rPr lang="en-US" dirty="0" smtClean="0"/>
              <a:t>One hardly knows what to do. </a:t>
            </a:r>
          </a:p>
          <a:p>
            <a:pPr>
              <a:buNone/>
            </a:pPr>
            <a:r>
              <a:rPr lang="en-US" dirty="0" smtClean="0"/>
              <a:t>	One does not like to say so, but it is only too true. </a:t>
            </a:r>
          </a:p>
          <a:p>
            <a:pPr>
              <a:buNone/>
            </a:pPr>
            <a:r>
              <a:rPr lang="en-US" dirty="0" smtClean="0"/>
              <a:t>	One cannot be too careful of one's (not, his) good name. </a:t>
            </a:r>
          </a:p>
          <a:p>
            <a:pPr>
              <a:buNone/>
            </a:pPr>
            <a:r>
              <a:rPr lang="en-US" dirty="0" smtClean="0"/>
              <a:t>	One must not boast of one's own success. </a:t>
            </a:r>
          </a:p>
          <a:p>
            <a:pPr>
              <a:buNone/>
            </a:pPr>
            <a:r>
              <a:rPr lang="en-US" dirty="0" smtClean="0"/>
              <a:t>	One must use one's best efforts if one wishes to succeed. </a:t>
            </a:r>
          </a:p>
          <a:p>
            <a:pPr>
              <a:buNone/>
            </a:pPr>
            <a:r>
              <a:rPr lang="en-US" dirty="0" smtClean="0"/>
              <a:t>	One must not praise one's self. </a:t>
            </a:r>
          </a:p>
          <a:p>
            <a:pPr>
              <a:buNone/>
            </a:pPr>
            <a:r>
              <a:rPr lang="en-US" dirty="0" smtClean="0"/>
              <a:t>	None of his poems are well known. </a:t>
            </a:r>
          </a:p>
          <a:p>
            <a:pPr>
              <a:buNone/>
            </a:pPr>
            <a:r>
              <a:rPr lang="en-US" dirty="0" smtClean="0"/>
              <a:t>	All were drowned. Some are born great. </a:t>
            </a:r>
          </a:p>
          <a:p>
            <a:pPr>
              <a:buNone/>
            </a:pPr>
            <a:r>
              <a:rPr lang="en-US" dirty="0" smtClean="0"/>
              <a:t>	Some say he is a sharper. </a:t>
            </a:r>
          </a:p>
          <a:p>
            <a:pPr>
              <a:buNone/>
            </a:pPr>
            <a:r>
              <a:rPr lang="en-US" dirty="0" smtClean="0"/>
              <a:t>	Somebody has stolen my watch. </a:t>
            </a:r>
          </a:p>
          <a:p>
            <a:pPr>
              <a:buNone/>
            </a:pPr>
            <a:r>
              <a:rPr lang="en-US" dirty="0" smtClean="0"/>
              <a:t>	Nobody was there to rescue the child. </a:t>
            </a:r>
          </a:p>
          <a:p>
            <a:pPr>
              <a:buNone/>
            </a:pPr>
            <a:r>
              <a:rPr lang="en-US" dirty="0" smtClean="0"/>
              <a:t>	Few escaped unhurt. </a:t>
            </a:r>
          </a:p>
          <a:p>
            <a:pPr>
              <a:buNone/>
            </a:pPr>
            <a:r>
              <a:rPr lang="en-US" dirty="0" smtClean="0"/>
              <a:t>	We did not see any of them again. </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200" dirty="0" smtClean="0"/>
              <a:t>All these Pronouns refer to persons or things in a general way, but do not refer to any person or thing in particular. They are, therefore, called Indefinite Pronouns. </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Distributive Pronouns</a:t>
            </a:r>
            <a:endParaRPr lang="en-US" dirty="0"/>
          </a:p>
        </p:txBody>
      </p:sp>
      <p:sp>
        <p:nvSpPr>
          <p:cNvPr id="3" name="Content Placeholder 2"/>
          <p:cNvSpPr>
            <a:spLocks noGrp="1"/>
          </p:cNvSpPr>
          <p:nvPr>
            <p:ph idx="1"/>
          </p:nvPr>
        </p:nvSpPr>
        <p:spPr/>
        <p:txBody>
          <a:bodyPr>
            <a:normAutofit/>
          </a:bodyPr>
          <a:lstStyle/>
          <a:p>
            <a:r>
              <a:rPr lang="en-US" dirty="0" smtClean="0"/>
              <a:t>144. Consider the following sentences:-  </a:t>
            </a:r>
          </a:p>
          <a:p>
            <a:pPr>
              <a:buNone/>
            </a:pPr>
            <a:r>
              <a:rPr lang="en-US" dirty="0" smtClean="0"/>
              <a:t>	Each of the boys gets a prize. </a:t>
            </a:r>
          </a:p>
          <a:p>
            <a:pPr>
              <a:buNone/>
            </a:pPr>
            <a:r>
              <a:rPr lang="en-US" dirty="0" smtClean="0"/>
              <a:t>	Each took it in turn. </a:t>
            </a:r>
          </a:p>
          <a:p>
            <a:pPr>
              <a:buNone/>
            </a:pPr>
            <a:r>
              <a:rPr lang="en-US" dirty="0" smtClean="0"/>
              <a:t>	Either of these roads leads to the railway station. </a:t>
            </a:r>
          </a:p>
          <a:p>
            <a:pPr>
              <a:buNone/>
            </a:pPr>
            <a:r>
              <a:rPr lang="en-US" dirty="0" smtClean="0"/>
              <a:t>	Either of you can go. </a:t>
            </a:r>
          </a:p>
          <a:p>
            <a:pPr>
              <a:buNone/>
            </a:pPr>
            <a:r>
              <a:rPr lang="en-US" dirty="0" smtClean="0"/>
              <a:t>	Neither of the accusations is true.  </a:t>
            </a:r>
          </a:p>
          <a:p>
            <a:r>
              <a:rPr lang="en-US" dirty="0" smtClean="0"/>
              <a:t>Each, either, neither are called Distributive Pronouns because they refer to persons or things one at a time. For this reason they are always singular and as such followed by the verb in the singular.</a:t>
            </a:r>
            <a:endParaRPr lang="en-US"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836</TotalTime>
  <Words>344</Words>
  <Application>Microsoft Office PowerPoint</Application>
  <PresentationFormat>Widescreen</PresentationFormat>
  <Paragraphs>106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REFLEXIVE AND EMPHATIC PRONOUNS</vt:lpstr>
      <vt:lpstr>PowerPoint Presentation</vt:lpstr>
      <vt:lpstr>Emphatic Pronouns</vt:lpstr>
      <vt:lpstr>DEMONSTRATIVE,   INDEFINITE AND DISTRIBUTIVE PRONOUNS</vt:lpstr>
      <vt:lpstr>PowerPoint Presentation</vt:lpstr>
      <vt:lpstr>PowerPoint Presentation</vt:lpstr>
      <vt:lpstr>Indefinite Pronouns</vt:lpstr>
      <vt:lpstr>PowerPoint Presentation</vt:lpstr>
      <vt:lpstr>Distributive Pronouns</vt:lpstr>
      <vt:lpstr>RELATIVE PRONOUNS</vt:lpstr>
      <vt:lpstr>PowerPoint Presentation</vt:lpstr>
      <vt:lpstr>INTERROGATIVE PRONOUNS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English Composition &amp; Comprehension</dc:title>
  <dc:creator>temp</dc:creator>
  <cp:lastModifiedBy>Windows User</cp:lastModifiedBy>
  <cp:revision>91</cp:revision>
  <dcterms:created xsi:type="dcterms:W3CDTF">2021-11-10T09:31:57Z</dcterms:created>
  <dcterms:modified xsi:type="dcterms:W3CDTF">2023-09-16T08:51:58Z</dcterms:modified>
</cp:coreProperties>
</file>