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462" r:id="rId6"/>
    <p:sldId id="2509" r:id="rId7"/>
    <p:sldId id="2529" r:id="rId8"/>
    <p:sldId id="2478" r:id="rId9"/>
    <p:sldId id="2541" r:id="rId10"/>
    <p:sldId id="2542" r:id="rId11"/>
    <p:sldId id="2534" r:id="rId12"/>
    <p:sldId id="2543" r:id="rId13"/>
    <p:sldId id="2544" r:id="rId14"/>
    <p:sldId id="2545" r:id="rId15"/>
    <p:sldId id="2546" r:id="rId16"/>
    <p:sldId id="2547" r:id="rId17"/>
    <p:sldId id="2540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549"/>
    <a:srgbClr val="4A2613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75" d="100"/>
          <a:sy n="75" d="100"/>
        </p:scale>
        <p:origin x="934" y="3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ENGR.MUHAMMAD UMER HAROON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8910" y="6398418"/>
            <a:ext cx="41148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ENGR.MUHAMMAD UMER HAROON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ENGR.MUHAMMAD UMER HAROON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ENGR.MUHAMMAD UMER HAROON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ENGR.MUHAMMAD UMER HAROON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ENGR.MUHAMMAD UMER HAROON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C0A3-93BA-91CC-D39F-C42281CB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BEE4-255C-0718-156D-B3C8AEEF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42963"/>
            <a:ext cx="10170746" cy="504348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an array of numbers from 0 to 5.</a:t>
            </a:r>
          </a:p>
          <a:p>
            <a:pPr marL="0" indent="0">
              <a:buNone/>
            </a:pPr>
            <a:r>
              <a:rPr lang="en-US" sz="3600" dirty="0"/>
              <a:t>an array of numbers from 0.0 to 0.5</a:t>
            </a:r>
          </a:p>
          <a:p>
            <a:pPr marL="0" indent="0">
              <a:buNone/>
            </a:pPr>
            <a:r>
              <a:rPr lang="en-US" sz="3600" dirty="0"/>
              <a:t>an array of </a:t>
            </a:r>
            <a:r>
              <a:rPr lang="en-US" sz="3600" dirty="0" err="1"/>
              <a:t>boolean</a:t>
            </a:r>
            <a:r>
              <a:rPr lang="en-US" sz="3600" dirty="0"/>
              <a:t>  ???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558FB-E7E6-AFD8-99A5-E1CE85D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87312"/>
            <a:ext cx="11421717" cy="884238"/>
          </a:xfrm>
        </p:spPr>
        <p:txBody>
          <a:bodyPr/>
          <a:lstStyle/>
          <a:p>
            <a:r>
              <a:rPr lang="en-US" sz="3200" dirty="0"/>
              <a:t>Write code for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9528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01172-1A8E-FFF1-3344-84488E02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E9735-825C-1561-3333-742AFB77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6" y="1661160"/>
            <a:ext cx="9801720" cy="4278086"/>
          </a:xfrm>
        </p:spPr>
        <p:txBody>
          <a:bodyPr/>
          <a:lstStyle/>
          <a:p>
            <a:r>
              <a:rPr lang="en-US" dirty="0"/>
              <a:t>Addition in arrays</a:t>
            </a:r>
          </a:p>
          <a:p>
            <a:r>
              <a:rPr lang="en-US" dirty="0"/>
              <a:t>Multiplication in arrays</a:t>
            </a:r>
          </a:p>
          <a:p>
            <a:r>
              <a:rPr lang="en-US" dirty="0"/>
              <a:t>Division in arrays</a:t>
            </a:r>
          </a:p>
          <a:p>
            <a:r>
              <a:rPr lang="en-US" dirty="0"/>
              <a:t>Subtraction in arrays</a:t>
            </a:r>
          </a:p>
          <a:p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8E488-2868-741B-0C89-835BADB9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6" y="612037"/>
            <a:ext cx="11052691" cy="884238"/>
          </a:xfrm>
        </p:spPr>
        <p:txBody>
          <a:bodyPr/>
          <a:lstStyle/>
          <a:p>
            <a:r>
              <a:rPr lang="en-US" dirty="0"/>
              <a:t>Lets try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6569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BB20A3-2497-E07E-FE99-2339D377D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54446-7995-3DE4-ADD3-69CB4237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77" y="113212"/>
            <a:ext cx="10359069" cy="605245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	int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int </a:t>
            </a:r>
            <a:r>
              <a:rPr lang="en-US" sz="2400" dirty="0" err="1"/>
              <a:t>arr</a:t>
            </a:r>
            <a:r>
              <a:rPr lang="en-US" sz="2400" dirty="0"/>
              <a:t>[3];</a:t>
            </a:r>
          </a:p>
          <a:p>
            <a:pPr marL="0" indent="0">
              <a:buNone/>
            </a:pPr>
            <a:r>
              <a:rPr lang="en-US" sz="2400" dirty="0"/>
              <a:t>	for(</a:t>
            </a:r>
            <a:r>
              <a:rPr lang="en-US" sz="2400" dirty="0" err="1"/>
              <a:t>i</a:t>
            </a:r>
            <a:r>
              <a:rPr lang="en-US" sz="2400" dirty="0"/>
              <a:t>=0;i&lt;3;i++){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scanf</a:t>
            </a:r>
            <a:r>
              <a:rPr lang="en-US" sz="2400" dirty="0"/>
              <a:t>("%d",&amp;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("content of array is %d\n",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]);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	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12113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886B2-289F-79E1-5748-13C4B04DC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EC5E2-2C08-CF07-145B-27FBF244D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1" y="1652451"/>
            <a:ext cx="9755888" cy="41997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size of array from user !</a:t>
            </a:r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83C104-024A-A867-BA87-0C4F8BF5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612037"/>
            <a:ext cx="11017857" cy="884238"/>
          </a:xfrm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6354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139F0-F30B-C62F-E22A-A1D7B8B25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732A4-A6DA-79DD-AD6D-3A46F2AD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94092"/>
            <a:ext cx="5345430" cy="1978077"/>
          </a:xfrm>
        </p:spPr>
        <p:txBody>
          <a:bodyPr/>
          <a:lstStyle/>
          <a:p>
            <a:r>
              <a:rPr lang="en-US" dirty="0"/>
              <a:t>Bring A4 pages in every class from now onward , we can have quiz /quizzes any time.</a:t>
            </a:r>
          </a:p>
          <a:p>
            <a:r>
              <a:rPr lang="en-US" dirty="0"/>
              <a:t>If quizzes are attempted on any other page than A4 white page , direct zero will be awarded.</a:t>
            </a:r>
            <a:endParaRPr lang="en-PK" dirty="0"/>
          </a:p>
        </p:txBody>
      </p:sp>
      <p:pic>
        <p:nvPicPr>
          <p:cNvPr id="1026" name="Picture 2" descr="Pack Of 200 One Side Use A4 Size Paper for Print-Best For Shiping Labels">
            <a:extLst>
              <a:ext uri="{FF2B5EF4-FFF2-40B4-BE49-F238E27FC236}">
                <a16:creationId xmlns:a16="http://schemas.microsoft.com/office/drawing/2014/main" id="{285A169B-5AE3-D718-42CD-1683AEACF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8" t="11046" r="18926" b="8879"/>
          <a:stretch/>
        </p:blipFill>
        <p:spPr bwMode="auto">
          <a:xfrm>
            <a:off x="5908768" y="949234"/>
            <a:ext cx="3509554" cy="46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D2073-4F13-AC20-4C67-0437C962FA68}"/>
              </a:ext>
            </a:extLst>
          </p:cNvPr>
          <p:cNvSpPr txBox="1"/>
          <p:nvPr/>
        </p:nvSpPr>
        <p:spPr>
          <a:xfrm>
            <a:off x="6209210" y="1020819"/>
            <a:ext cx="257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:_____</a:t>
            </a:r>
          </a:p>
          <a:p>
            <a:r>
              <a:rPr lang="en-US" sz="1200" dirty="0"/>
              <a:t>Quiz :_____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348543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48253" y="1960847"/>
            <a:ext cx="5326071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14488-2109-9CFE-706A-CE10D430295A}"/>
              </a:ext>
            </a:extLst>
          </p:cNvPr>
          <p:cNvSpPr txBox="1"/>
          <p:nvPr/>
        </p:nvSpPr>
        <p:spPr>
          <a:xfrm>
            <a:off x="117676" y="85840"/>
            <a:ext cx="6512901" cy="6841212"/>
          </a:xfrm>
          <a:prstGeom prst="flowChartDocumen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Allah says in Surah </a:t>
            </a:r>
            <a:r>
              <a:rPr lang="en-US" sz="2200" dirty="0" err="1"/>
              <a:t>Luqman</a:t>
            </a:r>
            <a:r>
              <a:rPr lang="en-US" sz="2200" dirty="0"/>
              <a:t> (interpretation of the meaning):</a:t>
            </a:r>
          </a:p>
          <a:p>
            <a:endParaRPr lang="en-US" sz="2200" dirty="0"/>
          </a:p>
          <a:p>
            <a:r>
              <a:rPr lang="en-US" sz="2200" dirty="0"/>
              <a:t>“And of mankind is he who purchases idle talks (i.e. music, singing) to mislead (men) from the path of Allah…” [</a:t>
            </a:r>
            <a:r>
              <a:rPr lang="en-US" sz="2200" dirty="0" err="1"/>
              <a:t>Luqman</a:t>
            </a:r>
            <a:r>
              <a:rPr lang="en-US" sz="2200" dirty="0"/>
              <a:t> 31:6]</a:t>
            </a:r>
          </a:p>
          <a:p>
            <a:endParaRPr lang="en-US" sz="2200" dirty="0"/>
          </a:p>
          <a:p>
            <a:r>
              <a:rPr lang="en-US" sz="2200" dirty="0"/>
              <a:t>The scholar of the ummah, Ibn 'Abbas (may Allah be pleased with him) said: this means singing . Mujahid (may Allah have mercy on him) said: this means playing the drum (</a:t>
            </a:r>
            <a:r>
              <a:rPr lang="en-US" sz="2200" dirty="0" err="1"/>
              <a:t>tabl</a:t>
            </a:r>
            <a:r>
              <a:rPr lang="en-US" sz="2200" dirty="0"/>
              <a:t>). (Tafsir al-Tabari, 21/40)</a:t>
            </a:r>
          </a:p>
          <a:p>
            <a:endParaRPr lang="en-US" sz="2200" dirty="0"/>
          </a:p>
          <a:p>
            <a:r>
              <a:rPr lang="en-US" sz="2200" dirty="0"/>
              <a:t>Al-Hasan al-</a:t>
            </a:r>
            <a:r>
              <a:rPr lang="en-US" sz="2200" dirty="0" err="1"/>
              <a:t>Basri</a:t>
            </a:r>
            <a:r>
              <a:rPr lang="en-US" sz="2200" dirty="0"/>
              <a:t> (may Allah have mercy on him) said: this ayah was revealed concerning singing and musical instruments (lit. woodwind instruments). (Tafsir Ibn </a:t>
            </a:r>
            <a:r>
              <a:rPr lang="en-US" sz="2200" dirty="0" err="1"/>
              <a:t>Kathir</a:t>
            </a:r>
            <a:r>
              <a:rPr lang="en-US" sz="2200" dirty="0"/>
              <a:t>, 3/451)</a:t>
            </a: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-123883"/>
            <a:ext cx="2481943" cy="1435947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sz="4800" dirty="0">
                <a:solidFill>
                  <a:srgbClr val="4A2613"/>
                </a:solidFill>
              </a:rPr>
              <a:t>WEEK 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9E08A3-3389-4F68-1724-AC194F3B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502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AE7D2-C57D-60EA-DDEE-EB799959C6CE}"/>
              </a:ext>
            </a:extLst>
          </p:cNvPr>
          <p:cNvSpPr txBox="1"/>
          <p:nvPr/>
        </p:nvSpPr>
        <p:spPr>
          <a:xfrm>
            <a:off x="313510" y="0"/>
            <a:ext cx="750678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3200" dirty="0"/>
              <a:t>#include &lt;</a:t>
            </a:r>
            <a:r>
              <a:rPr lang="en-PK" sz="3200" dirty="0" err="1"/>
              <a:t>stdio.h</a:t>
            </a:r>
            <a:r>
              <a:rPr lang="en-PK" sz="3200" dirty="0"/>
              <a:t>&gt;</a:t>
            </a:r>
          </a:p>
          <a:p>
            <a:r>
              <a:rPr lang="en-PK" sz="3200" dirty="0"/>
              <a:t>int count=0;</a:t>
            </a:r>
          </a:p>
          <a:p>
            <a:r>
              <a:rPr lang="en-PK" sz="3200" dirty="0"/>
              <a:t>	void </a:t>
            </a:r>
            <a:r>
              <a:rPr lang="en-PK" sz="3200" dirty="0" err="1"/>
              <a:t>df</a:t>
            </a:r>
            <a:r>
              <a:rPr lang="en-PK" sz="3200" dirty="0"/>
              <a:t>(){</a:t>
            </a:r>
          </a:p>
          <a:p>
            <a:r>
              <a:rPr lang="en-PK" sz="3200" dirty="0"/>
              <a:t>		</a:t>
            </a:r>
            <a:r>
              <a:rPr lang="en-PK" sz="3200" dirty="0" err="1"/>
              <a:t>printf</a:t>
            </a:r>
            <a:r>
              <a:rPr lang="en-PK" sz="3200" dirty="0"/>
              <a:t>("%d\n",++count);</a:t>
            </a:r>
          </a:p>
          <a:p>
            <a:r>
              <a:rPr lang="en-PK" sz="3200" dirty="0"/>
              <a:t>		if(count&lt;10)</a:t>
            </a:r>
          </a:p>
          <a:p>
            <a:r>
              <a:rPr lang="en-PK" sz="3200" dirty="0"/>
              <a:t>		{</a:t>
            </a:r>
          </a:p>
          <a:p>
            <a:r>
              <a:rPr lang="en-PK" sz="3200" dirty="0"/>
              <a:t>			</a:t>
            </a:r>
            <a:r>
              <a:rPr lang="en-PK" sz="3200" dirty="0" err="1"/>
              <a:t>df</a:t>
            </a:r>
            <a:r>
              <a:rPr lang="en-PK" sz="3200" dirty="0"/>
              <a:t>();</a:t>
            </a:r>
          </a:p>
          <a:p>
            <a:r>
              <a:rPr lang="en-PK" sz="3200" dirty="0"/>
              <a:t>		//	main();</a:t>
            </a:r>
          </a:p>
          <a:p>
            <a:r>
              <a:rPr lang="en-PK" sz="3200" dirty="0"/>
              <a:t>		}</a:t>
            </a:r>
          </a:p>
          <a:p>
            <a:r>
              <a:rPr lang="en-PK" sz="3200" dirty="0"/>
              <a:t>	}</a:t>
            </a:r>
          </a:p>
          <a:p>
            <a:r>
              <a:rPr lang="en-PK" sz="3200" dirty="0"/>
              <a:t>int main() {</a:t>
            </a:r>
          </a:p>
          <a:p>
            <a:r>
              <a:rPr lang="en-PK" sz="3200" dirty="0"/>
              <a:t>	</a:t>
            </a:r>
            <a:r>
              <a:rPr lang="en-PK" sz="3200" dirty="0" err="1"/>
              <a:t>df</a:t>
            </a:r>
            <a:r>
              <a:rPr lang="en-PK" sz="3200" dirty="0"/>
              <a:t>();</a:t>
            </a:r>
          </a:p>
          <a:p>
            <a:r>
              <a:rPr lang="en-PK" sz="3200" dirty="0"/>
              <a:t>	return 0;</a:t>
            </a:r>
          </a:p>
          <a:p>
            <a:r>
              <a:rPr lang="en-PK" sz="32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7C4FB-64C5-485E-3968-C33AADBB80A5}"/>
              </a:ext>
            </a:extLst>
          </p:cNvPr>
          <p:cNvSpPr txBox="1"/>
          <p:nvPr/>
        </p:nvSpPr>
        <p:spPr>
          <a:xfrm>
            <a:off x="7820298" y="3139321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WRITE OUTPUT</a:t>
            </a:r>
            <a:endParaRPr lang="en-PK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5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CF98D-3741-8D29-9DC2-19CF762D2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DFA80-6D27-59A7-A57D-E6F2A5B7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7" y="400594"/>
            <a:ext cx="11025052" cy="5878286"/>
          </a:xfrm>
        </p:spPr>
        <p:txBody>
          <a:bodyPr/>
          <a:lstStyle/>
          <a:p>
            <a:pPr marL="0" indent="0">
              <a:buNone/>
            </a:pPr>
            <a:r>
              <a:rPr lang="en-US" sz="6000" i="1" dirty="0"/>
              <a:t>Home task</a:t>
            </a:r>
          </a:p>
          <a:p>
            <a:pPr marL="0" indent="0">
              <a:buNone/>
            </a:pPr>
            <a:r>
              <a:rPr lang="en-US" sz="6000" i="1" dirty="0"/>
              <a:t>why we should avoid recursion ?</a:t>
            </a:r>
          </a:p>
          <a:p>
            <a:pPr marL="0" indent="0">
              <a:buNone/>
            </a:pPr>
            <a:r>
              <a:rPr lang="en-US" sz="6000" i="1" dirty="0"/>
              <a:t>Where is it particularly used in operating systems ?</a:t>
            </a:r>
          </a:p>
          <a:p>
            <a:pPr marL="0" indent="0">
              <a:buNone/>
            </a:pPr>
            <a:endParaRPr lang="en-PK" sz="6000" i="1" dirty="0"/>
          </a:p>
        </p:txBody>
      </p:sp>
    </p:spTree>
    <p:extLst>
      <p:ext uri="{BB962C8B-B14F-4D97-AF65-F5344CB8AC3E}">
        <p14:creationId xmlns:p14="http://schemas.microsoft.com/office/powerpoint/2010/main" val="222517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DE914D6-2858-BDB4-A759-BE8FB015A2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CBD43-929F-CABF-4D05-14E788B3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66E7-1760-2F00-D109-E2ABF0FC9C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8(LEC 16)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144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C0A3-93BA-91CC-D39F-C42281CB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BEE4-255C-0718-156D-B3C8AEEF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42963"/>
            <a:ext cx="10170746" cy="504348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4800" dirty="0"/>
              <a:t>Home task : what are advantages and disadvantages of using arrays.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4800" dirty="0"/>
              <a:t>Why array index starts from 0 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558FB-E7E6-AFD8-99A5-E1CE85D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87312"/>
            <a:ext cx="11421717" cy="884238"/>
          </a:xfrm>
        </p:spPr>
        <p:txBody>
          <a:bodyPr/>
          <a:lstStyle/>
          <a:p>
            <a:r>
              <a:rPr lang="en-US" dirty="0"/>
              <a:t>ARRAYS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335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0DFD1A-DE76-BE22-DD2C-5F8E38521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D746A-B743-CE6B-D210-EFB6CB5ED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28" y="82187"/>
            <a:ext cx="11153775" cy="5419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inter-regular"/>
              </a:rPr>
              <a:t>Contiguous memory locations.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inter-regular"/>
              </a:rPr>
              <a:t>Element of an array is of same data type and carries the same size.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inter-regular"/>
              </a:rPr>
              <a:t>Elements of the array can be randomly accessed.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186495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C0A3-93BA-91CC-D39F-C42281CB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BEE4-255C-0718-156D-B3C8AEEF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42963"/>
            <a:ext cx="10170746" cy="504348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char vowels[]={‘a’,’e’,’</a:t>
            </a:r>
            <a:r>
              <a:rPr lang="en-US" sz="3600" dirty="0" err="1"/>
              <a:t>i</a:t>
            </a:r>
            <a:r>
              <a:rPr lang="en-US" sz="3600" dirty="0"/>
              <a:t>’,’</a:t>
            </a:r>
            <a:r>
              <a:rPr lang="en-US" sz="3600" dirty="0" err="1"/>
              <a:t>o’,’u</a:t>
            </a:r>
            <a:r>
              <a:rPr lang="en-US" sz="3600" dirty="0"/>
              <a:t>’};</a:t>
            </a:r>
          </a:p>
          <a:p>
            <a:pPr marL="0" indent="0">
              <a:buNone/>
            </a:pPr>
            <a:r>
              <a:rPr lang="en-US" sz="3600" dirty="0"/>
              <a:t>is same as </a:t>
            </a:r>
          </a:p>
          <a:p>
            <a:pPr marL="0" indent="0">
              <a:buNone/>
            </a:pPr>
            <a:r>
              <a:rPr lang="en-US" sz="3600" dirty="0"/>
              <a:t>char vowels[5]={‘a’,’e’,’</a:t>
            </a:r>
            <a:r>
              <a:rPr lang="en-US" sz="3600" dirty="0" err="1"/>
              <a:t>i</a:t>
            </a:r>
            <a:r>
              <a:rPr lang="en-US" sz="3600" dirty="0"/>
              <a:t>’,’</a:t>
            </a:r>
            <a:r>
              <a:rPr lang="en-US" sz="3600" dirty="0" err="1"/>
              <a:t>o’,’u</a:t>
            </a:r>
            <a:r>
              <a:rPr lang="en-US" sz="3600" dirty="0"/>
              <a:t>’};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558FB-E7E6-AFD8-99A5-E1CE85D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87312"/>
            <a:ext cx="11421717" cy="884238"/>
          </a:xfrm>
        </p:spPr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4203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C0A3-93BA-91CC-D39F-C42281CB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BEE4-255C-0718-156D-B3C8AEEF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42963"/>
            <a:ext cx="10170746" cy="504348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an array of numbers from 0 to 5.</a:t>
            </a:r>
          </a:p>
          <a:p>
            <a:pPr marL="0" indent="0">
              <a:buNone/>
            </a:pPr>
            <a:r>
              <a:rPr lang="en-US" sz="3600" dirty="0"/>
              <a:t>an array of numbers from 0.0 to 0.5</a:t>
            </a:r>
          </a:p>
          <a:p>
            <a:pPr marL="0" indent="0">
              <a:buNone/>
            </a:pPr>
            <a:r>
              <a:rPr lang="en-US" sz="3600" dirty="0"/>
              <a:t>an array of </a:t>
            </a:r>
            <a:r>
              <a:rPr lang="en-US" sz="3600" dirty="0" err="1"/>
              <a:t>boolean</a:t>
            </a:r>
            <a:r>
              <a:rPr lang="en-US" sz="3600" dirty="0"/>
              <a:t>  ???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558FB-E7E6-AFD8-99A5-E1CE85D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87312"/>
            <a:ext cx="11421717" cy="884238"/>
          </a:xfrm>
        </p:spPr>
        <p:txBody>
          <a:bodyPr/>
          <a:lstStyle/>
          <a:p>
            <a:r>
              <a:rPr lang="en-US" sz="3200" dirty="0"/>
              <a:t>Write code for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4240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17570</TotalTime>
  <Words>489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Biome Light</vt:lpstr>
      <vt:lpstr>Calibri</vt:lpstr>
      <vt:lpstr>Calibri Light</vt:lpstr>
      <vt:lpstr>inter-regular</vt:lpstr>
      <vt:lpstr>Wingdings</vt:lpstr>
      <vt:lpstr>Office Theme</vt:lpstr>
      <vt:lpstr>PROGRAMMING FUNDAMENTALS</vt:lpstr>
      <vt:lpstr>WEEK 10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Write code for</vt:lpstr>
      <vt:lpstr>Write code for</vt:lpstr>
      <vt:lpstr>Lets try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omar haroon</dc:creator>
  <cp:lastModifiedBy>Arsam Ali</cp:lastModifiedBy>
  <cp:revision>105</cp:revision>
  <dcterms:created xsi:type="dcterms:W3CDTF">2023-08-22T07:01:01Z</dcterms:created>
  <dcterms:modified xsi:type="dcterms:W3CDTF">2025-01-16T13:20:56Z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