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448" r:id="rId5"/>
    <p:sldId id="2462" r:id="rId6"/>
    <p:sldId id="2509" r:id="rId7"/>
    <p:sldId id="2478" r:id="rId8"/>
    <p:sldId id="2529" r:id="rId9"/>
    <p:sldId id="2541" r:id="rId10"/>
    <p:sldId id="2543" r:id="rId11"/>
    <p:sldId id="2542" r:id="rId12"/>
    <p:sldId id="2540" r:id="rId13"/>
    <p:sldId id="243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4549"/>
    <a:srgbClr val="4A2613"/>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74" autoAdjust="0"/>
  </p:normalViewPr>
  <p:slideViewPr>
    <p:cSldViewPr snapToGrid="0">
      <p:cViewPr varScale="1">
        <p:scale>
          <a:sx n="75" d="100"/>
          <a:sy n="75" d="100"/>
        </p:scale>
        <p:origin x="934" y="38"/>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1/16/2025</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1/16/2025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ENGR.MUHAMMAD UMER HAROON</a:t>
            </a:r>
          </a:p>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a:xfrm>
            <a:off x="6518910" y="6398418"/>
            <a:ext cx="4114800" cy="365125"/>
          </a:xfrm>
        </p:spPr>
        <p:txBody>
          <a:bodyPr/>
          <a:lstStyle>
            <a:lvl1pPr>
              <a:defRPr>
                <a:solidFill>
                  <a:srgbClr val="FFFF00"/>
                </a:solidFill>
              </a:defRPr>
            </a:lvl1pPr>
          </a:lstStyle>
          <a:p>
            <a:r>
              <a:rPr lang="en-US"/>
              <a:t>ENGR.MUHAMMAD UMER HAROON</a:t>
            </a: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ENGR.MUHAMMAD UMER HAROON</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ENGR.MUHAMMAD UMER HAROON</a:t>
            </a:r>
          </a:p>
          <a:p>
            <a:pPr algn="ctr"/>
            <a:endParaRPr lang="en-US" sz="1400"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ENGR.MUHAMMAD UMER HAROON</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ENGR.MUHAMMAD UMER HAROON</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hyperlink" Target="https://medium.com/hackernoon/why-its-called-bubble-sort-3a7d06455d1e" TargetMode="Externa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p:txBody>
          <a:bodyPr/>
          <a:lstStyle/>
          <a:p>
            <a:r>
              <a:rPr lang="en-US" dirty="0"/>
              <a:t>PROGRAMMING FUNDAMENTALS</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a:lstStyle/>
          <a:p>
            <a:r>
              <a:rPr lang="en-US" dirty="0"/>
              <a:t>FALL 2023</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6748253" y="1960847"/>
            <a:ext cx="5326071" cy="830649"/>
          </a:xfrm>
        </p:spPr>
        <p:txBody>
          <a:bodyPr>
            <a:normAutofit/>
          </a:bodyPr>
          <a:lstStyle/>
          <a:p>
            <a:r>
              <a:rPr lang="en-US" sz="4000" spc="300" dirty="0"/>
              <a:t>THANK YOU</a:t>
            </a:r>
          </a:p>
        </p:txBody>
      </p:sp>
      <p:sp>
        <p:nvSpPr>
          <p:cNvPr id="2" name="TextBox 1">
            <a:extLst>
              <a:ext uri="{FF2B5EF4-FFF2-40B4-BE49-F238E27FC236}">
                <a16:creationId xmlns:a16="http://schemas.microsoft.com/office/drawing/2014/main" id="{D2E14488-2109-9CFE-706A-CE10D430295A}"/>
              </a:ext>
            </a:extLst>
          </p:cNvPr>
          <p:cNvSpPr txBox="1"/>
          <p:nvPr/>
        </p:nvSpPr>
        <p:spPr>
          <a:xfrm>
            <a:off x="117676" y="85840"/>
            <a:ext cx="6512901" cy="6841212"/>
          </a:xfrm>
          <a:prstGeom prst="flowChartDocumen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200" dirty="0"/>
              <a:t>Allah says in Surah </a:t>
            </a:r>
            <a:r>
              <a:rPr lang="en-US" sz="2200" dirty="0" err="1"/>
              <a:t>Luqman</a:t>
            </a:r>
            <a:r>
              <a:rPr lang="en-US" sz="2200" dirty="0"/>
              <a:t> (interpretation of the meaning):</a:t>
            </a:r>
          </a:p>
          <a:p>
            <a:endParaRPr lang="en-US" sz="2200" dirty="0"/>
          </a:p>
          <a:p>
            <a:r>
              <a:rPr lang="en-US" sz="2200" dirty="0"/>
              <a:t>“And of mankind is he who purchases idle talks (i.e. music, singing) to mislead (men) from the path of Allah…” [</a:t>
            </a:r>
            <a:r>
              <a:rPr lang="en-US" sz="2200" dirty="0" err="1"/>
              <a:t>Luqman</a:t>
            </a:r>
            <a:r>
              <a:rPr lang="en-US" sz="2200" dirty="0"/>
              <a:t> 31:6]</a:t>
            </a:r>
          </a:p>
          <a:p>
            <a:endParaRPr lang="en-US" sz="2200" dirty="0"/>
          </a:p>
          <a:p>
            <a:r>
              <a:rPr lang="en-US" sz="2200" dirty="0"/>
              <a:t>The scholar of the ummah, Ibn 'Abbas (may Allah be pleased with him) said: this means singing . Mujahid (may Allah have mercy on him) said: this means playing the drum (</a:t>
            </a:r>
            <a:r>
              <a:rPr lang="en-US" sz="2200" dirty="0" err="1"/>
              <a:t>tabl</a:t>
            </a:r>
            <a:r>
              <a:rPr lang="en-US" sz="2200" dirty="0"/>
              <a:t>). (Tafsir al-Tabari, 21/40)</a:t>
            </a:r>
          </a:p>
          <a:p>
            <a:endParaRPr lang="en-US" sz="2200" dirty="0"/>
          </a:p>
          <a:p>
            <a:r>
              <a:rPr lang="en-US" sz="2200" dirty="0"/>
              <a:t>Al-Hasan al-</a:t>
            </a:r>
            <a:r>
              <a:rPr lang="en-US" sz="2200" dirty="0" err="1"/>
              <a:t>Basri</a:t>
            </a:r>
            <a:r>
              <a:rPr lang="en-US" sz="2200" dirty="0"/>
              <a:t> (may Allah have mercy on him) said: this ayah was revealed concerning singing and musical instruments (lit. woodwind instruments). (Tafsir Ibn </a:t>
            </a:r>
            <a:r>
              <a:rPr lang="en-US" sz="2200" dirty="0" err="1"/>
              <a:t>Kathir</a:t>
            </a:r>
            <a:r>
              <a:rPr lang="en-US" sz="2200" dirty="0"/>
              <a:t>, 3/451)</a:t>
            </a:r>
            <a:endParaRPr lang="en-PK" sz="2200" dirty="0"/>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4580709" y="119957"/>
            <a:ext cx="2481943" cy="1435947"/>
          </a:xfr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lstStyle/>
          <a:p>
            <a:r>
              <a:rPr lang="en-US" sz="4800" dirty="0">
                <a:solidFill>
                  <a:srgbClr val="4A2613"/>
                </a:solidFill>
              </a:rPr>
              <a:t>WEEK 11</a:t>
            </a:r>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pic>
        <p:nvPicPr>
          <p:cNvPr id="1026" name="Picture 2">
            <a:extLst>
              <a:ext uri="{FF2B5EF4-FFF2-40B4-BE49-F238E27FC236}">
                <a16:creationId xmlns:a16="http://schemas.microsoft.com/office/drawing/2014/main" id="{ACC7DF07-2FB0-4889-F182-0EFFE65E75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702" y="1939081"/>
            <a:ext cx="11359515" cy="504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401C021-CD5E-3643-5D01-2F05BDAE9941}"/>
              </a:ext>
            </a:extLst>
          </p:cNvPr>
          <p:cNvSpPr>
            <a:spLocks noGrp="1"/>
          </p:cNvSpPr>
          <p:nvPr>
            <p:ph type="sldNum" sz="quarter" idx="4"/>
          </p:nvPr>
        </p:nvSpPr>
        <p:spPr/>
        <p:txBody>
          <a:bodyPr/>
          <a:lstStyle/>
          <a:p>
            <a:fld id="{8C2E478F-E849-4A8C-AF1F-CBCC78A7CBFA}" type="slidenum">
              <a:rPr lang="en-US" smtClean="0"/>
              <a:t>3</a:t>
            </a:fld>
            <a:endParaRPr lang="en-US" dirty="0"/>
          </a:p>
        </p:txBody>
      </p:sp>
      <p:sp>
        <p:nvSpPr>
          <p:cNvPr id="8" name="TextBox 7">
            <a:extLst>
              <a:ext uri="{FF2B5EF4-FFF2-40B4-BE49-F238E27FC236}">
                <a16:creationId xmlns:a16="http://schemas.microsoft.com/office/drawing/2014/main" id="{8FFAE7D2-C57D-60EA-DDEE-EB799959C6CE}"/>
              </a:ext>
            </a:extLst>
          </p:cNvPr>
          <p:cNvSpPr txBox="1"/>
          <p:nvPr/>
        </p:nvSpPr>
        <p:spPr>
          <a:xfrm>
            <a:off x="1010195" y="1245325"/>
            <a:ext cx="10171609" cy="4031873"/>
          </a:xfrm>
          <a:prstGeom prst="rect">
            <a:avLst/>
          </a:prstGeom>
          <a:noFill/>
        </p:spPr>
        <p:txBody>
          <a:bodyPr wrap="square">
            <a:spAutoFit/>
          </a:bodyPr>
          <a:lstStyle/>
          <a:p>
            <a:pPr marL="457200" indent="-457200">
              <a:buFont typeface="Arial" panose="020B0604020202020204" pitchFamily="34" charset="0"/>
              <a:buChar char="•"/>
            </a:pPr>
            <a:r>
              <a:rPr lang="en-US" sz="3200" dirty="0"/>
              <a:t>Finding size without using </a:t>
            </a:r>
            <a:r>
              <a:rPr lang="en-US" sz="3200" dirty="0" err="1"/>
              <a:t>sizeof</a:t>
            </a:r>
            <a:r>
              <a:rPr lang="en-US" sz="3200" dirty="0"/>
              <a:t> operator ?</a:t>
            </a:r>
          </a:p>
          <a:p>
            <a:pPr marL="457200" indent="-457200">
              <a:buFont typeface="Arial" panose="020B0604020202020204" pitchFamily="34" charset="0"/>
              <a:buChar char="•"/>
            </a:pPr>
            <a:r>
              <a:rPr lang="en-US" sz="3200" dirty="0"/>
              <a:t>Deletion in array</a:t>
            </a:r>
          </a:p>
          <a:p>
            <a:pPr marL="457200" indent="-457200">
              <a:buFont typeface="Arial" panose="020B0604020202020204" pitchFamily="34" charset="0"/>
              <a:buChar char="•"/>
            </a:pPr>
            <a:r>
              <a:rPr lang="en-US" sz="3200" dirty="0"/>
              <a:t>Bubble sort of array</a:t>
            </a:r>
          </a:p>
          <a:p>
            <a:pPr marL="457200" indent="-457200">
              <a:buFont typeface="Arial" panose="020B0604020202020204" pitchFamily="34" charset="0"/>
              <a:buChar char="•"/>
            </a:pPr>
            <a:r>
              <a:rPr lang="en-US" sz="3200" b="0" i="0" dirty="0" err="1">
                <a:effectLst/>
                <a:latin typeface="Consolas" panose="020B0609020204030204" pitchFamily="49" charset="0"/>
              </a:rPr>
              <a:t>sizeof</a:t>
            </a:r>
            <a:r>
              <a:rPr lang="en-US" sz="3200" b="0" i="0" dirty="0">
                <a:effectLst/>
                <a:latin typeface="Consolas" panose="020B0609020204030204" pitchFamily="49" charset="0"/>
              </a:rPr>
              <a:t> ...... </a:t>
            </a:r>
          </a:p>
          <a:p>
            <a:pPr marL="457200" indent="-457200">
              <a:buFont typeface="Arial" panose="020B0604020202020204" pitchFamily="34" charset="0"/>
              <a:buChar char="•"/>
            </a:pPr>
            <a:r>
              <a:rPr lang="en-US" sz="3200" dirty="0">
                <a:latin typeface="Consolas" panose="020B0609020204030204" pitchFamily="49" charset="0"/>
              </a:rPr>
              <a:t>searching</a:t>
            </a:r>
          </a:p>
          <a:p>
            <a:pPr marL="457200" indent="-457200">
              <a:buFont typeface="Arial" panose="020B0604020202020204" pitchFamily="34" charset="0"/>
              <a:buChar char="•"/>
            </a:pPr>
            <a:r>
              <a:rPr lang="en-US" sz="3200" dirty="0">
                <a:latin typeface="Consolas" panose="020B0609020204030204" pitchFamily="49" charset="0"/>
              </a:rPr>
              <a:t>reverse printing the array</a:t>
            </a:r>
          </a:p>
          <a:p>
            <a:pPr marL="457200" indent="-457200">
              <a:buFont typeface="Arial" panose="020B0604020202020204" pitchFamily="34" charset="0"/>
              <a:buChar char="•"/>
            </a:pPr>
            <a:endParaRPr lang="en-US" sz="3200" dirty="0">
              <a:latin typeface="Consolas" panose="020B0609020204030204" pitchFamily="49" charset="0"/>
            </a:endParaRPr>
          </a:p>
          <a:p>
            <a:endParaRPr lang="en-PK" sz="3200" dirty="0"/>
          </a:p>
        </p:txBody>
      </p:sp>
    </p:spTree>
    <p:extLst>
      <p:ext uri="{BB962C8B-B14F-4D97-AF65-F5344CB8AC3E}">
        <p14:creationId xmlns:p14="http://schemas.microsoft.com/office/powerpoint/2010/main" val="1194514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DE914D6-2858-BDB4-A759-BE8FB015A27D}"/>
              </a:ext>
            </a:extLst>
          </p:cNvPr>
          <p:cNvSpPr>
            <a:spLocks noGrp="1"/>
          </p:cNvSpPr>
          <p:nvPr>
            <p:ph type="pic" sz="quarter" idx="10"/>
          </p:nvPr>
        </p:nvSpPr>
        <p:spPr/>
        <p:txBody>
          <a:bodyPr/>
          <a:lstStyle/>
          <a:p>
            <a:endParaRPr lang="en-PK"/>
          </a:p>
        </p:txBody>
      </p:sp>
      <p:sp>
        <p:nvSpPr>
          <p:cNvPr id="3" name="Title 2">
            <a:extLst>
              <a:ext uri="{FF2B5EF4-FFF2-40B4-BE49-F238E27FC236}">
                <a16:creationId xmlns:a16="http://schemas.microsoft.com/office/drawing/2014/main" id="{C32CBD43-929F-CABF-4D05-14E788B331C7}"/>
              </a:ext>
            </a:extLst>
          </p:cNvPr>
          <p:cNvSpPr>
            <a:spLocks noGrp="1"/>
          </p:cNvSpPr>
          <p:nvPr>
            <p:ph type="title"/>
          </p:nvPr>
        </p:nvSpPr>
        <p:spPr/>
        <p:txBody>
          <a:bodyPr/>
          <a:lstStyle/>
          <a:p>
            <a:endParaRPr lang="en-PK"/>
          </a:p>
        </p:txBody>
      </p:sp>
      <p:sp>
        <p:nvSpPr>
          <p:cNvPr id="4" name="Text Placeholder 3">
            <a:extLst>
              <a:ext uri="{FF2B5EF4-FFF2-40B4-BE49-F238E27FC236}">
                <a16:creationId xmlns:a16="http://schemas.microsoft.com/office/drawing/2014/main" id="{ABED66E7-1760-2F00-D109-E2ABF0FC9C84}"/>
              </a:ext>
            </a:extLst>
          </p:cNvPr>
          <p:cNvSpPr>
            <a:spLocks noGrp="1"/>
          </p:cNvSpPr>
          <p:nvPr>
            <p:ph type="body" sz="quarter" idx="11"/>
          </p:nvPr>
        </p:nvSpPr>
        <p:spPr/>
        <p:txBody>
          <a:bodyPr/>
          <a:lstStyle/>
          <a:p>
            <a:r>
              <a:rPr lang="en-US" dirty="0"/>
              <a:t>WEEK 11(LEC 22)</a:t>
            </a:r>
            <a:endParaRPr lang="en-PK" dirty="0"/>
          </a:p>
        </p:txBody>
      </p:sp>
    </p:spTree>
    <p:extLst>
      <p:ext uri="{BB962C8B-B14F-4D97-AF65-F5344CB8AC3E}">
        <p14:creationId xmlns:p14="http://schemas.microsoft.com/office/powerpoint/2010/main" val="1831441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9CF98D-3741-8D29-9DC2-19CF762D23BE}"/>
              </a:ext>
            </a:extLst>
          </p:cNvPr>
          <p:cNvSpPr>
            <a:spLocks noGrp="1"/>
          </p:cNvSpPr>
          <p:nvPr>
            <p:ph type="sldNum" sz="quarter" idx="4"/>
          </p:nvPr>
        </p:nvSpPr>
        <p:spPr/>
        <p:txBody>
          <a:bodyPr/>
          <a:lstStyle/>
          <a:p>
            <a:fld id="{8C2E478F-E849-4A8C-AF1F-CBCC78A7CBFA}" type="slidenum">
              <a:rPr lang="en-US" smtClean="0"/>
              <a:t>5</a:t>
            </a:fld>
            <a:endParaRPr lang="en-US" dirty="0"/>
          </a:p>
        </p:txBody>
      </p:sp>
      <p:sp>
        <p:nvSpPr>
          <p:cNvPr id="4" name="Content Placeholder 3">
            <a:extLst>
              <a:ext uri="{FF2B5EF4-FFF2-40B4-BE49-F238E27FC236}">
                <a16:creationId xmlns:a16="http://schemas.microsoft.com/office/drawing/2014/main" id="{741DFA80-6D27-59A7-A57D-E6F2A5B706A1}"/>
              </a:ext>
            </a:extLst>
          </p:cNvPr>
          <p:cNvSpPr>
            <a:spLocks noGrp="1"/>
          </p:cNvSpPr>
          <p:nvPr>
            <p:ph idx="1"/>
          </p:nvPr>
        </p:nvSpPr>
        <p:spPr>
          <a:xfrm>
            <a:off x="809897" y="400594"/>
            <a:ext cx="11025052" cy="5878286"/>
          </a:xfrm>
        </p:spPr>
        <p:txBody>
          <a:bodyPr/>
          <a:lstStyle/>
          <a:p>
            <a:pPr marL="0" indent="0">
              <a:buNone/>
            </a:pPr>
            <a:r>
              <a:rPr lang="en-US" sz="4400" i="1" dirty="0"/>
              <a:t>Home task :Write code Bubble sort an array</a:t>
            </a:r>
          </a:p>
          <a:p>
            <a:pPr marL="0" indent="0">
              <a:buNone/>
            </a:pPr>
            <a:endParaRPr lang="en-US" sz="4400" i="1" dirty="0"/>
          </a:p>
          <a:p>
            <a:pPr marL="0" indent="0">
              <a:buNone/>
            </a:pPr>
            <a:endParaRPr lang="en-US" sz="4400" i="1" dirty="0"/>
          </a:p>
          <a:p>
            <a:pPr marL="0" indent="0">
              <a:buNone/>
            </a:pPr>
            <a:endParaRPr lang="en-US" sz="4400" i="1" dirty="0"/>
          </a:p>
          <a:p>
            <a:pPr marL="0" indent="0">
              <a:buNone/>
            </a:pPr>
            <a:endParaRPr lang="en-US" sz="4400" i="1" dirty="0"/>
          </a:p>
          <a:p>
            <a:pPr marL="0" indent="0">
              <a:buNone/>
            </a:pPr>
            <a:endParaRPr lang="en-US" sz="4400" i="1" dirty="0"/>
          </a:p>
          <a:p>
            <a:pPr marL="0" indent="0">
              <a:buNone/>
            </a:pPr>
            <a:endParaRPr lang="en-US" sz="4400" i="1" dirty="0"/>
          </a:p>
          <a:p>
            <a:pPr marL="0" indent="0">
              <a:buNone/>
            </a:pPr>
            <a:endParaRPr lang="en-PK" sz="4400" i="1" dirty="0"/>
          </a:p>
        </p:txBody>
      </p:sp>
      <p:pic>
        <p:nvPicPr>
          <p:cNvPr id="5" name="Picture 4">
            <a:extLst>
              <a:ext uri="{FF2B5EF4-FFF2-40B4-BE49-F238E27FC236}">
                <a16:creationId xmlns:a16="http://schemas.microsoft.com/office/drawing/2014/main" id="{15F1396E-FDC4-A39A-1BB2-00BFCE3E1244}"/>
              </a:ext>
            </a:extLst>
          </p:cNvPr>
          <p:cNvPicPr>
            <a:picLocks noChangeAspect="1"/>
          </p:cNvPicPr>
          <p:nvPr/>
        </p:nvPicPr>
        <p:blipFill>
          <a:blip r:embed="rId2"/>
          <a:stretch>
            <a:fillRect/>
          </a:stretch>
        </p:blipFill>
        <p:spPr>
          <a:xfrm>
            <a:off x="3082289" y="1326425"/>
            <a:ext cx="5408567" cy="3245140"/>
          </a:xfrm>
          <a:prstGeom prst="rect">
            <a:avLst/>
          </a:prstGeom>
        </p:spPr>
      </p:pic>
    </p:spTree>
    <p:extLst>
      <p:ext uri="{BB962C8B-B14F-4D97-AF65-F5344CB8AC3E}">
        <p14:creationId xmlns:p14="http://schemas.microsoft.com/office/powerpoint/2010/main" val="22251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B91B034-BCD5-CDA3-D033-234438F43554}"/>
              </a:ext>
            </a:extLst>
          </p:cNvPr>
          <p:cNvSpPr>
            <a:spLocks noGrp="1"/>
          </p:cNvSpPr>
          <p:nvPr>
            <p:ph type="sldNum" sz="quarter" idx="4"/>
          </p:nvPr>
        </p:nvSpPr>
        <p:spPr/>
        <p:txBody>
          <a:bodyPr/>
          <a:lstStyle/>
          <a:p>
            <a:fld id="{8C2E478F-E849-4A8C-AF1F-CBCC78A7CBFA}" type="slidenum">
              <a:rPr lang="en-US" smtClean="0"/>
              <a:t>6</a:t>
            </a:fld>
            <a:endParaRPr lang="en-US" dirty="0"/>
          </a:p>
        </p:txBody>
      </p:sp>
      <p:sp>
        <p:nvSpPr>
          <p:cNvPr id="4" name="Content Placeholder 3">
            <a:extLst>
              <a:ext uri="{FF2B5EF4-FFF2-40B4-BE49-F238E27FC236}">
                <a16:creationId xmlns:a16="http://schemas.microsoft.com/office/drawing/2014/main" id="{740B365D-5AA9-4A9A-C58A-3B72529B4724}"/>
              </a:ext>
            </a:extLst>
          </p:cNvPr>
          <p:cNvSpPr>
            <a:spLocks noGrp="1"/>
          </p:cNvSpPr>
          <p:nvPr>
            <p:ph idx="1"/>
          </p:nvPr>
        </p:nvSpPr>
        <p:spPr>
          <a:xfrm>
            <a:off x="644434" y="2793274"/>
            <a:ext cx="10263275" cy="2218585"/>
          </a:xfrm>
        </p:spPr>
        <p:txBody>
          <a:bodyPr/>
          <a:lstStyle/>
          <a:p>
            <a:r>
              <a:rPr lang="en-US" b="0" i="0" dirty="0">
                <a:solidFill>
                  <a:srgbClr val="004E00"/>
                </a:solidFill>
                <a:effectLst/>
                <a:latin typeface="source-serif-pro"/>
              </a:rPr>
              <a:t>So why is it called bubble sort? Air bubbles that are more buoyant than surrounding water rise to the top. Similarly, list elements with greater value than their surrounding elements “bubble” to the end of the list.</a:t>
            </a:r>
          </a:p>
          <a:p>
            <a:r>
              <a:rPr lang="en-US" dirty="0">
                <a:solidFill>
                  <a:srgbClr val="004E00"/>
                </a:solidFill>
                <a:latin typeface="source-serif-pro"/>
              </a:rPr>
              <a:t>Source [</a:t>
            </a:r>
            <a:r>
              <a:rPr lang="en-US" dirty="0">
                <a:hlinkClick r:id="rId2"/>
              </a:rPr>
              <a:t>Why it’s called bubble sort.. Bubble sort is a sequential sort… | by </a:t>
            </a:r>
            <a:r>
              <a:rPr lang="en-US" dirty="0" err="1">
                <a:hlinkClick r:id="rId2"/>
              </a:rPr>
              <a:t>ManBearPig</a:t>
            </a:r>
            <a:r>
              <a:rPr lang="en-US" dirty="0">
                <a:hlinkClick r:id="rId2"/>
              </a:rPr>
              <a:t> | HackerNoon.com | Medium</a:t>
            </a:r>
            <a:r>
              <a:rPr lang="en-US" dirty="0">
                <a:solidFill>
                  <a:srgbClr val="004E00"/>
                </a:solidFill>
                <a:latin typeface="source-serif-pro"/>
              </a:rPr>
              <a:t>]</a:t>
            </a:r>
            <a:endParaRPr lang="en-PK" dirty="0"/>
          </a:p>
        </p:txBody>
      </p:sp>
      <p:sp>
        <p:nvSpPr>
          <p:cNvPr id="5" name="Title 4">
            <a:extLst>
              <a:ext uri="{FF2B5EF4-FFF2-40B4-BE49-F238E27FC236}">
                <a16:creationId xmlns:a16="http://schemas.microsoft.com/office/drawing/2014/main" id="{C1D7B8D0-50E7-A0E3-9C8A-DD90A1470BDC}"/>
              </a:ext>
            </a:extLst>
          </p:cNvPr>
          <p:cNvSpPr>
            <a:spLocks noGrp="1"/>
          </p:cNvSpPr>
          <p:nvPr>
            <p:ph type="title"/>
          </p:nvPr>
        </p:nvSpPr>
        <p:spPr>
          <a:xfrm>
            <a:off x="522514" y="612037"/>
            <a:ext cx="11470703" cy="884238"/>
          </a:xfrm>
        </p:spPr>
        <p:txBody>
          <a:bodyPr/>
          <a:lstStyle/>
          <a:p>
            <a:r>
              <a:rPr lang="en-US" dirty="0" err="1"/>
              <a:t>Funfact</a:t>
            </a:r>
            <a:r>
              <a:rPr lang="en-US" dirty="0"/>
              <a:t> why bubble sort is called bubble sort ?</a:t>
            </a:r>
            <a:endParaRPr lang="en-PK" dirty="0"/>
          </a:p>
        </p:txBody>
      </p:sp>
    </p:spTree>
    <p:extLst>
      <p:ext uri="{BB962C8B-B14F-4D97-AF65-F5344CB8AC3E}">
        <p14:creationId xmlns:p14="http://schemas.microsoft.com/office/powerpoint/2010/main" val="2634782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8B80492-5B81-4DCD-DDC7-AEE0CCBDA55B}"/>
              </a:ext>
            </a:extLst>
          </p:cNvPr>
          <p:cNvSpPr>
            <a:spLocks noGrp="1"/>
          </p:cNvSpPr>
          <p:nvPr>
            <p:ph type="sldNum" sz="quarter" idx="4"/>
          </p:nvPr>
        </p:nvSpPr>
        <p:spPr/>
        <p:txBody>
          <a:bodyPr/>
          <a:lstStyle/>
          <a:p>
            <a:fld id="{8C2E478F-E849-4A8C-AF1F-CBCC78A7CBFA}" type="slidenum">
              <a:rPr lang="en-US" smtClean="0"/>
              <a:t>7</a:t>
            </a:fld>
            <a:endParaRPr lang="en-US" dirty="0"/>
          </a:p>
        </p:txBody>
      </p:sp>
      <p:sp>
        <p:nvSpPr>
          <p:cNvPr id="4" name="Content Placeholder 3">
            <a:extLst>
              <a:ext uri="{FF2B5EF4-FFF2-40B4-BE49-F238E27FC236}">
                <a16:creationId xmlns:a16="http://schemas.microsoft.com/office/drawing/2014/main" id="{54741739-EAA6-0FB4-F5F9-9738AD973AB2}"/>
              </a:ext>
            </a:extLst>
          </p:cNvPr>
          <p:cNvSpPr>
            <a:spLocks noGrp="1"/>
          </p:cNvSpPr>
          <p:nvPr>
            <p:ph idx="1"/>
          </p:nvPr>
        </p:nvSpPr>
        <p:spPr/>
        <p:txBody>
          <a:bodyPr/>
          <a:lstStyle/>
          <a:p>
            <a:endParaRPr lang="en-PK"/>
          </a:p>
        </p:txBody>
      </p:sp>
      <p:sp>
        <p:nvSpPr>
          <p:cNvPr id="5" name="Title 4">
            <a:extLst>
              <a:ext uri="{FF2B5EF4-FFF2-40B4-BE49-F238E27FC236}">
                <a16:creationId xmlns:a16="http://schemas.microsoft.com/office/drawing/2014/main" id="{40BC61E3-1A80-7858-84CC-E529BF194433}"/>
              </a:ext>
            </a:extLst>
          </p:cNvPr>
          <p:cNvSpPr>
            <a:spLocks noGrp="1"/>
          </p:cNvSpPr>
          <p:nvPr>
            <p:ph type="title"/>
          </p:nvPr>
        </p:nvSpPr>
        <p:spPr>
          <a:xfrm>
            <a:off x="827314" y="612037"/>
            <a:ext cx="11165903" cy="884238"/>
          </a:xfrm>
        </p:spPr>
        <p:txBody>
          <a:bodyPr/>
          <a:lstStyle/>
          <a:p>
            <a:r>
              <a:rPr lang="en-US" dirty="0"/>
              <a:t>Code shared on </a:t>
            </a:r>
            <a:r>
              <a:rPr lang="en-US" dirty="0" err="1"/>
              <a:t>gcr</a:t>
            </a:r>
            <a:endParaRPr lang="en-PK" dirty="0"/>
          </a:p>
        </p:txBody>
      </p:sp>
    </p:spTree>
    <p:extLst>
      <p:ext uri="{BB962C8B-B14F-4D97-AF65-F5344CB8AC3E}">
        <p14:creationId xmlns:p14="http://schemas.microsoft.com/office/powerpoint/2010/main" val="2244499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0BFD3F4-57A8-BE44-1A25-64BE713F1E7E}"/>
              </a:ext>
            </a:extLst>
          </p:cNvPr>
          <p:cNvSpPr>
            <a:spLocks noGrp="1"/>
          </p:cNvSpPr>
          <p:nvPr>
            <p:ph type="sldNum" sz="quarter" idx="4"/>
          </p:nvPr>
        </p:nvSpPr>
        <p:spPr/>
        <p:txBody>
          <a:bodyPr/>
          <a:lstStyle/>
          <a:p>
            <a:fld id="{8C2E478F-E849-4A8C-AF1F-CBCC78A7CBFA}" type="slidenum">
              <a:rPr lang="en-US" smtClean="0"/>
              <a:t>8</a:t>
            </a:fld>
            <a:endParaRPr lang="en-US" dirty="0"/>
          </a:p>
        </p:txBody>
      </p:sp>
      <p:sp>
        <p:nvSpPr>
          <p:cNvPr id="4" name="Content Placeholder 3">
            <a:extLst>
              <a:ext uri="{FF2B5EF4-FFF2-40B4-BE49-F238E27FC236}">
                <a16:creationId xmlns:a16="http://schemas.microsoft.com/office/drawing/2014/main" id="{9C6264D5-52BE-A14F-7BF4-86B8FCF94460}"/>
              </a:ext>
            </a:extLst>
          </p:cNvPr>
          <p:cNvSpPr>
            <a:spLocks noGrp="1"/>
          </p:cNvSpPr>
          <p:nvPr>
            <p:ph idx="1"/>
          </p:nvPr>
        </p:nvSpPr>
        <p:spPr>
          <a:xfrm>
            <a:off x="426720" y="24572"/>
            <a:ext cx="11566497" cy="5460467"/>
          </a:xfrm>
          <a:prstGeom prst="ellipseRibbon">
            <a:avLst/>
          </a:prstGeom>
          <a:solidFill>
            <a:schemeClr val="accent4">
              <a:lumMod val="60000"/>
              <a:lumOff val="40000"/>
            </a:schemeClr>
          </a:soli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a:lstStyle/>
          <a:p>
            <a:pPr marL="0" indent="0" algn="ctr">
              <a:buNone/>
            </a:pPr>
            <a:r>
              <a:rPr lang="ar-AE" sz="8000" dirty="0"/>
              <a:t>امتحان کے لئے نیک خواہشات</a:t>
            </a:r>
            <a:endParaRPr lang="en-PK" sz="8000" dirty="0"/>
          </a:p>
        </p:txBody>
      </p:sp>
    </p:spTree>
    <p:extLst>
      <p:ext uri="{BB962C8B-B14F-4D97-AF65-F5344CB8AC3E}">
        <p14:creationId xmlns:p14="http://schemas.microsoft.com/office/powerpoint/2010/main" val="4074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4">
                                            <p:bg/>
                                          </p:spTgt>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grpId="0" nodeType="clickEffect">
                                  <p:stCondLst>
                                    <p:cond delay="0"/>
                                  </p:stCondLst>
                                  <p:childTnLst>
                                    <p:animRot by="21600000">
                                      <p:cBhvr>
                                        <p:cTn id="10" dur="2000" fill="hold"/>
                                        <p:tgtEl>
                                          <p:spTgt spid="4">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B139F0-F30B-C62F-E22A-A1D7B8B25054}"/>
              </a:ext>
            </a:extLst>
          </p:cNvPr>
          <p:cNvSpPr>
            <a:spLocks noGrp="1"/>
          </p:cNvSpPr>
          <p:nvPr>
            <p:ph type="sldNum" sz="quarter" idx="4"/>
          </p:nvPr>
        </p:nvSpPr>
        <p:spPr/>
        <p:txBody>
          <a:bodyPr/>
          <a:lstStyle/>
          <a:p>
            <a:fld id="{8C2E478F-E849-4A8C-AF1F-CBCC78A7CBFA}" type="slidenum">
              <a:rPr lang="en-US" smtClean="0"/>
              <a:t>9</a:t>
            </a:fld>
            <a:endParaRPr lang="en-US" dirty="0"/>
          </a:p>
        </p:txBody>
      </p:sp>
      <p:sp>
        <p:nvSpPr>
          <p:cNvPr id="4" name="Content Placeholder 3">
            <a:extLst>
              <a:ext uri="{FF2B5EF4-FFF2-40B4-BE49-F238E27FC236}">
                <a16:creationId xmlns:a16="http://schemas.microsoft.com/office/drawing/2014/main" id="{503732A4-A6DA-79DD-AD6D-3A46F2AD1096}"/>
              </a:ext>
            </a:extLst>
          </p:cNvPr>
          <p:cNvSpPr>
            <a:spLocks noGrp="1"/>
          </p:cNvSpPr>
          <p:nvPr>
            <p:ph idx="1"/>
          </p:nvPr>
        </p:nvSpPr>
        <p:spPr>
          <a:xfrm>
            <a:off x="0" y="2294092"/>
            <a:ext cx="5345430" cy="1978077"/>
          </a:xfrm>
        </p:spPr>
        <p:txBody>
          <a:bodyPr/>
          <a:lstStyle/>
          <a:p>
            <a:r>
              <a:rPr lang="en-US" dirty="0"/>
              <a:t>Bring A4 pages in every class from now onward , we can have quiz /quizzes any time.</a:t>
            </a:r>
          </a:p>
          <a:p>
            <a:r>
              <a:rPr lang="en-US" dirty="0"/>
              <a:t>If quizzes are attempted on any other page than A4 white page , direct zero will be awarded.</a:t>
            </a:r>
            <a:endParaRPr lang="en-PK" dirty="0"/>
          </a:p>
        </p:txBody>
      </p:sp>
      <p:pic>
        <p:nvPicPr>
          <p:cNvPr id="1026" name="Picture 2" descr="Pack Of 200 One Side Use A4 Size Paper for Print-Best For Shiping Labels">
            <a:extLst>
              <a:ext uri="{FF2B5EF4-FFF2-40B4-BE49-F238E27FC236}">
                <a16:creationId xmlns:a16="http://schemas.microsoft.com/office/drawing/2014/main" id="{285A169B-5AE3-D718-42CD-1683AEACF41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868" t="11046" r="18926" b="8879"/>
          <a:stretch/>
        </p:blipFill>
        <p:spPr bwMode="auto">
          <a:xfrm>
            <a:off x="5908768" y="949234"/>
            <a:ext cx="3509554" cy="466779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FFD2073-4F13-AC20-4C67-0437C962FA68}"/>
              </a:ext>
            </a:extLst>
          </p:cNvPr>
          <p:cNvSpPr txBox="1"/>
          <p:nvPr/>
        </p:nvSpPr>
        <p:spPr>
          <a:xfrm>
            <a:off x="6209210" y="1020819"/>
            <a:ext cx="2577737" cy="461665"/>
          </a:xfrm>
          <a:prstGeom prst="rect">
            <a:avLst/>
          </a:prstGeom>
          <a:noFill/>
        </p:spPr>
        <p:txBody>
          <a:bodyPr wrap="square" rtlCol="0">
            <a:spAutoFit/>
          </a:bodyPr>
          <a:lstStyle/>
          <a:p>
            <a:r>
              <a:rPr lang="en-US" sz="1200" dirty="0"/>
              <a:t>Name :_____</a:t>
            </a:r>
          </a:p>
          <a:p>
            <a:r>
              <a:rPr lang="en-US" sz="1200" dirty="0"/>
              <a:t>Quiz :_____</a:t>
            </a:r>
            <a:endParaRPr lang="en-PK" sz="1200" dirty="0"/>
          </a:p>
        </p:txBody>
      </p:sp>
    </p:spTree>
    <p:extLst>
      <p:ext uri="{BB962C8B-B14F-4D97-AF65-F5344CB8AC3E}">
        <p14:creationId xmlns:p14="http://schemas.microsoft.com/office/powerpoint/2010/main" val="3485437400"/>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7E2D32-4FDD-4266-880C-17595B8014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presentation</Template>
  <TotalTime>20648</TotalTime>
  <Words>305</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Biome Light</vt:lpstr>
      <vt:lpstr>Calibri</vt:lpstr>
      <vt:lpstr>Calibri Light</vt:lpstr>
      <vt:lpstr>Consolas</vt:lpstr>
      <vt:lpstr>source-serif-pro</vt:lpstr>
      <vt:lpstr>Wingdings</vt:lpstr>
      <vt:lpstr>Office Theme</vt:lpstr>
      <vt:lpstr>PROGRAMMING FUNDAMENTALS</vt:lpstr>
      <vt:lpstr>WEEK 11</vt:lpstr>
      <vt:lpstr>PowerPoint Presentation</vt:lpstr>
      <vt:lpstr>PowerPoint Presentation</vt:lpstr>
      <vt:lpstr>PowerPoint Presentation</vt:lpstr>
      <vt:lpstr>Funfact why bubble sort is called bubble sort ?</vt:lpstr>
      <vt:lpstr>Code shared on gcr</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dc:title>
  <dc:creator>omar haroon</dc:creator>
  <cp:lastModifiedBy>Arsam Ali</cp:lastModifiedBy>
  <cp:revision>114</cp:revision>
  <dcterms:created xsi:type="dcterms:W3CDTF">2023-08-22T07:01:01Z</dcterms:created>
  <dcterms:modified xsi:type="dcterms:W3CDTF">2025-01-16T13:21:09Z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