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92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416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hohDzXorzybyAcLq4vtnUIGf1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50" y="38"/>
      </p:cViewPr>
      <p:guideLst>
        <p:guide orient="horz" pos="1992"/>
        <p:guide pos="3840"/>
        <p:guide orient="horz" pos="14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11"/>
          <p:cNvSpPr txBox="1">
            <a:spLocks noGrp="1"/>
          </p:cNvSpPr>
          <p:nvPr>
            <p:ph type="body" idx="1"/>
          </p:nvPr>
        </p:nvSpPr>
        <p:spPr>
          <a:xfrm>
            <a:off x="3512343" y="5922140"/>
            <a:ext cx="5167313" cy="5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body" idx="3"/>
          </p:nvPr>
        </p:nvSpPr>
        <p:spPr>
          <a:xfrm>
            <a:off x="4038600" y="3608511"/>
            <a:ext cx="4114800" cy="518795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350836" y="2445633"/>
            <a:ext cx="11490325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1478756" y="1569719"/>
            <a:ext cx="9234488" cy="2651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Column">
  <p:cSld name="Content 2 Colum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>
            <a:spLocks noGrp="1"/>
          </p:cNvSpPr>
          <p:nvPr>
            <p:ph type="pic" idx="2"/>
          </p:nvPr>
        </p:nvSpPr>
        <p:spPr>
          <a:xfrm>
            <a:off x="6578601" y="1638300"/>
            <a:ext cx="5156200" cy="18923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21"/>
          <p:cNvSpPr>
            <a:spLocks noGrp="1"/>
          </p:cNvSpPr>
          <p:nvPr>
            <p:ph type="pic" idx="3"/>
          </p:nvPr>
        </p:nvSpPr>
        <p:spPr>
          <a:xfrm>
            <a:off x="469900" y="1638300"/>
            <a:ext cx="5156200" cy="18923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4"/>
          </p:nvPr>
        </p:nvSpPr>
        <p:spPr>
          <a:xfrm>
            <a:off x="469107" y="4531139"/>
            <a:ext cx="5157787" cy="203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5"/>
          </p:nvPr>
        </p:nvSpPr>
        <p:spPr>
          <a:xfrm>
            <a:off x="6565107" y="3864355"/>
            <a:ext cx="5183188" cy="494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6"/>
          </p:nvPr>
        </p:nvSpPr>
        <p:spPr>
          <a:xfrm>
            <a:off x="6565107" y="4531139"/>
            <a:ext cx="5183188" cy="203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3 Column">
  <p:cSld name="Content 3 Colum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960121" y="3669506"/>
            <a:ext cx="3108326" cy="25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3pPr>
            <a:lvl4pPr marL="1828800" lvl="3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/>
            </a:lvl4pPr>
            <a:lvl5pPr marL="2286000" lvl="4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>
            <a:spLocks noGrp="1"/>
          </p:cNvSpPr>
          <p:nvPr>
            <p:ph type="pic" idx="2"/>
          </p:nvPr>
        </p:nvSpPr>
        <p:spPr>
          <a:xfrm>
            <a:off x="960438" y="1624013"/>
            <a:ext cx="3108325" cy="18923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22"/>
          <p:cNvSpPr>
            <a:spLocks noGrp="1"/>
          </p:cNvSpPr>
          <p:nvPr>
            <p:ph type="pic" idx="3"/>
          </p:nvPr>
        </p:nvSpPr>
        <p:spPr>
          <a:xfrm>
            <a:off x="4542155" y="1623219"/>
            <a:ext cx="3108325" cy="18923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2"/>
          <p:cNvSpPr>
            <a:spLocks noGrp="1"/>
          </p:cNvSpPr>
          <p:nvPr>
            <p:ph type="pic" idx="4"/>
          </p:nvPr>
        </p:nvSpPr>
        <p:spPr>
          <a:xfrm>
            <a:off x="8122920" y="1623219"/>
            <a:ext cx="3108325" cy="18923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2"/>
          <p:cNvSpPr txBox="1">
            <a:spLocks noGrp="1"/>
          </p:cNvSpPr>
          <p:nvPr>
            <p:ph type="body" idx="5"/>
          </p:nvPr>
        </p:nvSpPr>
        <p:spPr>
          <a:xfrm>
            <a:off x="4541837" y="3681412"/>
            <a:ext cx="3108326" cy="25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3pPr>
            <a:lvl4pPr marL="1828800" lvl="3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/>
            </a:lvl4pPr>
            <a:lvl5pPr marL="2286000" lvl="4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6"/>
          </p:nvPr>
        </p:nvSpPr>
        <p:spPr>
          <a:xfrm>
            <a:off x="8122919" y="3681412"/>
            <a:ext cx="3108326" cy="25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3pPr>
            <a:lvl4pPr marL="1828800" lvl="3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/>
            </a:lvl4pPr>
            <a:lvl5pPr marL="2286000" lvl="4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dk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702365" y="1660810"/>
            <a:ext cx="10787270" cy="83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3512343" y="5137992"/>
            <a:ext cx="5167313" cy="518795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3"/>
          </p:nvPr>
        </p:nvSpPr>
        <p:spPr>
          <a:xfrm>
            <a:off x="588194" y="3903126"/>
            <a:ext cx="3064668" cy="5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4"/>
          </p:nvPr>
        </p:nvSpPr>
        <p:spPr>
          <a:xfrm>
            <a:off x="4563664" y="3893330"/>
            <a:ext cx="3064668" cy="5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body" idx="5"/>
          </p:nvPr>
        </p:nvSpPr>
        <p:spPr>
          <a:xfrm>
            <a:off x="8539138" y="3903126"/>
            <a:ext cx="3064668" cy="5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>
            <a:spLocks noGrp="1"/>
          </p:cNvSpPr>
          <p:nvPr>
            <p:ph type="clipArt" idx="6"/>
          </p:nvPr>
        </p:nvSpPr>
        <p:spPr>
          <a:xfrm>
            <a:off x="1754768" y="3098985"/>
            <a:ext cx="731520" cy="73152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4"/>
          <p:cNvSpPr>
            <a:spLocks noGrp="1"/>
          </p:cNvSpPr>
          <p:nvPr>
            <p:ph type="clipArt" idx="7"/>
          </p:nvPr>
        </p:nvSpPr>
        <p:spPr>
          <a:xfrm>
            <a:off x="5730240" y="3098985"/>
            <a:ext cx="731520" cy="73152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4"/>
          <p:cNvSpPr>
            <a:spLocks noGrp="1"/>
          </p:cNvSpPr>
          <p:nvPr>
            <p:ph type="clipArt" idx="8"/>
          </p:nvPr>
        </p:nvSpPr>
        <p:spPr>
          <a:xfrm>
            <a:off x="9705712" y="3098985"/>
            <a:ext cx="731520" cy="7315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15"/>
          <p:cNvSpPr txBox="1">
            <a:spLocks noGrp="1"/>
          </p:cNvSpPr>
          <p:nvPr>
            <p:ph type="title"/>
          </p:nvPr>
        </p:nvSpPr>
        <p:spPr>
          <a:xfrm>
            <a:off x="702365" y="1660810"/>
            <a:ext cx="10787270" cy="83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1"/>
          </p:nvPr>
        </p:nvSpPr>
        <p:spPr>
          <a:xfrm>
            <a:off x="3512343" y="5137992"/>
            <a:ext cx="5167313" cy="518795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3"/>
          </p:nvPr>
        </p:nvSpPr>
        <p:spPr>
          <a:xfrm>
            <a:off x="588194" y="3903126"/>
            <a:ext cx="3064668" cy="5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4"/>
          </p:nvPr>
        </p:nvSpPr>
        <p:spPr>
          <a:xfrm>
            <a:off x="4563664" y="3893330"/>
            <a:ext cx="3064668" cy="5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5"/>
          </p:nvPr>
        </p:nvSpPr>
        <p:spPr>
          <a:xfrm>
            <a:off x="8539138" y="3903126"/>
            <a:ext cx="3064668" cy="5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>
            <a:spLocks noGrp="1"/>
          </p:cNvSpPr>
          <p:nvPr>
            <p:ph type="clipArt" idx="6"/>
          </p:nvPr>
        </p:nvSpPr>
        <p:spPr>
          <a:xfrm>
            <a:off x="1754768" y="3098985"/>
            <a:ext cx="731520" cy="73152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15"/>
          <p:cNvSpPr>
            <a:spLocks noGrp="1"/>
          </p:cNvSpPr>
          <p:nvPr>
            <p:ph type="clipArt" idx="7"/>
          </p:nvPr>
        </p:nvSpPr>
        <p:spPr>
          <a:xfrm>
            <a:off x="5730240" y="3098985"/>
            <a:ext cx="731520" cy="73152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15"/>
          <p:cNvSpPr>
            <a:spLocks noGrp="1"/>
          </p:cNvSpPr>
          <p:nvPr>
            <p:ph type="clipArt" idx="8"/>
          </p:nvPr>
        </p:nvSpPr>
        <p:spPr>
          <a:xfrm>
            <a:off x="9705712" y="3098985"/>
            <a:ext cx="731520" cy="7315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sp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7068819" y="642927"/>
            <a:ext cx="4846320" cy="143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7068820" y="2078875"/>
            <a:ext cx="4114800" cy="379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/>
          <p:nvPr/>
        </p:nvSpPr>
        <p:spPr>
          <a:xfrm>
            <a:off x="7068820" y="6303963"/>
            <a:ext cx="3014980" cy="554037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>
            <a:spLocks noGrp="1"/>
          </p:cNvSpPr>
          <p:nvPr>
            <p:ph type="pic" idx="2"/>
          </p:nvPr>
        </p:nvSpPr>
        <p:spPr>
          <a:xfrm>
            <a:off x="0" y="0"/>
            <a:ext cx="541655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6096000" y="1661160"/>
            <a:ext cx="4646246" cy="221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/>
          <p:nvPr/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6107044" y="6303963"/>
            <a:ext cx="3014980" cy="554037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dk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512343" y="5922140"/>
            <a:ext cx="5167313" cy="5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3"/>
          </p:nvPr>
        </p:nvSpPr>
        <p:spPr>
          <a:xfrm>
            <a:off x="4038600" y="3608511"/>
            <a:ext cx="4114800" cy="518795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350836" y="2445633"/>
            <a:ext cx="11490325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6225539" y="1546138"/>
            <a:ext cx="4023360" cy="464871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>
            <a:spLocks noGrp="1"/>
          </p:cNvSpPr>
          <p:nvPr>
            <p:ph type="pic" idx="2"/>
          </p:nvPr>
        </p:nvSpPr>
        <p:spPr>
          <a:xfrm>
            <a:off x="0" y="0"/>
            <a:ext cx="5416550" cy="6846932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6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3"/>
          </p:nvPr>
        </p:nvSpPr>
        <p:spPr>
          <a:xfrm>
            <a:off x="6096000" y="2799617"/>
            <a:ext cx="4646246" cy="221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/>
          <p:nvPr/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">
  <p:cSld name="Section Brea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67922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6096000" y="2262871"/>
            <a:ext cx="5251450" cy="166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6096000" y="4378134"/>
            <a:ext cx="5251450" cy="365125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7792279" y="365125"/>
            <a:ext cx="4018722" cy="57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7792279" y="1263841"/>
            <a:ext cx="4018722" cy="4636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18"/>
          <p:cNvSpPr>
            <a:spLocks noGrp="1"/>
          </p:cNvSpPr>
          <p:nvPr>
            <p:ph type="pic" idx="2"/>
          </p:nvPr>
        </p:nvSpPr>
        <p:spPr>
          <a:xfrm>
            <a:off x="736600" y="365125"/>
            <a:ext cx="2997200" cy="1781979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8"/>
          <p:cNvSpPr>
            <a:spLocks noGrp="1"/>
          </p:cNvSpPr>
          <p:nvPr>
            <p:ph type="pic" idx="3"/>
          </p:nvPr>
        </p:nvSpPr>
        <p:spPr>
          <a:xfrm>
            <a:off x="4051300" y="365125"/>
            <a:ext cx="2997200" cy="178197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8"/>
          <p:cNvSpPr>
            <a:spLocks noGrp="1"/>
          </p:cNvSpPr>
          <p:nvPr>
            <p:ph type="pic" idx="4"/>
          </p:nvPr>
        </p:nvSpPr>
        <p:spPr>
          <a:xfrm>
            <a:off x="736600" y="2422525"/>
            <a:ext cx="2997200" cy="1781979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8"/>
          <p:cNvSpPr>
            <a:spLocks noGrp="1"/>
          </p:cNvSpPr>
          <p:nvPr>
            <p:ph type="pic" idx="5"/>
          </p:nvPr>
        </p:nvSpPr>
        <p:spPr>
          <a:xfrm>
            <a:off x="4051300" y="2422525"/>
            <a:ext cx="2997200" cy="1781979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8"/>
          <p:cNvSpPr>
            <a:spLocks noGrp="1"/>
          </p:cNvSpPr>
          <p:nvPr>
            <p:ph type="pic" idx="6"/>
          </p:nvPr>
        </p:nvSpPr>
        <p:spPr>
          <a:xfrm>
            <a:off x="736600" y="4479925"/>
            <a:ext cx="2997200" cy="1781979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8"/>
          <p:cNvSpPr>
            <a:spLocks noGrp="1"/>
          </p:cNvSpPr>
          <p:nvPr>
            <p:ph type="pic" idx="7"/>
          </p:nvPr>
        </p:nvSpPr>
        <p:spPr>
          <a:xfrm>
            <a:off x="4051300" y="4479925"/>
            <a:ext cx="2997200" cy="1781979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8"/>
          <p:cNvSpPr/>
          <p:nvPr/>
        </p:nvSpPr>
        <p:spPr>
          <a:xfrm>
            <a:off x="7781678" y="6303963"/>
            <a:ext cx="3014980" cy="554037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Table">
  <p:cSld name="Chart and Tab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nyFYiK2rSY&amp;list=PLzdnOPI1iJNcsRwJhvksEo1tJqjIqWbN-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" descr="abstract imag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52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 txBox="1">
            <a:spLocks noGrp="1"/>
          </p:cNvSpPr>
          <p:nvPr>
            <p:ph type="title"/>
          </p:nvPr>
        </p:nvSpPr>
        <p:spPr>
          <a:xfrm>
            <a:off x="350836" y="2445633"/>
            <a:ext cx="11490325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PROGRAMMING FUNDAMENTALS</a:t>
            </a:r>
            <a:endParaRPr/>
          </a:p>
        </p:txBody>
      </p:sp>
      <p:sp>
        <p:nvSpPr>
          <p:cNvPr id="119" name="Google Shape;119;p1"/>
          <p:cNvSpPr txBox="1">
            <a:spLocks noGrp="1"/>
          </p:cNvSpPr>
          <p:nvPr>
            <p:ph type="body" idx="1"/>
          </p:nvPr>
        </p:nvSpPr>
        <p:spPr>
          <a:xfrm>
            <a:off x="3512343" y="5922140"/>
            <a:ext cx="5167313" cy="5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FALL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>
            <a:spLocks noGrp="1"/>
          </p:cNvSpPr>
          <p:nvPr>
            <p:ph type="title"/>
          </p:nvPr>
        </p:nvSpPr>
        <p:spPr>
          <a:xfrm>
            <a:off x="7068819" y="642927"/>
            <a:ext cx="4846320" cy="143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/>
              <a:t>WEEK 1</a:t>
            </a:r>
            <a:endParaRPr/>
          </a:p>
        </p:txBody>
      </p:sp>
      <p:pic>
        <p:nvPicPr>
          <p:cNvPr id="126" name="Google Shape;126;p2" descr="group of people at a conference tabl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370" r="20369"/>
          <a:stretch/>
        </p:blipFill>
        <p:spPr>
          <a:xfrm>
            <a:off x="0" y="0"/>
            <a:ext cx="6096000" cy="68580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pic>
      <p:sp>
        <p:nvSpPr>
          <p:cNvPr id="127" name="Google Shape;127;p2"/>
          <p:cNvSpPr txBox="1">
            <a:spLocks noGrp="1"/>
          </p:cNvSpPr>
          <p:nvPr>
            <p:ph type="body" idx="1"/>
          </p:nvPr>
        </p:nvSpPr>
        <p:spPr>
          <a:xfrm>
            <a:off x="7068820" y="2078875"/>
            <a:ext cx="4114800" cy="379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INTRODUCTION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28" name="Google Shape;128;p2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836101" y="301645"/>
            <a:ext cx="10713167" cy="8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b="1"/>
              <a:t>SUMMARY</a:t>
            </a:r>
            <a:endParaRPr/>
          </a:p>
        </p:txBody>
      </p:sp>
      <p:sp>
        <p:nvSpPr>
          <p:cNvPr id="135" name="Google Shape;135;p3"/>
          <p:cNvSpPr txBox="1">
            <a:spLocks noGrp="1"/>
          </p:cNvSpPr>
          <p:nvPr>
            <p:ph type="body" idx="1"/>
          </p:nvPr>
        </p:nvSpPr>
        <p:spPr>
          <a:xfrm>
            <a:off x="710267" y="1761613"/>
            <a:ext cx="2351715" cy="4208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 1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b="1"/>
          </a:p>
        </p:txBody>
      </p:sp>
      <p:sp>
        <p:nvSpPr>
          <p:cNvPr id="136" name="Google Shape;136;p3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7" name="Google Shape;137;p3"/>
          <p:cNvSpPr txBox="1"/>
          <p:nvPr/>
        </p:nvSpPr>
        <p:spPr>
          <a:xfrm>
            <a:off x="5444455" y="194624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3"/>
          <p:cNvGrpSpPr/>
          <p:nvPr/>
        </p:nvGrpSpPr>
        <p:grpSpPr>
          <a:xfrm>
            <a:off x="3391087" y="745457"/>
            <a:ext cx="3160013" cy="5415280"/>
            <a:chOff x="2554986" y="1693"/>
            <a:chExt cx="3160013" cy="5415280"/>
          </a:xfrm>
        </p:grpSpPr>
        <p:sp>
          <p:nvSpPr>
            <p:cNvPr id="139" name="Google Shape;139;p3"/>
            <p:cNvSpPr/>
            <p:nvPr/>
          </p:nvSpPr>
          <p:spPr>
            <a:xfrm>
              <a:off x="2554986" y="1693"/>
              <a:ext cx="541528" cy="541528"/>
            </a:xfrm>
            <a:prstGeom prst="ellipse">
              <a:avLst/>
            </a:prstGeom>
            <a:solidFill>
              <a:srgbClr val="A43D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825750" y="1693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 txBox="1"/>
            <p:nvPr/>
          </p:nvSpPr>
          <p:spPr>
            <a:xfrm>
              <a:off x="2825750" y="1693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4125" rIns="0" bIns="241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semester system</a:t>
              </a:r>
              <a:endPara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554986" y="543221"/>
              <a:ext cx="541528" cy="541528"/>
            </a:xfrm>
            <a:prstGeom prst="ellipse">
              <a:avLst/>
            </a:prstGeom>
            <a:solidFill>
              <a:srgbClr val="A43D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825750" y="543221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 txBox="1"/>
            <p:nvPr/>
          </p:nvSpPr>
          <p:spPr>
            <a:xfrm>
              <a:off x="2825750" y="543221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4125" rIns="0" bIns="241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credit hours/ grades</a:t>
              </a: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554986" y="1084749"/>
              <a:ext cx="541528" cy="541528"/>
            </a:xfrm>
            <a:prstGeom prst="ellipse">
              <a:avLst/>
            </a:prstGeom>
            <a:solidFill>
              <a:srgbClr val="A43D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825750" y="1084749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 txBox="1"/>
            <p:nvPr/>
          </p:nvSpPr>
          <p:spPr>
            <a:xfrm>
              <a:off x="2825750" y="1084749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4125" rIns="0" bIns="241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warnings</a:t>
              </a: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554986" y="1626277"/>
              <a:ext cx="541528" cy="541528"/>
            </a:xfrm>
            <a:prstGeom prst="ellipse">
              <a:avLst/>
            </a:prstGeom>
            <a:solidFill>
              <a:srgbClr val="A43D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825750" y="1626277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 txBox="1"/>
            <p:nvPr/>
          </p:nvSpPr>
          <p:spPr>
            <a:xfrm>
              <a:off x="2825750" y="1626277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4125" rIns="0" bIns="241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concept of pre req</a:t>
              </a: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554986" y="2167805"/>
              <a:ext cx="541528" cy="541528"/>
            </a:xfrm>
            <a:prstGeom prst="ellipse">
              <a:avLst/>
            </a:prstGeom>
            <a:solidFill>
              <a:srgbClr val="A43D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2825750" y="2167805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 txBox="1"/>
            <p:nvPr/>
          </p:nvSpPr>
          <p:spPr>
            <a:xfrm>
              <a:off x="2825750" y="2167805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4125" rIns="0" bIns="241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 to degree</a:t>
              </a: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554986" y="2709333"/>
              <a:ext cx="541528" cy="541528"/>
            </a:xfrm>
            <a:prstGeom prst="ellipse">
              <a:avLst/>
            </a:prstGeom>
            <a:solidFill>
              <a:srgbClr val="A43D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25750" y="2709333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 txBox="1"/>
            <p:nvPr/>
          </p:nvSpPr>
          <p:spPr>
            <a:xfrm>
              <a:off x="2825750" y="2709333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4125" rIns="0" bIns="241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 of students</a:t>
              </a: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554986" y="3250861"/>
              <a:ext cx="541528" cy="541528"/>
            </a:xfrm>
            <a:prstGeom prst="ellipse">
              <a:avLst/>
            </a:prstGeom>
            <a:solidFill>
              <a:srgbClr val="A43D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825750" y="3250861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 txBox="1"/>
            <p:nvPr/>
          </p:nvSpPr>
          <p:spPr>
            <a:xfrm>
              <a:off x="2825750" y="3250861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4125" rIns="0" bIns="241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 to course</a:t>
              </a: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2554986" y="3792389"/>
              <a:ext cx="541528" cy="541528"/>
            </a:xfrm>
            <a:prstGeom prst="ellipse">
              <a:avLst/>
            </a:prstGeom>
            <a:solidFill>
              <a:srgbClr val="A43D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2825750" y="3792389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 txBox="1"/>
            <p:nvPr/>
          </p:nvSpPr>
          <p:spPr>
            <a:xfrm>
              <a:off x="2825750" y="3792389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4125" rIns="0" bIns="241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importance of course</a:t>
              </a: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554986" y="4333917"/>
              <a:ext cx="541528" cy="541528"/>
            </a:xfrm>
            <a:prstGeom prst="ellipse">
              <a:avLst/>
            </a:prstGeom>
            <a:solidFill>
              <a:srgbClr val="A43D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825750" y="4333917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 txBox="1"/>
            <p:nvPr/>
          </p:nvSpPr>
          <p:spPr>
            <a:xfrm>
              <a:off x="2825750" y="4333917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4125" rIns="0" bIns="241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marks distribution</a:t>
              </a: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554986" y="4875445"/>
              <a:ext cx="541528" cy="541528"/>
            </a:xfrm>
            <a:prstGeom prst="ellipse">
              <a:avLst/>
            </a:prstGeom>
            <a:solidFill>
              <a:srgbClr val="A43D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825750" y="4875445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 txBox="1"/>
            <p:nvPr/>
          </p:nvSpPr>
          <p:spPr>
            <a:xfrm>
              <a:off x="2825750" y="4875445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4125" rIns="0" bIns="241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class rules</a:t>
              </a: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>
            <a:spLocks noGrp="1"/>
          </p:cNvSpPr>
          <p:nvPr>
            <p:ph type="title"/>
          </p:nvPr>
        </p:nvSpPr>
        <p:spPr>
          <a:xfrm>
            <a:off x="180236" y="75142"/>
            <a:ext cx="10713167" cy="8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b="1"/>
              <a:t>SUMMARY</a:t>
            </a:r>
            <a:endParaRPr/>
          </a:p>
        </p:txBody>
      </p:sp>
      <p:sp>
        <p:nvSpPr>
          <p:cNvPr id="175" name="Google Shape;175;p4"/>
          <p:cNvSpPr txBox="1">
            <a:spLocks noGrp="1"/>
          </p:cNvSpPr>
          <p:nvPr>
            <p:ph type="body" idx="1"/>
          </p:nvPr>
        </p:nvSpPr>
        <p:spPr>
          <a:xfrm>
            <a:off x="710268" y="872455"/>
            <a:ext cx="2141990" cy="57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 2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462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</p:txBody>
      </p:sp>
      <p:sp>
        <p:nvSpPr>
          <p:cNvPr id="176" name="Google Shape;176;p4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77" name="Google Shape;177;p4"/>
          <p:cNvSpPr txBox="1"/>
          <p:nvPr/>
        </p:nvSpPr>
        <p:spPr>
          <a:xfrm>
            <a:off x="5444455" y="194624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4"/>
          <p:cNvGrpSpPr/>
          <p:nvPr/>
        </p:nvGrpSpPr>
        <p:grpSpPr>
          <a:xfrm>
            <a:off x="522986" y="1365884"/>
            <a:ext cx="3160013" cy="5415280"/>
            <a:chOff x="2554986" y="1693"/>
            <a:chExt cx="3160013" cy="5415280"/>
          </a:xfrm>
        </p:grpSpPr>
        <p:sp>
          <p:nvSpPr>
            <p:cNvPr id="179" name="Google Shape;179;p4"/>
            <p:cNvSpPr/>
            <p:nvPr/>
          </p:nvSpPr>
          <p:spPr>
            <a:xfrm>
              <a:off x="2554986" y="1693"/>
              <a:ext cx="541528" cy="541528"/>
            </a:xfrm>
            <a:prstGeom prst="ellipse">
              <a:avLst/>
            </a:prstGeom>
            <a:solidFill>
              <a:srgbClr val="A43D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2825750" y="1693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 txBox="1"/>
            <p:nvPr/>
          </p:nvSpPr>
          <p:spPr>
            <a:xfrm>
              <a:off x="2825750" y="1693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1575" rIns="0" bIns="21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google class room code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2554986" y="543221"/>
              <a:ext cx="541528" cy="541528"/>
            </a:xfrm>
            <a:prstGeom prst="ellipse">
              <a:avLst/>
            </a:prstGeom>
            <a:solidFill>
              <a:srgbClr val="A43D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2825750" y="543221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 txBox="1"/>
            <p:nvPr/>
          </p:nvSpPr>
          <p:spPr>
            <a:xfrm>
              <a:off x="2825750" y="543221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1575" rIns="0" bIns="21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course content</a:t>
              </a:r>
              <a:endPara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2554986" y="1084749"/>
              <a:ext cx="541528" cy="541528"/>
            </a:xfrm>
            <a:prstGeom prst="ellipse">
              <a:avLst/>
            </a:prstGeom>
            <a:solidFill>
              <a:srgbClr val="A43D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2825750" y="1084749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 txBox="1"/>
            <p:nvPr/>
          </p:nvSpPr>
          <p:spPr>
            <a:xfrm>
              <a:off x="2825750" y="1084749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1575" rIns="0" bIns="21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 of teacher</a:t>
              </a:r>
              <a:endPara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2554986" y="1626277"/>
              <a:ext cx="541528" cy="541528"/>
            </a:xfrm>
            <a:prstGeom prst="ellipse">
              <a:avLst/>
            </a:prstGeom>
            <a:solidFill>
              <a:srgbClr val="A43D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2825750" y="1626277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 txBox="1"/>
            <p:nvPr/>
          </p:nvSpPr>
          <p:spPr>
            <a:xfrm>
              <a:off x="2825750" y="1626277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1575" rIns="0" bIns="21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tentative course outline</a:t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2554986" y="2167805"/>
              <a:ext cx="541528" cy="541528"/>
            </a:xfrm>
            <a:prstGeom prst="ellipse">
              <a:avLst/>
            </a:prstGeom>
            <a:solidFill>
              <a:srgbClr val="A43D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2825750" y="2167805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 txBox="1"/>
            <p:nvPr/>
          </p:nvSpPr>
          <p:spPr>
            <a:xfrm>
              <a:off x="2825750" y="2167805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1575" rIns="0" bIns="21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course books</a:t>
              </a:r>
              <a:endPara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2554986" y="2709333"/>
              <a:ext cx="541528" cy="541528"/>
            </a:xfrm>
            <a:prstGeom prst="ellipse">
              <a:avLst/>
            </a:prstGeom>
            <a:solidFill>
              <a:srgbClr val="A43D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2825750" y="2709333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 txBox="1"/>
            <p:nvPr/>
          </p:nvSpPr>
          <p:spPr>
            <a:xfrm>
              <a:off x="2825750" y="2709333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1575" rIns="0" bIns="21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Class Policy &amp; Etiquette</a:t>
              </a:r>
              <a:endPara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554986" y="3250861"/>
              <a:ext cx="541528" cy="541528"/>
            </a:xfrm>
            <a:prstGeom prst="ellipse">
              <a:avLst/>
            </a:prstGeom>
            <a:solidFill>
              <a:srgbClr val="A43D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2825750" y="3250861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 txBox="1"/>
            <p:nvPr/>
          </p:nvSpPr>
          <p:spPr>
            <a:xfrm>
              <a:off x="2825750" y="3250861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1575" rIns="0" bIns="21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CLO's</a:t>
              </a:r>
              <a:endPara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2554986" y="3792389"/>
              <a:ext cx="541528" cy="541528"/>
            </a:xfrm>
            <a:prstGeom prst="ellipse">
              <a:avLst/>
            </a:prstGeom>
            <a:solidFill>
              <a:srgbClr val="A43D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825750" y="3792389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 txBox="1"/>
            <p:nvPr/>
          </p:nvSpPr>
          <p:spPr>
            <a:xfrm>
              <a:off x="2825750" y="3792389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1575" rIns="0" bIns="21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computer hardware</a:t>
              </a:r>
              <a:endPara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2554986" y="4333917"/>
              <a:ext cx="541528" cy="541528"/>
            </a:xfrm>
            <a:prstGeom prst="ellipse">
              <a:avLst/>
            </a:prstGeom>
            <a:solidFill>
              <a:srgbClr val="A43D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2825750" y="4333917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 txBox="1"/>
            <p:nvPr/>
          </p:nvSpPr>
          <p:spPr>
            <a:xfrm>
              <a:off x="2825750" y="4333917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1575" rIns="0" bIns="21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switches on/ off </a:t>
              </a:r>
              <a:endPara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2554986" y="4875445"/>
              <a:ext cx="541528" cy="541528"/>
            </a:xfrm>
            <a:prstGeom prst="ellipse">
              <a:avLst/>
            </a:prstGeom>
            <a:solidFill>
              <a:srgbClr val="A43D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2825750" y="4875445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 txBox="1"/>
            <p:nvPr/>
          </p:nvSpPr>
          <p:spPr>
            <a:xfrm>
              <a:off x="2825750" y="4875445"/>
              <a:ext cx="2889249" cy="54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1575" rIns="0" bIns="21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transistor , IC's</a:t>
              </a:r>
              <a:endPara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4"/>
          <p:cNvGrpSpPr/>
          <p:nvPr/>
        </p:nvGrpSpPr>
        <p:grpSpPr>
          <a:xfrm>
            <a:off x="5414191" y="75208"/>
            <a:ext cx="3763911" cy="6450172"/>
            <a:chOff x="2266604" y="1836"/>
            <a:chExt cx="3763911" cy="6450172"/>
          </a:xfrm>
        </p:grpSpPr>
        <p:sp>
          <p:nvSpPr>
            <p:cNvPr id="210" name="Google Shape;210;p4"/>
            <p:cNvSpPr/>
            <p:nvPr/>
          </p:nvSpPr>
          <p:spPr>
            <a:xfrm>
              <a:off x="2266604" y="1836"/>
              <a:ext cx="645017" cy="645017"/>
            </a:xfrm>
            <a:prstGeom prst="ellipse">
              <a:avLst/>
            </a:prstGeom>
            <a:solidFill>
              <a:srgbClr val="A43D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2589113" y="1836"/>
              <a:ext cx="3441402" cy="645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 txBox="1"/>
            <p:nvPr/>
          </p:nvSpPr>
          <p:spPr>
            <a:xfrm>
              <a:off x="2589113" y="1836"/>
              <a:ext cx="3441402" cy="645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7775" rIns="0" bIns="17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to communicate with computer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266604" y="646854"/>
              <a:ext cx="645017" cy="645017"/>
            </a:xfrm>
            <a:prstGeom prst="ellipse">
              <a:avLst/>
            </a:prstGeom>
            <a:solidFill>
              <a:srgbClr val="A43D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2589113" y="646854"/>
              <a:ext cx="3441402" cy="645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 txBox="1"/>
            <p:nvPr/>
          </p:nvSpPr>
          <p:spPr>
            <a:xfrm>
              <a:off x="2589113" y="646854"/>
              <a:ext cx="3441402" cy="645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7775" rIns="0" bIns="17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Programming Language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2266604" y="1291871"/>
              <a:ext cx="645017" cy="645017"/>
            </a:xfrm>
            <a:prstGeom prst="ellipse">
              <a:avLst/>
            </a:prstGeom>
            <a:solidFill>
              <a:srgbClr val="A43D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2589113" y="1291871"/>
              <a:ext cx="3441402" cy="645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 txBox="1"/>
            <p:nvPr/>
          </p:nvSpPr>
          <p:spPr>
            <a:xfrm>
              <a:off x="2589113" y="1291871"/>
              <a:ext cx="3441402" cy="645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7775" rIns="0" bIns="17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C,C++,java, PHP, python, ruby, java script, C#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2266604" y="1936888"/>
              <a:ext cx="645017" cy="645017"/>
            </a:xfrm>
            <a:prstGeom prst="ellipse">
              <a:avLst/>
            </a:prstGeom>
            <a:solidFill>
              <a:srgbClr val="A43D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2589113" y="1936888"/>
              <a:ext cx="3441402" cy="645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 txBox="1"/>
            <p:nvPr/>
          </p:nvSpPr>
          <p:spPr>
            <a:xfrm>
              <a:off x="2589113" y="1936888"/>
              <a:ext cx="3441402" cy="645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7775" rIns="0" bIns="17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 of programming languages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2266604" y="2581905"/>
              <a:ext cx="645017" cy="645017"/>
            </a:xfrm>
            <a:prstGeom prst="ellipse">
              <a:avLst/>
            </a:prstGeom>
            <a:solidFill>
              <a:srgbClr val="A43D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2589113" y="2581905"/>
              <a:ext cx="3441402" cy="645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 txBox="1"/>
            <p:nvPr/>
          </p:nvSpPr>
          <p:spPr>
            <a:xfrm>
              <a:off x="2589113" y="2581905"/>
              <a:ext cx="3441402" cy="645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7775" rIns="0" bIns="17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high level : easy to understand by human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2266604" y="3226922"/>
              <a:ext cx="645017" cy="645017"/>
            </a:xfrm>
            <a:prstGeom prst="ellipse">
              <a:avLst/>
            </a:prstGeom>
            <a:solidFill>
              <a:srgbClr val="A43D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2589113" y="3226922"/>
              <a:ext cx="3441402" cy="645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 txBox="1"/>
            <p:nvPr/>
          </p:nvSpPr>
          <p:spPr>
            <a:xfrm>
              <a:off x="2589113" y="3226922"/>
              <a:ext cx="3441402" cy="645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7775" rIns="0" bIns="17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mid level: symbolic languages -&gt; assembly language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266604" y="3871939"/>
              <a:ext cx="645017" cy="645017"/>
            </a:xfrm>
            <a:prstGeom prst="ellipse">
              <a:avLst/>
            </a:prstGeom>
            <a:solidFill>
              <a:srgbClr val="A43D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2589113" y="3871939"/>
              <a:ext cx="3441402" cy="645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 txBox="1"/>
            <p:nvPr/>
          </p:nvSpPr>
          <p:spPr>
            <a:xfrm>
              <a:off x="2589113" y="3871939"/>
              <a:ext cx="3441402" cy="645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7775" rIns="0" bIns="17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low level language :machine level -&gt; binary -&gt; 01 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2266604" y="4516956"/>
              <a:ext cx="645017" cy="645017"/>
            </a:xfrm>
            <a:prstGeom prst="ellipse">
              <a:avLst/>
            </a:prstGeom>
            <a:solidFill>
              <a:srgbClr val="A43D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2589113" y="4516956"/>
              <a:ext cx="3441402" cy="645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 txBox="1"/>
            <p:nvPr/>
          </p:nvSpPr>
          <p:spPr>
            <a:xfrm>
              <a:off x="2589113" y="4516956"/>
              <a:ext cx="3441402" cy="645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7775" rIns="0" bIns="17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e.g. if(age&gt;17)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2266604" y="5161973"/>
              <a:ext cx="645017" cy="645017"/>
            </a:xfrm>
            <a:prstGeom prst="ellipse">
              <a:avLst/>
            </a:prstGeom>
            <a:solidFill>
              <a:srgbClr val="A43D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2589113" y="5161973"/>
              <a:ext cx="3441402" cy="645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 txBox="1"/>
            <p:nvPr/>
          </p:nvSpPr>
          <p:spPr>
            <a:xfrm>
              <a:off x="2589113" y="5161973"/>
              <a:ext cx="3441402" cy="645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7775" rIns="0" bIns="17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 high level , how it is in middle level and how it is in low level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2266604" y="5806991"/>
              <a:ext cx="645017" cy="645017"/>
            </a:xfrm>
            <a:prstGeom prst="ellipse">
              <a:avLst/>
            </a:prstGeom>
            <a:solidFill>
              <a:srgbClr val="A43D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2589113" y="5806991"/>
              <a:ext cx="3441402" cy="645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 txBox="1"/>
            <p:nvPr/>
          </p:nvSpPr>
          <p:spPr>
            <a:xfrm>
              <a:off x="2589113" y="5806991"/>
              <a:ext cx="3441402" cy="645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7775" rIns="0" bIns="17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Source file.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1596704" y="1543715"/>
            <a:ext cx="8914702" cy="373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b="1"/>
              <a:t>Watch</a:t>
            </a:r>
            <a:r>
              <a:rPr lang="en-US"/>
              <a:t> , </a:t>
            </a:r>
            <a:r>
              <a:rPr lang="en-US" b="1"/>
              <a:t>observe</a:t>
            </a:r>
            <a:r>
              <a:rPr lang="en-US"/>
              <a:t> and </a:t>
            </a:r>
            <a:r>
              <a:rPr lang="en-US" b="1"/>
              <a:t>learn</a:t>
            </a:r>
            <a:r>
              <a:rPr lang="en-US"/>
              <a:t> from this video.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https://www.youtube.com/watch?v=xnyFYiK2rSY&amp;list=PLzdnOPI1iJNcsRwJhvksEo1tJqjIqWbN-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* Remember home activity does not carries marks , but it shows student participation, interest ,engagement in class and helps in understanding the course.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title"/>
          </p:nvPr>
        </p:nvSpPr>
        <p:spPr>
          <a:xfrm>
            <a:off x="1574333" y="536536"/>
            <a:ext cx="5897218" cy="8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WEEK 1 : HOME ACTIVITY</a:t>
            </a:r>
            <a:endParaRPr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"/>
          <p:cNvSpPr>
            <a:spLocks noGrp="1"/>
          </p:cNvSpPr>
          <p:nvPr>
            <p:ph type="pic" idx="2"/>
          </p:nvPr>
        </p:nvSpPr>
        <p:spPr>
          <a:xfrm>
            <a:off x="0" y="0"/>
            <a:ext cx="541655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53" name="Google Shape;253;p6"/>
          <p:cNvSpPr txBox="1">
            <a:spLocks noGrp="1"/>
          </p:cNvSpPr>
          <p:nvPr>
            <p:ph type="body" idx="1"/>
          </p:nvPr>
        </p:nvSpPr>
        <p:spPr>
          <a:xfrm>
            <a:off x="6096000" y="1661160"/>
            <a:ext cx="4646246" cy="221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sp>
        <p:nvSpPr>
          <p:cNvPr id="254" name="Google Shape;254;p6"/>
          <p:cNvSpPr txBox="1"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/>
          </a:p>
        </p:txBody>
      </p:sp>
      <p:pic>
        <p:nvPicPr>
          <p:cNvPr id="255" name="Google Shape;255;p6" descr="The palest ink is better than the best memory. - Chinese proverb #memory |  Memories, Best memories, In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1"/>
            <a:ext cx="12192001" cy="6878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7" descr="abstract image"/>
          <p:cNvPicPr preferRelativeResize="0"/>
          <p:nvPr/>
        </p:nvPicPr>
        <p:blipFill rotWithShape="1">
          <a:blip r:embed="rId3">
            <a:alphaModFix amt="52000"/>
          </a:blip>
          <a:srcRect l="22717" r="45641"/>
          <a:stretch/>
        </p:blipFill>
        <p:spPr>
          <a:xfrm rot="-5400000">
            <a:off x="2667001" y="-2666999"/>
            <a:ext cx="6858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7"/>
          <p:cNvSpPr txBox="1"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THANK YOU</a:t>
            </a:r>
            <a:endParaRPr/>
          </a:p>
        </p:txBody>
      </p:sp>
      <p:pic>
        <p:nvPicPr>
          <p:cNvPr id="262" name="Google Shape;262;p7" descr="User"/>
          <p:cNvPicPr preferRelativeResize="0">
            <a:picLocks noGrp="1"/>
          </p:cNvPicPr>
          <p:nvPr>
            <p:ph type="clipArt" idx="6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754768" y="3098985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7" descr="Smart Phone"/>
          <p:cNvPicPr preferRelativeResize="0">
            <a:picLocks noGrp="1"/>
          </p:cNvPicPr>
          <p:nvPr>
            <p:ph type="clipArt" idx="7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5730873" y="3118670"/>
            <a:ext cx="73025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7" descr="Envelope"/>
          <p:cNvPicPr preferRelativeResize="0">
            <a:picLocks noGrp="1"/>
          </p:cNvPicPr>
          <p:nvPr>
            <p:ph type="clipArt" idx="8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9705712" y="3098985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Widescreen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Noto Sans Symbols</vt:lpstr>
      <vt:lpstr>Office Theme</vt:lpstr>
      <vt:lpstr>Office Theme</vt:lpstr>
      <vt:lpstr>PROGRAMMING FUNDAMENTALS</vt:lpstr>
      <vt:lpstr>WEEK 1</vt:lpstr>
      <vt:lpstr>SUMMARY</vt:lpstr>
      <vt:lpstr>SUMMARY</vt:lpstr>
      <vt:lpstr>WEEK 1 : HOME ACTIVITY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omar haroon</dc:creator>
  <cp:lastModifiedBy>Arsam Ali</cp:lastModifiedBy>
  <cp:revision>1</cp:revision>
  <dcterms:created xsi:type="dcterms:W3CDTF">2023-08-22T07:01:01Z</dcterms:created>
  <dcterms:modified xsi:type="dcterms:W3CDTF">2025-01-16T13:17:55Z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