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448" r:id="rId5"/>
    <p:sldId id="2462" r:id="rId6"/>
    <p:sldId id="2489" r:id="rId7"/>
    <p:sldId id="2475" r:id="rId8"/>
    <p:sldId id="2509" r:id="rId9"/>
    <p:sldId id="2529" r:id="rId10"/>
    <p:sldId id="2531" r:id="rId11"/>
    <p:sldId id="2533" r:id="rId12"/>
    <p:sldId id="2535" r:id="rId13"/>
    <p:sldId id="2536" r:id="rId14"/>
    <p:sldId id="2537" r:id="rId15"/>
    <p:sldId id="2538" r:id="rId16"/>
    <p:sldId id="2539" r:id="rId17"/>
    <p:sldId id="2534" r:id="rId18"/>
    <p:sldId id="2540" r:id="rId19"/>
    <p:sldId id="2541" r:id="rId20"/>
    <p:sldId id="2542" r:id="rId21"/>
    <p:sldId id="2478" r:id="rId22"/>
    <p:sldId id="2532" r:id="rId23"/>
    <p:sldId id="2543" r:id="rId24"/>
    <p:sldId id="2544" r:id="rId25"/>
    <p:sldId id="24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75" d="100"/>
          <a:sy n="75" d="100"/>
        </p:scale>
        <p:origin x="934" y="3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Both </a:t>
            </a:r>
            <a:r>
              <a:rPr lang="en-US" dirty="0"/>
              <a:t>long int x;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dirty="0"/>
              <a:t>long x;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are valid ways to declare a long integer variable, but the former is more explicit and recommended for clarity and readability.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ENGR.MUHAMMAD UMER HAROON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8910" y="6398418"/>
            <a:ext cx="41148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ENGR.MUHAMMAD UMER HAROON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ENGR.MUHAMMAD UMER HAROON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ENGR.MUHAMMAD UMER HAROON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ENGR.MUHAMMAD UMER HAROON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ENGR.MUHAMMAD UMER HAROON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E90AB5-E552-FDA4-C2F1-E82345DAC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B8F1A-E0EF-F4C9-DEE2-5318C64A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74" y="1661160"/>
            <a:ext cx="9853972" cy="45848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function body is the set of instructions that are executed any time we invoke a function.</a:t>
            </a:r>
          </a:p>
          <a:p>
            <a:pPr marL="0" indent="0">
              <a:buNone/>
            </a:pPr>
            <a:r>
              <a:rPr lang="en-US" dirty="0"/>
              <a:t>If the function has no return value, you can use the keyword void before the function name. Otherwise you specify the function return value type ( int for an integer, float for a floating point </a:t>
            </a:r>
            <a:endParaRPr lang="en-P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EDC84D-75BA-6E14-1562-B9779D3E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1" y="612037"/>
            <a:ext cx="11026566" cy="884238"/>
          </a:xfrm>
        </p:spPr>
        <p:txBody>
          <a:bodyPr/>
          <a:lstStyle/>
          <a:p>
            <a:endParaRPr lang="en-P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67E13-E6F6-1451-7026-C5187B1CFC2F}"/>
              </a:ext>
            </a:extLst>
          </p:cNvPr>
          <p:cNvSpPr txBox="1"/>
          <p:nvPr/>
        </p:nvSpPr>
        <p:spPr>
          <a:xfrm>
            <a:off x="6609805" y="3152503"/>
            <a:ext cx="2908663" cy="2483346"/>
          </a:xfrm>
          <a:prstGeom prst="star7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Invoke means call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2024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383FBF-026F-CCB6-6A92-F1041CCD1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A8723-EC3D-32FC-5A7B-263680B8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3" y="1661160"/>
            <a:ext cx="11470703" cy="46525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cannot return more than one value from a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function can have arguments. They are optional. If it does not have them, inside the parentheses we insert void , like this: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doSomething</a:t>
            </a:r>
            <a:r>
              <a:rPr lang="en-US" dirty="0"/>
              <a:t>(void) {</a:t>
            </a:r>
          </a:p>
          <a:p>
            <a:pPr marL="0" indent="0">
              <a:buNone/>
            </a:pPr>
            <a:r>
              <a:rPr lang="en-US" dirty="0"/>
              <a:t> /* ... */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P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1D0FC8-BE15-27B1-4455-D513521E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12037"/>
            <a:ext cx="11470704" cy="884238"/>
          </a:xfrm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716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383FBF-026F-CCB6-6A92-F1041CCD1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A8723-EC3D-32FC-5A7B-263680B8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3" y="1661160"/>
            <a:ext cx="11470703" cy="46525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doSomething</a:t>
            </a:r>
            <a:r>
              <a:rPr lang="en-US" dirty="0"/>
              <a:t>(int value) {</a:t>
            </a:r>
          </a:p>
          <a:p>
            <a:pPr marL="0" indent="0">
              <a:buNone/>
            </a:pPr>
            <a:r>
              <a:rPr lang="en-US" dirty="0"/>
              <a:t> /* ... */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When we invoke the function, we'll pass that parameter in the parentheses, like this:</a:t>
            </a:r>
          </a:p>
          <a:p>
            <a:pPr marL="0" indent="0">
              <a:buNone/>
            </a:pPr>
            <a:r>
              <a:rPr lang="en-US" dirty="0" err="1"/>
              <a:t>doSomething</a:t>
            </a:r>
            <a:r>
              <a:rPr lang="en-US" dirty="0"/>
              <a:t>(3);</a:t>
            </a:r>
            <a:endParaRPr lang="en-P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1D0FC8-BE15-27B1-4455-D513521E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12037"/>
            <a:ext cx="11470704" cy="884238"/>
          </a:xfrm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4520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383FBF-026F-CCB6-6A92-F1041CCD1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A8723-EC3D-32FC-5A7B-263680B8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3" y="1661160"/>
            <a:ext cx="11470703" cy="46525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have multiple parameters, and if so we separate them using a comma, both in the declaration and in the invocation: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doSomething</a:t>
            </a:r>
            <a:r>
              <a:rPr lang="en-US" dirty="0"/>
              <a:t>(int value1, int value2) {</a:t>
            </a:r>
          </a:p>
          <a:p>
            <a:pPr marL="0" indent="0">
              <a:buNone/>
            </a:pPr>
            <a:r>
              <a:rPr lang="en-US" dirty="0"/>
              <a:t> /* ... */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doSomething</a:t>
            </a:r>
            <a:r>
              <a:rPr lang="en-US" dirty="0"/>
              <a:t>(3, 4);</a:t>
            </a:r>
            <a:endParaRPr lang="en-P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1D0FC8-BE15-27B1-4455-D513521E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12037"/>
            <a:ext cx="11470704" cy="884238"/>
          </a:xfrm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9385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9440DD-47B7-6D11-45A6-901D825E3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86D60-F059-B9EC-98A1-3AF2D25E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4" y="1661160"/>
            <a:ext cx="10036852" cy="458480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doSomething</a:t>
            </a:r>
            <a:r>
              <a:rPr lang="en-US" sz="2400" dirty="0"/>
              <a:t>(int value)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printf</a:t>
            </a:r>
            <a:r>
              <a:rPr lang="en-US" sz="2400" dirty="0"/>
              <a:t>("%d", value);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PK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28E7D6-AA8A-DBFF-D215-799C280E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612037"/>
            <a:ext cx="11287823" cy="884238"/>
          </a:xfrm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979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9440DD-47B7-6D11-45A6-901D825E3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86D60-F059-B9EC-98A1-3AF2D25E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7" y="1068977"/>
            <a:ext cx="10843875" cy="539932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position determines 2 types of variables:</a:t>
            </a:r>
          </a:p>
          <a:p>
            <a:r>
              <a:rPr lang="en-US" sz="2400" dirty="0"/>
              <a:t>global variables</a:t>
            </a:r>
          </a:p>
          <a:p>
            <a:r>
              <a:rPr lang="en-US" sz="2400" dirty="0"/>
              <a:t>local variables</a:t>
            </a:r>
          </a:p>
          <a:p>
            <a:pPr marL="0" indent="0">
              <a:buNone/>
            </a:pPr>
            <a:r>
              <a:rPr lang="en-US" sz="2400" dirty="0"/>
              <a:t>This is the difference: a variable declared inside a function is a local variable,</a:t>
            </a:r>
          </a:p>
          <a:p>
            <a:pPr marL="0" indent="0">
              <a:buNone/>
            </a:pPr>
            <a:r>
              <a:rPr lang="en-US" sz="2400" dirty="0"/>
              <a:t>like this: </a:t>
            </a:r>
          </a:p>
          <a:p>
            <a:pPr marL="0" indent="0">
              <a:buNone/>
            </a:pPr>
            <a:r>
              <a:rPr lang="en-US" sz="2400" dirty="0"/>
              <a:t>int main(void) {</a:t>
            </a:r>
          </a:p>
          <a:p>
            <a:pPr marL="0" indent="0">
              <a:buNone/>
            </a:pPr>
            <a:r>
              <a:rPr lang="en-US" sz="2400" dirty="0"/>
              <a:t> int age = 37;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PK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28E7D6-AA8A-DBFF-D215-799C280E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7" y="307237"/>
            <a:ext cx="11287823" cy="884238"/>
          </a:xfrm>
        </p:spPr>
        <p:txBody>
          <a:bodyPr/>
          <a:lstStyle/>
          <a:p>
            <a:r>
              <a:rPr lang="en-US" dirty="0"/>
              <a:t>Variable scope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3565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9440DD-47B7-6D11-45A6-901D825E3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86D60-F059-B9EC-98A1-3AF2D25E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7" y="1068977"/>
            <a:ext cx="10843875" cy="539932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Local variables are only accessible from within the function.</a:t>
            </a:r>
          </a:p>
          <a:p>
            <a:pPr marL="0" indent="0">
              <a:buNone/>
            </a:pPr>
            <a:r>
              <a:rPr lang="en-US" sz="2400" dirty="0"/>
              <a:t>A variable defined outside of a function is a global variable, like in this example:</a:t>
            </a:r>
          </a:p>
          <a:p>
            <a:pPr marL="0" indent="0">
              <a:buNone/>
            </a:pPr>
            <a:r>
              <a:rPr lang="en-US" sz="2400" dirty="0"/>
              <a:t>int age = 37;</a:t>
            </a:r>
          </a:p>
          <a:p>
            <a:pPr marL="0" indent="0">
              <a:buNone/>
            </a:pPr>
            <a:r>
              <a:rPr lang="en-US" sz="2400" dirty="0"/>
              <a:t>int main(void) {</a:t>
            </a:r>
          </a:p>
          <a:p>
            <a:pPr marL="0" indent="0">
              <a:buNone/>
            </a:pPr>
            <a:r>
              <a:rPr lang="en-US" sz="2400" dirty="0"/>
              <a:t> /* ... */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Global variables are accessible from any function of the program, and they are available for the whole execution of the program, until it ends.</a:t>
            </a:r>
          </a:p>
          <a:p>
            <a:pPr marL="0" indent="0">
              <a:buNone/>
            </a:pPr>
            <a:endParaRPr lang="en-PK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28E7D6-AA8A-DBFF-D215-799C280E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7" y="307237"/>
            <a:ext cx="11287823" cy="884238"/>
          </a:xfrm>
        </p:spPr>
        <p:txBody>
          <a:bodyPr/>
          <a:lstStyle/>
          <a:p>
            <a:r>
              <a:rPr lang="en-US" dirty="0"/>
              <a:t>Variable scope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7176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9440DD-47B7-6D11-45A6-901D825E3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86D60-F059-B9EC-98A1-3AF2D25E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7" y="1068977"/>
            <a:ext cx="10843875" cy="539932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Access is not limited to reading the value: the variable can be updated by any function. Due to this, global variables are one way we have of sharing the same data</a:t>
            </a:r>
          </a:p>
          <a:p>
            <a:pPr marL="0" indent="0" algn="just">
              <a:buNone/>
            </a:pPr>
            <a:r>
              <a:rPr lang="en-US" sz="2400" dirty="0"/>
              <a:t>between functions. The main difference with local variables is that the memory allocated for variables is freed once the function ends. Global variables are only freed when the program ends.</a:t>
            </a:r>
            <a:endParaRPr lang="en-PK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28E7D6-AA8A-DBFF-D215-799C280E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7" y="307237"/>
            <a:ext cx="11287823" cy="884238"/>
          </a:xfrm>
        </p:spPr>
        <p:txBody>
          <a:bodyPr/>
          <a:lstStyle/>
          <a:p>
            <a:r>
              <a:rPr lang="en-US" dirty="0"/>
              <a:t>Variable scope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612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DE914D6-2858-BDB4-A759-BE8FB015A2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CBD43-929F-CABF-4D05-14E788B3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66E7-1760-2F00-D109-E2ABF0FC9C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WEEK 5 (LEC 10)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31441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42CC2-79C0-B72C-C7D5-75D12120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" y="1543715"/>
            <a:ext cx="11090246" cy="43201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(void) ???  As a parameter 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Revision / Paper pattern / discussion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62FAE-6001-AB4B-255C-C03458E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536536"/>
            <a:ext cx="10878150" cy="884238"/>
          </a:xfrm>
        </p:spPr>
        <p:txBody>
          <a:bodyPr/>
          <a:lstStyle/>
          <a:p>
            <a:endParaRPr lang="en-P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6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70F88E2-9776-09C8-B4F9-75F4973FCF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556" r="5556"/>
          <a:stretch>
            <a:fillRect/>
          </a:stretch>
        </p:blipFill>
        <p:spPr>
          <a:xfrm>
            <a:off x="831669" y="-24572"/>
            <a:ext cx="6096000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3A12A6-DA5F-6A7C-C049-A72C6823D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F58E77-84A5-F927-E064-51D890DF5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2" b="24705"/>
          <a:stretch/>
        </p:blipFill>
        <p:spPr bwMode="auto">
          <a:xfrm>
            <a:off x="9838229" y="115116"/>
            <a:ext cx="2143125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87E2A0-A880-AE85-FD60-F7EEB64A4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669" y="1395276"/>
            <a:ext cx="4360409" cy="38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EA87E9D-2292-7C32-221B-1B39B7910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2" b="24705"/>
          <a:stretch/>
        </p:blipFill>
        <p:spPr bwMode="auto">
          <a:xfrm>
            <a:off x="122712" y="5431700"/>
            <a:ext cx="2143125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Left-Up 6">
            <a:extLst>
              <a:ext uri="{FF2B5EF4-FFF2-40B4-BE49-F238E27FC236}">
                <a16:creationId xmlns:a16="http://schemas.microsoft.com/office/drawing/2014/main" id="{59FA95D9-B052-B82B-B75C-4E74F752CF80}"/>
              </a:ext>
            </a:extLst>
          </p:cNvPr>
          <p:cNvSpPr/>
          <p:nvPr/>
        </p:nvSpPr>
        <p:spPr>
          <a:xfrm>
            <a:off x="8702785" y="1706880"/>
            <a:ext cx="2270888" cy="1722120"/>
          </a:xfrm>
          <a:prstGeom prst="leftUpArrow">
            <a:avLst>
              <a:gd name="adj1" fmla="val 2586"/>
              <a:gd name="adj2" fmla="val 6466"/>
              <a:gd name="adj3" fmla="val 775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Arrow: Left-Up 7">
            <a:extLst>
              <a:ext uri="{FF2B5EF4-FFF2-40B4-BE49-F238E27FC236}">
                <a16:creationId xmlns:a16="http://schemas.microsoft.com/office/drawing/2014/main" id="{73B5DF1B-0F06-2298-CB62-6CF02DD70881}"/>
              </a:ext>
            </a:extLst>
          </p:cNvPr>
          <p:cNvSpPr/>
          <p:nvPr/>
        </p:nvSpPr>
        <p:spPr>
          <a:xfrm rot="10800000">
            <a:off x="1348397" y="3428999"/>
            <a:ext cx="2270888" cy="1815842"/>
          </a:xfrm>
          <a:prstGeom prst="leftUpArrow">
            <a:avLst>
              <a:gd name="adj1" fmla="val 2586"/>
              <a:gd name="adj2" fmla="val 6466"/>
              <a:gd name="adj3" fmla="val 775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2806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0249C-FB96-584A-5435-369BB7ADC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A3CB6-6EDA-79D4-C3B0-113E0202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33428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1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Sessional 1</a:t>
            </a:r>
            <a:endParaRPr lang="en-PK" sz="16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331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36" y="75142"/>
            <a:ext cx="10713167" cy="884238"/>
          </a:xfrm>
        </p:spPr>
        <p:txBody>
          <a:bodyPr/>
          <a:lstStyle/>
          <a:p>
            <a:r>
              <a:rPr lang="en-US" b="1" dirty="0"/>
              <a:t>What was COVERED IN WEEK 4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BEFAA-10FC-2D69-05C9-E7013D481D9D}"/>
              </a:ext>
            </a:extLst>
          </p:cNvPr>
          <p:cNvSpPr txBox="1"/>
          <p:nvPr/>
        </p:nvSpPr>
        <p:spPr>
          <a:xfrm>
            <a:off x="5444455" y="19462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K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52B19D7-6EE6-99C4-8292-D7BAD3799267}"/>
              </a:ext>
            </a:extLst>
          </p:cNvPr>
          <p:cNvSpPr/>
          <p:nvPr/>
        </p:nvSpPr>
        <p:spPr>
          <a:xfrm>
            <a:off x="0" y="4991841"/>
            <a:ext cx="3271706" cy="189231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Already done !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5483B5-84B4-1A84-E91D-8BFCA35F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850" y="1661160"/>
            <a:ext cx="8513396" cy="3330681"/>
          </a:xfrm>
        </p:spPr>
        <p:txBody>
          <a:bodyPr/>
          <a:lstStyle/>
          <a:p>
            <a:pPr marL="0" indent="0">
              <a:buNone/>
            </a:pPr>
            <a:r>
              <a:rPr lang="en-US" sz="13800" dirty="0"/>
              <a:t>?</a:t>
            </a:r>
            <a:endParaRPr lang="en-PK" sz="13800" dirty="0"/>
          </a:p>
        </p:txBody>
      </p:sp>
    </p:spTree>
    <p:extLst>
      <p:ext uri="{BB962C8B-B14F-4D97-AF65-F5344CB8AC3E}">
        <p14:creationId xmlns:p14="http://schemas.microsoft.com/office/powerpoint/2010/main" val="348116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42CC2-79C0-B72C-C7D5-75D12120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" y="1543715"/>
            <a:ext cx="11090246" cy="43201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Understand and complete functions </a:t>
            </a:r>
          </a:p>
          <a:p>
            <a:pPr marL="0" indent="0">
              <a:buNone/>
            </a:pPr>
            <a:r>
              <a:rPr lang="en-US" sz="2400" dirty="0"/>
              <a:t>Revision class / prepare for sessional</a:t>
            </a:r>
          </a:p>
          <a:p>
            <a:pPr marL="0" indent="0">
              <a:buNone/>
            </a:pPr>
            <a:endParaRPr lang="en-PK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62FAE-6001-AB4B-255C-C03458E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536536"/>
            <a:ext cx="10878150" cy="884238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This Week Goals</a:t>
            </a:r>
            <a:endParaRPr lang="en-P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2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42CC2-79C0-B72C-C7D5-75D12120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" y="1543715"/>
            <a:ext cx="11090246" cy="43201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void function does not return a value.</a:t>
            </a:r>
          </a:p>
          <a:p>
            <a:pPr marL="0" indent="0">
              <a:buNone/>
            </a:pPr>
            <a:endParaRPr lang="en-PK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62FAE-6001-AB4B-255C-C03458E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536536"/>
            <a:ext cx="10878150" cy="884238"/>
          </a:xfrm>
        </p:spPr>
        <p:txBody>
          <a:bodyPr/>
          <a:lstStyle/>
          <a:p>
            <a:endParaRPr lang="en-P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1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CF98D-3741-8D29-9DC2-19CF762D2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FA8BFD-F132-A8E4-A2F4-9EF6EE58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E1B3B7-53EC-22E5-9171-590387092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" y="219073"/>
            <a:ext cx="10987088" cy="60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17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42CC2-79C0-B72C-C7D5-75D12120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" y="1543715"/>
            <a:ext cx="11090246" cy="43201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Parameters / arguments</a:t>
            </a:r>
          </a:p>
          <a:p>
            <a:pPr marL="0" indent="0">
              <a:buNone/>
            </a:pPr>
            <a:r>
              <a:rPr lang="en-US" sz="2400" dirty="0"/>
              <a:t>Return 0 ; return x; </a:t>
            </a:r>
          </a:p>
          <a:p>
            <a:pPr marL="0" indent="0">
              <a:buNone/>
            </a:pPr>
            <a:r>
              <a:rPr lang="en-US" sz="2400" dirty="0"/>
              <a:t>Void / int / float</a:t>
            </a:r>
          </a:p>
          <a:p>
            <a:pPr marL="0" indent="0">
              <a:buNone/>
            </a:pPr>
            <a:r>
              <a:rPr lang="en-US" sz="2400" dirty="0"/>
              <a:t>Local / global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PK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62FAE-6001-AB4B-255C-C03458E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536536"/>
            <a:ext cx="10878150" cy="884238"/>
          </a:xfrm>
        </p:spPr>
        <p:txBody>
          <a:bodyPr/>
          <a:lstStyle/>
          <a:p>
            <a:endParaRPr lang="en-P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41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42CC2-79C0-B72C-C7D5-75D12120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" y="1543715"/>
            <a:ext cx="11090246" cy="432019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Code discussed in detail is already shared in google class room.</a:t>
            </a:r>
          </a:p>
          <a:p>
            <a:pPr marL="0" indent="0">
              <a:buNone/>
            </a:pPr>
            <a:endParaRPr lang="en-PK" sz="4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62FAE-6001-AB4B-255C-C03458E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536536"/>
            <a:ext cx="10878150" cy="884238"/>
          </a:xfrm>
        </p:spPr>
        <p:txBody>
          <a:bodyPr/>
          <a:lstStyle/>
          <a:p>
            <a:endParaRPr lang="en-P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D1986-E267-F5EF-B13E-04A0ADEE9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4515D-3B25-1120-B73D-E1FDF708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1661160"/>
            <a:ext cx="10668000" cy="44696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Functions have 4 important aspects:</a:t>
            </a:r>
          </a:p>
          <a:p>
            <a:pPr marL="0" indent="0">
              <a:buNone/>
            </a:pPr>
            <a:r>
              <a:rPr lang="en-US" dirty="0"/>
              <a:t>1. they have a name, so we can invoke ("call") them later</a:t>
            </a:r>
          </a:p>
          <a:p>
            <a:pPr marL="0" indent="0">
              <a:buNone/>
            </a:pPr>
            <a:r>
              <a:rPr lang="en-US" dirty="0"/>
              <a:t>2. they specify a return value</a:t>
            </a:r>
          </a:p>
          <a:p>
            <a:pPr marL="0" indent="0">
              <a:buNone/>
            </a:pPr>
            <a:r>
              <a:rPr lang="en-US" dirty="0"/>
              <a:t>3. they can have arguments</a:t>
            </a:r>
          </a:p>
          <a:p>
            <a:pPr marL="0" indent="0">
              <a:buNone/>
            </a:pPr>
            <a:r>
              <a:rPr lang="en-US" dirty="0"/>
              <a:t>4. they have a body, wrapped in curly braces</a:t>
            </a:r>
            <a:endParaRPr lang="en-P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B2E548-2C46-FFC5-5BAD-1406EDCA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612037"/>
            <a:ext cx="11035274" cy="884238"/>
          </a:xfrm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306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11121</TotalTime>
  <Words>579</Words>
  <Application>Microsoft Office PowerPoint</Application>
  <PresentationFormat>Widescreen</PresentationFormat>
  <Paragraphs>90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Biome Light</vt:lpstr>
      <vt:lpstr>Calibri</vt:lpstr>
      <vt:lpstr>Calibri Light</vt:lpstr>
      <vt:lpstr>Söhne</vt:lpstr>
      <vt:lpstr>Wingdings</vt:lpstr>
      <vt:lpstr>Office Theme</vt:lpstr>
      <vt:lpstr>PROGRAMMING FUNDAMENTALS</vt:lpstr>
      <vt:lpstr>WEEK 5</vt:lpstr>
      <vt:lpstr>What was COVERED IN WEEK 4</vt:lpstr>
      <vt:lpstr>This Week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scope</vt:lpstr>
      <vt:lpstr>Variable scope</vt:lpstr>
      <vt:lpstr>Variable scope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Muhammad Umer Haroon</dc:creator>
  <cp:lastModifiedBy>Arsam Ali</cp:lastModifiedBy>
  <cp:revision>87</cp:revision>
  <dcterms:created xsi:type="dcterms:W3CDTF">2023-08-22T07:01:01Z</dcterms:created>
  <dcterms:modified xsi:type="dcterms:W3CDTF">2025-01-16T13:19:38Z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