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448" r:id="rId5"/>
    <p:sldId id="2462" r:id="rId6"/>
    <p:sldId id="2509" r:id="rId7"/>
    <p:sldId id="2529" r:id="rId8"/>
    <p:sldId id="2503" r:id="rId9"/>
    <p:sldId id="2504" r:id="rId10"/>
    <p:sldId id="2530" r:id="rId11"/>
    <p:sldId id="2478" r:id="rId12"/>
    <p:sldId id="2493" r:id="rId13"/>
    <p:sldId id="2483" r:id="rId14"/>
    <p:sldId id="2531" r:id="rId15"/>
    <p:sldId id="243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9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4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23B"/>
    <a:srgbClr val="898989"/>
    <a:srgbClr val="2F3342"/>
    <a:srgbClr val="A53F52"/>
    <a:srgbClr val="2C2153"/>
    <a:srgbClr val="E99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74" autoAdjust="0"/>
  </p:normalViewPr>
  <p:slideViewPr>
    <p:cSldViewPr snapToGrid="0">
      <p:cViewPr varScale="1">
        <p:scale>
          <a:sx n="75" d="100"/>
          <a:sy n="75" d="100"/>
        </p:scale>
        <p:origin x="934" y="38"/>
      </p:cViewPr>
      <p:guideLst>
        <p:guide orient="horz" pos="1992"/>
        <p:guide pos="3840"/>
        <p:guide orient="horz" pos="1416"/>
      </p:guideLst>
    </p:cSldViewPr>
  </p:slideViewPr>
  <p:outlineViewPr>
    <p:cViewPr>
      <p:scale>
        <a:sx n="33" d="100"/>
        <a:sy n="33" d="100"/>
      </p:scale>
      <p:origin x="0" y="-51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-8722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D5B4E-BF3E-3B45-A4BA-D6C3B92870D7}" type="datetimeFigureOut">
              <a:rPr lang="en-US" smtClean="0"/>
              <a:t>1/16/2025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AE8BC-2AB3-9E4C-9797-2A6F8A74C7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8621B-8C8E-49BA-8772-41D0FE75A082}" type="datetimeFigureOut">
              <a:rPr lang="en-US" smtClean="0"/>
              <a:t>1/16/2025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B34ED-4CDD-41C9-90F7-D768D5559A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12343" y="5922140"/>
            <a:ext cx="5167313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58235C5-25B1-4243-9762-4AAD3C08E8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038600" y="3608511"/>
            <a:ext cx="4114800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cap="all" baseline="0"/>
            </a:lvl1pPr>
          </a:lstStyle>
          <a:p>
            <a:r>
              <a:rPr lang="en-US" spc="300" dirty="0"/>
              <a:t>ANNUAL REVIEW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8B2C6E-DB6F-4476-8E95-9F6EC79392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0836" y="2445633"/>
            <a:ext cx="11490325" cy="82391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4000" cap="all" spc="300" baseline="0"/>
            </a:lvl1pPr>
          </a:lstStyle>
          <a:p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58000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1661160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6CDEBF2-B5C9-4887-B717-81C3D1A73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6A7FA3-8C13-4E5A-88C4-4357C8ACD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07044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ENGR.MUHAMMAD UMER HAROON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196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9074D0F-754F-4F2C-A410-F222D2D2346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>
            <a:noAutofit/>
          </a:bodyPr>
          <a:lstStyle/>
          <a:p>
            <a:r>
              <a:rPr lang="en-US" sz="4000" spc="300"/>
              <a:t>Click to edit Master title style</a:t>
            </a:r>
            <a:endParaRPr lang="en-US" sz="4000" spc="30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12343" y="5137992"/>
            <a:ext cx="5167313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1D89734B-03E0-4ADE-8F62-C819F3E976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8194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85971F4D-8B59-4B3E-9169-64E0EF1BA8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63664" y="3893330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3" name="Text Placeholder 13">
            <a:extLst>
              <a:ext uri="{FF2B5EF4-FFF2-40B4-BE49-F238E27FC236}">
                <a16:creationId xmlns:a16="http://schemas.microsoft.com/office/drawing/2014/main" id="{90B19777-E2ED-419C-B486-857117FD081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39138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4" name="Online Image Placeholder 33">
            <a:extLst>
              <a:ext uri="{FF2B5EF4-FFF2-40B4-BE49-F238E27FC236}">
                <a16:creationId xmlns:a16="http://schemas.microsoft.com/office/drawing/2014/main" id="{1A58EB44-F532-4998-B316-61C738C37BF5}"/>
              </a:ext>
            </a:extLst>
          </p:cNvPr>
          <p:cNvSpPr>
            <a:spLocks noGrp="1"/>
          </p:cNvSpPr>
          <p:nvPr>
            <p:ph type="clipArt" sz="quarter" idx="19" hasCustomPrompt="1"/>
          </p:nvPr>
        </p:nvSpPr>
        <p:spPr>
          <a:xfrm>
            <a:off x="1754768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5" name="Online Image Placeholder 33">
            <a:extLst>
              <a:ext uri="{FF2B5EF4-FFF2-40B4-BE49-F238E27FC236}">
                <a16:creationId xmlns:a16="http://schemas.microsoft.com/office/drawing/2014/main" id="{33763C3C-3545-40BD-9B2C-DC4C0E4CE819}"/>
              </a:ext>
            </a:extLst>
          </p:cNvPr>
          <p:cNvSpPr>
            <a:spLocks noGrp="1"/>
          </p:cNvSpPr>
          <p:nvPr>
            <p:ph type="clipArt" sz="quarter" idx="20" hasCustomPrompt="1"/>
          </p:nvPr>
        </p:nvSpPr>
        <p:spPr>
          <a:xfrm>
            <a:off x="5730240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6" name="Online Image Placeholder 33">
            <a:extLst>
              <a:ext uri="{FF2B5EF4-FFF2-40B4-BE49-F238E27FC236}">
                <a16:creationId xmlns:a16="http://schemas.microsoft.com/office/drawing/2014/main" id="{1C5D3777-17F3-4225-8C52-2EF1DB4FD54A}"/>
              </a:ext>
            </a:extLst>
          </p:cNvPr>
          <p:cNvSpPr>
            <a:spLocks noGrp="1"/>
          </p:cNvSpPr>
          <p:nvPr>
            <p:ph type="clipArt" sz="quarter" idx="21" hasCustomPrompt="1"/>
          </p:nvPr>
        </p:nvSpPr>
        <p:spPr>
          <a:xfrm>
            <a:off x="9705712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173740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83D428-B974-43F4-9246-0A2EECA11A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68819" y="642927"/>
            <a:ext cx="4846320" cy="1435947"/>
          </a:xfrm>
        </p:spPr>
        <p:txBody>
          <a:bodyPr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5400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D00A38D-CFE8-4333-B9D2-D3E7EACA4F0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68820" y="2078875"/>
            <a:ext cx="4114800" cy="3798888"/>
          </a:xfrm>
        </p:spPr>
        <p:txBody>
          <a:bodyPr>
            <a:noAutofit/>
          </a:bodyPr>
          <a:lstStyle>
            <a:lvl1pPr marL="0" indent="0">
              <a:buNone/>
              <a:defRPr sz="1800" spc="3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A8588E-221D-4931-A290-C5C418443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68820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18910" y="6398418"/>
            <a:ext cx="4114800" cy="365125"/>
          </a:xfrm>
        </p:spPr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r>
              <a:rPr lang="en-US"/>
              <a:t>ENGR.MUHAMMAD UMER HAROON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5539E44-E270-49B4-8B0A-07870325AA9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25539" y="1546138"/>
            <a:ext cx="4023360" cy="464871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spc="300" baseline="0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2799617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B0E4A3-5566-43FE-A59F-2C4F4FE7F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6792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67922"/>
              <a:gd name="connsiteX1" fmla="*/ 6096000 w 6096000"/>
              <a:gd name="connsiteY1" fmla="*/ 0 h 6867922"/>
              <a:gd name="connsiteX2" fmla="*/ 4228633 w 6096000"/>
              <a:gd name="connsiteY2" fmla="*/ 6867922 h 6867922"/>
              <a:gd name="connsiteX3" fmla="*/ 0 w 6096000"/>
              <a:gd name="connsiteY3" fmla="*/ 6858000 h 6867922"/>
              <a:gd name="connsiteX4" fmla="*/ 0 w 6096000"/>
              <a:gd name="connsiteY4" fmla="*/ 0 h 686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262871"/>
            <a:ext cx="5251450" cy="1661297"/>
          </a:xfrm>
        </p:spPr>
        <p:txBody>
          <a:bodyPr anchor="b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378134"/>
            <a:ext cx="5251450" cy="36512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6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ENGR.MUHAMMAD UMER HAROON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>
            <a:noAutofit/>
          </a:bodyPr>
          <a:lstStyle>
            <a:lvl1pPr algn="l">
              <a:defRPr sz="3200" spc="300"/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263841"/>
            <a:ext cx="4018722" cy="4636392"/>
          </a:xfrm>
        </p:spPr>
        <p:txBody>
          <a:bodyPr lIns="0" rIns="0">
            <a:no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7CA175D-816E-4F70-96CC-8A1FD0EB16C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66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323519C8-24DE-471D-85A9-7A8AFACEC4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0513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547F0F1E-7AF5-4B76-928C-7B28010C4F9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66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063D0E8E-9491-4AF0-918D-A0B782C5FD6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0513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042F54CB-9200-4D74-968A-0A3E5871D9E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66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1D925119-27E3-496E-86BC-23416F94FB6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0513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F93AF7-D4DC-42B5-8A4F-B5F3ABBB0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81678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ENGR.MUHAMMAD UMER HAROON</a:t>
            </a:r>
          </a:p>
          <a:p>
            <a:pPr algn="ctr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45D17-D652-4766-B11C-2E8D8390D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767791"/>
            <a:ext cx="11002962" cy="823913"/>
          </a:xfrm>
        </p:spPr>
        <p:txBody>
          <a:bodyPr>
            <a:noAutofit/>
          </a:bodyPr>
          <a:lstStyle>
            <a:lvl1pPr>
              <a:defRPr sz="4800"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C7A58C-70BA-43E5-BD90-83ADB63B0C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ENGR.MUHAMMAD UMER HAROON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A60B7-2499-42C6-8A74-ACDAE24574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63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79BAC-E989-4203-B9B4-662803654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4607137"/>
            <a:ext cx="4114800" cy="4214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>
              <a:defRPr sz="1400" spc="30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CCC81E-A013-4315-AD13-97BA3AA955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78756" y="1569719"/>
            <a:ext cx="9234488" cy="2651443"/>
          </a:xfrm>
        </p:spPr>
        <p:txBody>
          <a:bodyPr>
            <a:noAutofit/>
          </a:bodyPr>
          <a:lstStyle>
            <a:lvl1pPr marL="0" indent="0" algn="ctr">
              <a:buNone/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id="{0EF11611-8537-47CC-87AC-2E25428B7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D1A63A52-1E65-414B-BBC3-D31F515791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78601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ED7E0E1A-1E64-4A9A-9C8B-69486BD112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9900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E462965-19D7-4A65-B394-9AE76A5B4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07" y="3864355"/>
            <a:ext cx="5157787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FAEC14D1-0BEA-4D9A-9D96-A56B6A9B0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7" y="4531139"/>
            <a:ext cx="5157787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1507BB47-1AB4-42F2-99FF-453A0622B8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107" y="3864355"/>
            <a:ext cx="5183188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438D6EEA-A0DB-4B5F-8F41-A9C1F2C094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107" y="4531139"/>
            <a:ext cx="5183188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A4909F59-7529-454A-A1EF-3CC1EADE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834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">
            <a:extLst>
              <a:ext uri="{FF2B5EF4-FFF2-40B4-BE49-F238E27FC236}">
                <a16:creationId xmlns:a16="http://schemas.microsoft.com/office/drawing/2014/main" id="{6186F91B-547E-43BC-9BCE-04619DAA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635DFA1-45D2-4EFE-8BB2-BE96634669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0121" y="3669506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2F2918FE-A84E-4303-AEF3-4FD66CDD73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60438" y="1624013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E2401025-9BC9-4BDD-97DA-CA763CF846B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42155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B7C4AAB6-897A-4ABD-AD50-2D86B197E91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22920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790D65EC-6EB4-4594-91E9-5C3DE7C3BA8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41837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" name="Text Placeholder 27">
            <a:extLst>
              <a:ext uri="{FF2B5EF4-FFF2-40B4-BE49-F238E27FC236}">
                <a16:creationId xmlns:a16="http://schemas.microsoft.com/office/drawing/2014/main" id="{611CF730-D055-47C2-A626-299F429D41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22919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F09E06A6-BFDD-42BD-BA69-2CD3BEF0F73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ENGR.MUHAMMAD UMER HAROON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1" r:id="rId3"/>
    <p:sldLayoutId id="2147483651" r:id="rId4"/>
    <p:sldLayoutId id="2147483660" r:id="rId5"/>
    <p:sldLayoutId id="2147483677" r:id="rId6"/>
    <p:sldLayoutId id="2147483666" r:id="rId7"/>
    <p:sldLayoutId id="2147483679" r:id="rId8"/>
    <p:sldLayoutId id="2147483653" r:id="rId9"/>
    <p:sldLayoutId id="2147483678" r:id="rId10"/>
    <p:sldLayoutId id="2147483680" r:id="rId11"/>
  </p:sldLayoutIdLst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">
            <a:extLst>
              <a:ext uri="{FF2B5EF4-FFF2-40B4-BE49-F238E27FC236}">
                <a16:creationId xmlns:a16="http://schemas.microsoft.com/office/drawing/2014/main" id="{9AB29DBC-55D3-49D9-BB44-4936739C4B5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/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79DC1498-E692-42BA-B69F-6D37E6CFA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FUNDAMENTALS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AE828D-1E63-455F-949D-0C5454A7FE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FALL 2023</a:t>
            </a:r>
          </a:p>
        </p:txBody>
      </p:sp>
    </p:spTree>
    <p:extLst>
      <p:ext uri="{BB962C8B-B14F-4D97-AF65-F5344CB8AC3E}">
        <p14:creationId xmlns:p14="http://schemas.microsoft.com/office/powerpoint/2010/main" val="3927832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E68BDF-D555-6F36-6153-C95E333B82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10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9FDBDC-6EB0-561D-AD93-600504EE70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282" y="1661160"/>
            <a:ext cx="10919012" cy="4584803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if(){</a:t>
            </a:r>
          </a:p>
          <a:p>
            <a:pPr marL="0" indent="0">
              <a:buNone/>
            </a:pPr>
            <a:r>
              <a:rPr lang="en-US" sz="1400" dirty="0"/>
              <a:t>}</a:t>
            </a:r>
          </a:p>
          <a:p>
            <a:pPr marL="0" indent="0">
              <a:buNone/>
            </a:pPr>
            <a:r>
              <a:rPr lang="en-US" sz="1400" dirty="0"/>
              <a:t>else{</a:t>
            </a:r>
          </a:p>
          <a:p>
            <a:pPr marL="0" indent="0">
              <a:buNone/>
            </a:pPr>
            <a:r>
              <a:rPr lang="en-US" sz="1400" dirty="0"/>
              <a:t>	if(){</a:t>
            </a:r>
          </a:p>
          <a:p>
            <a:pPr marL="0" indent="0">
              <a:buNone/>
            </a:pPr>
            <a:r>
              <a:rPr lang="en-US" sz="1400" dirty="0"/>
              <a:t>		if(){</a:t>
            </a:r>
          </a:p>
          <a:p>
            <a:pPr marL="0" indent="0">
              <a:buNone/>
            </a:pPr>
            <a:r>
              <a:rPr lang="en-US" sz="1400" dirty="0"/>
              <a:t>		}</a:t>
            </a:r>
          </a:p>
          <a:p>
            <a:pPr marL="0" indent="0">
              <a:buNone/>
            </a:pPr>
            <a:r>
              <a:rPr lang="en-US" sz="1400" dirty="0"/>
              <a:t>	}</a:t>
            </a:r>
          </a:p>
          <a:p>
            <a:pPr marL="0" indent="0">
              <a:buNone/>
            </a:pPr>
            <a:r>
              <a:rPr lang="en-US" sz="1400" dirty="0"/>
              <a:t>	else{</a:t>
            </a:r>
          </a:p>
          <a:p>
            <a:pPr marL="0" indent="0">
              <a:buNone/>
            </a:pPr>
            <a:r>
              <a:rPr lang="en-US" sz="1400" dirty="0"/>
              <a:t>	}</a:t>
            </a:r>
          </a:p>
          <a:p>
            <a:pPr marL="0" indent="0">
              <a:buNone/>
            </a:pPr>
            <a:r>
              <a:rPr lang="en-US" sz="1400" dirty="0"/>
              <a:t>}</a:t>
            </a:r>
            <a:endParaRPr lang="en-PK" sz="14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DDA2EC1-4767-9AD8-57D4-E00557410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118" y="612037"/>
            <a:ext cx="11388099" cy="884238"/>
          </a:xfrm>
        </p:spPr>
        <p:txBody>
          <a:bodyPr/>
          <a:lstStyle/>
          <a:p>
            <a:r>
              <a:rPr lang="en-US" dirty="0"/>
              <a:t>Nested if else or else if or any of these in combination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706856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353249-7D75-5D90-8541-6CC9794A02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11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EC6487-9641-BC16-D25A-875450E71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661160"/>
            <a:ext cx="11364567" cy="4584803"/>
          </a:xfrm>
        </p:spPr>
        <p:txBody>
          <a:bodyPr/>
          <a:lstStyle/>
          <a:p>
            <a:endParaRPr lang="en-PK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A012504-C597-6B84-4722-327014F61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12037"/>
            <a:ext cx="11364567" cy="884238"/>
          </a:xfrm>
        </p:spPr>
        <p:txBody>
          <a:bodyPr/>
          <a:lstStyle/>
          <a:p>
            <a:r>
              <a:rPr lang="en-US" dirty="0"/>
              <a:t>Code already shared on </a:t>
            </a:r>
            <a:r>
              <a:rPr lang="en-US" dirty="0" err="1"/>
              <a:t>gcr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856921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Placeholder 7" descr="abstract image">
            <a:extLst>
              <a:ext uri="{FF2B5EF4-FFF2-40B4-BE49-F238E27FC236}">
                <a16:creationId xmlns:a16="http://schemas.microsoft.com/office/drawing/2014/main" id="{D5C5EA1B-F06D-4AD1-B526-89C2DF7722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2717" r="45642"/>
          <a:stretch/>
        </p:blipFill>
        <p:spPr>
          <a:xfrm rot="16200000">
            <a:off x="2667001" y="-2666999"/>
            <a:ext cx="6858000" cy="12192000"/>
          </a:xfrm>
          <a:prstGeom prst="rect">
            <a:avLst/>
          </a:prstGeom>
          <a:noFill/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F7706BE-EF2E-459C-8778-01DDD354C63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374127" y="1960847"/>
            <a:ext cx="10787270" cy="830649"/>
          </a:xfrm>
        </p:spPr>
        <p:txBody>
          <a:bodyPr>
            <a:normAutofit/>
          </a:bodyPr>
          <a:lstStyle/>
          <a:p>
            <a:r>
              <a:rPr lang="en-US" sz="4000" spc="300" dirty="0"/>
              <a:t>THANK YOU</a:t>
            </a:r>
          </a:p>
        </p:txBody>
      </p:sp>
      <p:pic>
        <p:nvPicPr>
          <p:cNvPr id="24" name="Online Image Placeholder 23" descr="User">
            <a:extLst>
              <a:ext uri="{FF2B5EF4-FFF2-40B4-BE49-F238E27FC236}">
                <a16:creationId xmlns:a16="http://schemas.microsoft.com/office/drawing/2014/main" id="{E896B487-8C07-495F-95BF-B8F4960E1E8D}"/>
              </a:ext>
            </a:extLst>
          </p:cNvPr>
          <p:cNvPicPr>
            <a:picLocks noGrp="1" noChangeAspect="1"/>
          </p:cNvPicPr>
          <p:nvPr>
            <p:ph type="clipArt" sz="quarter" idx="19"/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/>
      </p:pic>
      <p:pic>
        <p:nvPicPr>
          <p:cNvPr id="12" name="Online Image Placeholder 11" descr="Smart Phone">
            <a:extLst>
              <a:ext uri="{FF2B5EF4-FFF2-40B4-BE49-F238E27FC236}">
                <a16:creationId xmlns:a16="http://schemas.microsoft.com/office/drawing/2014/main" id="{4E709B75-16EA-4581-AED9-567DEF45A6B2}"/>
              </a:ext>
            </a:extLst>
          </p:cNvPr>
          <p:cNvPicPr>
            <a:picLocks noGrp="1" noChangeAspect="1"/>
          </p:cNvPicPr>
          <p:nvPr>
            <p:ph type="clipArt" sz="quarter" idx="20"/>
          </p:nvPr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30873" y="3118670"/>
            <a:ext cx="730250" cy="730250"/>
          </a:xfrm>
        </p:spPr>
      </p:pic>
      <p:pic>
        <p:nvPicPr>
          <p:cNvPr id="28" name="Online Image Placeholder 27" descr="Envelope">
            <a:extLst>
              <a:ext uri="{FF2B5EF4-FFF2-40B4-BE49-F238E27FC236}">
                <a16:creationId xmlns:a16="http://schemas.microsoft.com/office/drawing/2014/main" id="{D4D09222-33EB-4F99-9A89-51E2E1E97584}"/>
              </a:ext>
            </a:extLst>
          </p:cNvPr>
          <p:cNvPicPr>
            <a:picLocks noGrp="1" noChangeAspect="1"/>
          </p:cNvPicPr>
          <p:nvPr>
            <p:ph type="clipArt" sz="quarter" idx="21"/>
          </p:nvPr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/>
      </p:pic>
      <p:pic>
        <p:nvPicPr>
          <p:cNvPr id="1026" name="Picture 2" descr="Pin on 尺乇ﾶﾉ刀り乇尺⚡😌">
            <a:extLst>
              <a:ext uri="{FF2B5EF4-FFF2-40B4-BE49-F238E27FC236}">
                <a16:creationId xmlns:a16="http://schemas.microsoft.com/office/drawing/2014/main" id="{DCB8D640-2CA6-D5FC-1166-29541023D0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3055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7727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A87B3-0A27-4EE9-979E-B69581E47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6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3C89A40-EEAA-43AB-9A3A-B2CFDE450F1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F8048-1E86-48F4-B246-D2F8C54B7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370F88E2-9776-09C8-B4F9-75F4973FCFB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Grayscale/>
                    </a14:imgEffect>
                  </a14:imgLayer>
                </a14:imgProps>
              </a:ext>
            </a:extLst>
          </a:blip>
          <a:srcRect l="5556" r="5556"/>
          <a:stretch>
            <a:fillRect/>
          </a:stretch>
        </p:blipFill>
        <p:spPr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649098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01C021-CD5E-3643-5D01-2F05BDAE99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3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942CC2-79C0-B72C-C7D5-75D121203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119" y="1543715"/>
            <a:ext cx="11090246" cy="432019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if (){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}</a:t>
            </a:r>
            <a:endParaRPr lang="en-PK" sz="24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C362FAE-6001-AB4B-255C-C03458E1C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119" y="536536"/>
            <a:ext cx="10878150" cy="884238"/>
          </a:xfrm>
        </p:spPr>
        <p:txBody>
          <a:bodyPr/>
          <a:lstStyle/>
          <a:p>
            <a:endParaRPr lang="en-PK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514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9CF98D-3741-8D29-9DC2-19CF762D23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4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1DFA80-6D27-59A7-A57D-E6F2A5B70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897" y="400594"/>
            <a:ext cx="11025052" cy="5878286"/>
          </a:xfrm>
        </p:spPr>
        <p:txBody>
          <a:bodyPr/>
          <a:lstStyle/>
          <a:p>
            <a:pPr marL="0" indent="0">
              <a:buNone/>
            </a:pPr>
            <a:r>
              <a:rPr lang="en-US" sz="6000" i="1" dirty="0"/>
              <a:t>if(){</a:t>
            </a:r>
          </a:p>
          <a:p>
            <a:pPr marL="0" indent="0">
              <a:buNone/>
            </a:pPr>
            <a:r>
              <a:rPr lang="en-US" sz="6000" i="1" dirty="0"/>
              <a:t>}</a:t>
            </a:r>
          </a:p>
          <a:p>
            <a:pPr marL="0" indent="0">
              <a:buNone/>
            </a:pPr>
            <a:r>
              <a:rPr lang="en-US" sz="6000" i="1" dirty="0"/>
              <a:t>else{</a:t>
            </a:r>
          </a:p>
          <a:p>
            <a:pPr marL="0" indent="0">
              <a:buNone/>
            </a:pPr>
            <a:r>
              <a:rPr lang="en-US" sz="6000" i="1" dirty="0"/>
              <a:t>}</a:t>
            </a:r>
            <a:endParaRPr lang="en-PK" sz="6000" i="1" dirty="0"/>
          </a:p>
        </p:txBody>
      </p:sp>
    </p:spTree>
    <p:extLst>
      <p:ext uri="{BB962C8B-B14F-4D97-AF65-F5344CB8AC3E}">
        <p14:creationId xmlns:p14="http://schemas.microsoft.com/office/powerpoint/2010/main" val="2225179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01C021-CD5E-3643-5D01-2F05BDAE99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C362FAE-6001-AB4B-255C-C03458E1C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119" y="24572"/>
            <a:ext cx="10878150" cy="884238"/>
          </a:xfrm>
        </p:spPr>
        <p:txBody>
          <a:bodyPr/>
          <a:lstStyle/>
          <a:p>
            <a:r>
              <a:rPr lang="en-US" sz="5400" b="1" dirty="0"/>
              <a:t>Relational operators</a:t>
            </a:r>
            <a:endParaRPr lang="en-PK" sz="5400" b="1" dirty="0">
              <a:solidFill>
                <a:srgbClr val="00B050"/>
              </a:solidFill>
            </a:endParaRPr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271D5C8F-555B-FE56-9DCD-79A4AA5F6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191" y="1157287"/>
            <a:ext cx="11025052" cy="4021455"/>
          </a:xfrm>
        </p:spPr>
        <p:txBody>
          <a:bodyPr/>
          <a:lstStyle/>
          <a:p>
            <a:pPr marL="0" indent="0">
              <a:buNone/>
            </a:pPr>
            <a:r>
              <a:rPr lang="en-US" sz="2800" i="1" dirty="0"/>
              <a:t>==</a:t>
            </a:r>
          </a:p>
          <a:p>
            <a:pPr marL="0" indent="0">
              <a:buNone/>
            </a:pPr>
            <a:r>
              <a:rPr lang="en-US" sz="2800" i="1" dirty="0"/>
              <a:t>!=</a:t>
            </a:r>
          </a:p>
          <a:p>
            <a:pPr marL="0" indent="0">
              <a:buNone/>
            </a:pPr>
            <a:r>
              <a:rPr lang="en-US" sz="2800" i="1" dirty="0"/>
              <a:t>&gt;</a:t>
            </a:r>
          </a:p>
          <a:p>
            <a:pPr marL="0" indent="0">
              <a:buNone/>
            </a:pPr>
            <a:r>
              <a:rPr lang="en-US" sz="2800" i="1" dirty="0"/>
              <a:t>&lt;</a:t>
            </a:r>
          </a:p>
          <a:p>
            <a:pPr marL="0" indent="0">
              <a:buNone/>
            </a:pPr>
            <a:r>
              <a:rPr lang="en-US" sz="2800" i="1" dirty="0"/>
              <a:t>&gt;=</a:t>
            </a:r>
          </a:p>
          <a:p>
            <a:pPr marL="0" indent="0">
              <a:buNone/>
            </a:pPr>
            <a:r>
              <a:rPr lang="en-US" sz="2800" i="1" dirty="0"/>
              <a:t>&lt;=</a:t>
            </a:r>
            <a:endParaRPr lang="en-PK" sz="2800" i="1" dirty="0"/>
          </a:p>
        </p:txBody>
      </p:sp>
    </p:spTree>
    <p:extLst>
      <p:ext uri="{BB962C8B-B14F-4D97-AF65-F5344CB8AC3E}">
        <p14:creationId xmlns:p14="http://schemas.microsoft.com/office/powerpoint/2010/main" val="2492690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01C021-CD5E-3643-5D01-2F05BDAE99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6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942CC2-79C0-B72C-C7D5-75D121203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997" y="966706"/>
            <a:ext cx="11090246" cy="492458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if(){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  <a:p>
            <a:pPr marL="0" indent="0">
              <a:buNone/>
            </a:pPr>
            <a:r>
              <a:rPr lang="en-US" sz="2400" dirty="0"/>
              <a:t>elseif(){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  <a:p>
            <a:pPr marL="0" indent="0">
              <a:buNone/>
            </a:pPr>
            <a:r>
              <a:rPr lang="en-US" sz="2400" dirty="0"/>
              <a:t>elseif(){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  <a:p>
            <a:pPr marL="0" indent="0">
              <a:buNone/>
            </a:pPr>
            <a:r>
              <a:rPr lang="en-US" sz="2400" dirty="0"/>
              <a:t>else{         </a:t>
            </a:r>
          </a:p>
          <a:p>
            <a:pPr marL="0" indent="0">
              <a:buNone/>
            </a:pPr>
            <a:r>
              <a:rPr lang="en-US" sz="2400" dirty="0"/>
              <a:t>  }</a:t>
            </a:r>
            <a:endParaRPr lang="en-PK" sz="24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C362FAE-6001-AB4B-255C-C03458E1C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532" y="212561"/>
            <a:ext cx="10878150" cy="884238"/>
          </a:xfrm>
        </p:spPr>
        <p:txBody>
          <a:bodyPr/>
          <a:lstStyle/>
          <a:p>
            <a:r>
              <a:rPr lang="en-US" b="1" dirty="0"/>
              <a:t>Else if ladder</a:t>
            </a:r>
            <a:endParaRPr lang="en-PK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5950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6BC0A3-93BA-91CC-D39F-C42281CBC2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7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4BBEE4-255C-0718-156D-B3C8AEEF2C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1661160"/>
            <a:ext cx="10170746" cy="4225290"/>
          </a:xfrm>
        </p:spPr>
        <p:txBody>
          <a:bodyPr/>
          <a:lstStyle/>
          <a:p>
            <a:r>
              <a:rPr lang="en-US" sz="3600" dirty="0"/>
              <a:t>What if we don’t use else at end of else if ?</a:t>
            </a:r>
          </a:p>
          <a:p>
            <a:r>
              <a:rPr lang="en-US" sz="3600" dirty="0"/>
              <a:t>Can we leave else empty ?</a:t>
            </a:r>
          </a:p>
          <a:p>
            <a:r>
              <a:rPr lang="en-US" sz="3600" dirty="0"/>
              <a:t>What if we write only   ;   in else </a:t>
            </a:r>
          </a:p>
          <a:p>
            <a:r>
              <a:rPr lang="en-US" sz="3600" dirty="0"/>
              <a:t>What is this statement called and what is its use when we write only statement terminator ;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6B558FB-E7E6-AFD8-99A5-E1CE85D55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612037"/>
            <a:ext cx="11421717" cy="884238"/>
          </a:xfrm>
        </p:spPr>
        <p:txBody>
          <a:bodyPr/>
          <a:lstStyle/>
          <a:p>
            <a:r>
              <a:rPr lang="en-US" dirty="0"/>
              <a:t>HOME TASK	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578675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BDE914D6-2858-BDB4-A759-BE8FB015A27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32CBD43-929F-CABF-4D05-14E788B33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ED66E7-1760-2F00-D109-E2ABF0FC9C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WEEK 6 (LEC 12)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831441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F3A9A1-18CE-4121-21BA-6C438D89E8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9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568CE0-4357-E7E2-C799-F44132016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760" y="2143125"/>
            <a:ext cx="11709240" cy="3578276"/>
          </a:xfrm>
        </p:spPr>
        <p:txBody>
          <a:bodyPr/>
          <a:lstStyle/>
          <a:p>
            <a:r>
              <a:rPr lang="en-US" sz="3200" dirty="0"/>
              <a:t>Not !</a:t>
            </a:r>
          </a:p>
          <a:p>
            <a:r>
              <a:rPr lang="en-US" sz="3200" dirty="0"/>
              <a:t>And &amp;&amp;</a:t>
            </a:r>
          </a:p>
          <a:p>
            <a:r>
              <a:rPr lang="en-US" sz="3200" dirty="0"/>
              <a:t>Or ||</a:t>
            </a:r>
            <a:endParaRPr lang="en-PK" sz="32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B8668AB-BB3C-0780-A17F-AF2B53C9B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2848" y="612037"/>
            <a:ext cx="10810369" cy="884238"/>
          </a:xfrm>
        </p:spPr>
        <p:txBody>
          <a:bodyPr/>
          <a:lstStyle/>
          <a:p>
            <a:r>
              <a:rPr lang="en-US" dirty="0"/>
              <a:t>Logical operators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501407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ch presentation_Win32_LW_v2.potx" id="{3AEEB70B-72AA-432B-B699-7833EBF4B1FE}" vid="{14A49A59-25D4-4203-BE02-DE6939C7C5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5BB9993-D5F9-46FA-B2E5-80E3632E98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B7E2D32-4FDD-4266-880C-17595B80143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3D9F223-918A-45AF-9B53-56AB9E5E21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presentation</Template>
  <TotalTime>11303</TotalTime>
  <Words>150</Words>
  <Application>Microsoft Office PowerPoint</Application>
  <PresentationFormat>Widescreen</PresentationFormat>
  <Paragraphs>58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Biome Light</vt:lpstr>
      <vt:lpstr>Calibri</vt:lpstr>
      <vt:lpstr>Calibri Light</vt:lpstr>
      <vt:lpstr>Wingdings</vt:lpstr>
      <vt:lpstr>Office Theme</vt:lpstr>
      <vt:lpstr>PROGRAMMING FUNDAMENTALS</vt:lpstr>
      <vt:lpstr>WEEK 6</vt:lpstr>
      <vt:lpstr>PowerPoint Presentation</vt:lpstr>
      <vt:lpstr>PowerPoint Presentation</vt:lpstr>
      <vt:lpstr>Relational operators</vt:lpstr>
      <vt:lpstr>Else if ladder</vt:lpstr>
      <vt:lpstr>HOME TASK </vt:lpstr>
      <vt:lpstr>PowerPoint Presentation</vt:lpstr>
      <vt:lpstr>Logical operators</vt:lpstr>
      <vt:lpstr>Nested if else or else if or any of these in combination</vt:lpstr>
      <vt:lpstr>Code already shared on gcr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</dc:title>
  <dc:creator>omar haroon</dc:creator>
  <cp:lastModifiedBy>Arsam Ali</cp:lastModifiedBy>
  <cp:revision>83</cp:revision>
  <dcterms:created xsi:type="dcterms:W3CDTF">2023-08-22T07:01:01Z</dcterms:created>
  <dcterms:modified xsi:type="dcterms:W3CDTF">2025-01-16T13:19:52Z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