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09" r:id="rId7"/>
    <p:sldId id="2529" r:id="rId8"/>
    <p:sldId id="2503" r:id="rId9"/>
    <p:sldId id="2543" r:id="rId10"/>
    <p:sldId id="2544" r:id="rId11"/>
    <p:sldId id="2478" r:id="rId12"/>
    <p:sldId id="2541" r:id="rId13"/>
    <p:sldId id="2542" r:id="rId14"/>
    <p:sldId id="2534" r:id="rId15"/>
    <p:sldId id="2545" r:id="rId16"/>
    <p:sldId id="2540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549"/>
    <a:srgbClr val="4A2613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75" d="100"/>
          <a:sy n="75" d="100"/>
        </p:scale>
        <p:origin x="934" y="3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ENGR.MUHAMMAD UMER HAROON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8910" y="6398418"/>
            <a:ext cx="41148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ENGR.MUHAMMAD UMER HAROON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ENGR.MUHAMMAD UMER HAROON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ENGR.MUHAMMAD UMER HAROON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ENGR.MUHAMMAD UMER HAROON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ENGR.MUHAMMAD UMER HAROON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0DFD1A-DE76-BE22-DD2C-5F8E38521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D746A-B743-CE6B-D210-EFB6CB5ED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28" y="82187"/>
            <a:ext cx="11153775" cy="5419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outerLoop</a:t>
            </a:r>
            <a:r>
              <a:rPr lang="en-US" sz="2000" dirty="0"/>
              <a:t> = 1;</a:t>
            </a:r>
          </a:p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innerLoop</a:t>
            </a:r>
            <a:r>
              <a:rPr lang="en-US" sz="2000" dirty="0"/>
              <a:t> = 4;</a:t>
            </a:r>
          </a:p>
          <a:p>
            <a:pPr marL="0" indent="0">
              <a:buNone/>
            </a:pPr>
            <a:r>
              <a:rPr lang="en-US" sz="2000" dirty="0"/>
              <a:t>    do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("Outer Loop: %d\n", </a:t>
            </a:r>
            <a:r>
              <a:rPr lang="en-US" sz="2000" dirty="0" err="1"/>
              <a:t>outerLoop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  do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printf</a:t>
            </a:r>
            <a:r>
              <a:rPr lang="en-US" sz="2000" dirty="0"/>
              <a:t>("Inner Loop: %d\n", </a:t>
            </a:r>
            <a:r>
              <a:rPr lang="en-US" sz="2000" dirty="0" err="1"/>
              <a:t>innerLoop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innerLoop</a:t>
            </a:r>
            <a:r>
              <a:rPr lang="en-US" sz="2000" dirty="0"/>
              <a:t>--;</a:t>
            </a:r>
          </a:p>
          <a:p>
            <a:pPr marL="0" indent="0">
              <a:buNone/>
            </a:pPr>
            <a:r>
              <a:rPr lang="en-US" sz="2000" dirty="0"/>
              <a:t>        } while (</a:t>
            </a:r>
            <a:r>
              <a:rPr lang="en-US" sz="2000" dirty="0" err="1"/>
              <a:t>innerLoop</a:t>
            </a:r>
            <a:r>
              <a:rPr lang="en-US" sz="2000" dirty="0"/>
              <a:t> &gt; 0);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innerLoop</a:t>
            </a:r>
            <a:r>
              <a:rPr lang="en-US" sz="2000" dirty="0"/>
              <a:t> = 4; // Reset inner loop counter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outerLoop</a:t>
            </a:r>
            <a:r>
              <a:rPr lang="en-US" sz="2000" dirty="0"/>
              <a:t>--;</a:t>
            </a:r>
          </a:p>
          <a:p>
            <a:pPr marL="0" indent="0">
              <a:buNone/>
            </a:pPr>
            <a:r>
              <a:rPr lang="en-US" sz="2000" dirty="0"/>
              <a:t>    } while (</a:t>
            </a:r>
            <a:r>
              <a:rPr lang="en-US" sz="2000" dirty="0" err="1"/>
              <a:t>outerLoop</a:t>
            </a:r>
            <a:r>
              <a:rPr lang="en-US" sz="2000" dirty="0"/>
              <a:t> &gt; 0);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86495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C0A3-93BA-91CC-D39F-C42281CB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BEE4-255C-0718-156D-B3C8AEEF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42963"/>
            <a:ext cx="10170746" cy="5043487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558FB-E7E6-AFD8-99A5-E1CE85D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87312"/>
            <a:ext cx="11421717" cy="884238"/>
          </a:xfrm>
        </p:spPr>
        <p:txBody>
          <a:bodyPr/>
          <a:lstStyle/>
          <a:p>
            <a:r>
              <a:rPr lang="en-US" dirty="0"/>
              <a:t>Try on while loop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4203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D1D118-EE41-0F0A-AAB3-9876AA6B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A6E5F-382E-EF0F-B6B7-CEFD546C8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5732D-10C7-D06D-E21A-40E0959B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ACCEA8-8AE2-6A78-57FF-A4737137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2709407-98E1-6CC7-C99F-ADA8A1C03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5" t="7210" r="11482"/>
          <a:stretch/>
        </p:blipFill>
        <p:spPr bwMode="auto">
          <a:xfrm>
            <a:off x="1449754" y="121736"/>
            <a:ext cx="8691947" cy="612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90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139F0-F30B-C62F-E22A-A1D7B8B25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732A4-A6DA-79DD-AD6D-3A46F2AD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94092"/>
            <a:ext cx="5345430" cy="1978077"/>
          </a:xfrm>
        </p:spPr>
        <p:txBody>
          <a:bodyPr/>
          <a:lstStyle/>
          <a:p>
            <a:r>
              <a:rPr lang="en-US" dirty="0"/>
              <a:t>Bring A4 pages in every class from now onward , we can have quiz /quizzes any time.</a:t>
            </a:r>
          </a:p>
          <a:p>
            <a:r>
              <a:rPr lang="en-US" dirty="0"/>
              <a:t>If quizzes are attempted on any other page than A4 white page , direct zero will be awarded.</a:t>
            </a:r>
            <a:endParaRPr lang="en-PK" dirty="0"/>
          </a:p>
        </p:txBody>
      </p:sp>
      <p:pic>
        <p:nvPicPr>
          <p:cNvPr id="1026" name="Picture 2" descr="Pack Of 200 One Side Use A4 Size Paper for Print-Best For Shiping Labels">
            <a:extLst>
              <a:ext uri="{FF2B5EF4-FFF2-40B4-BE49-F238E27FC236}">
                <a16:creationId xmlns:a16="http://schemas.microsoft.com/office/drawing/2014/main" id="{285A169B-5AE3-D718-42CD-1683AEACF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8" t="11046" r="18926" b="8879"/>
          <a:stretch/>
        </p:blipFill>
        <p:spPr bwMode="auto">
          <a:xfrm>
            <a:off x="5908768" y="949234"/>
            <a:ext cx="3509554" cy="46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D2073-4F13-AC20-4C67-0437C962FA68}"/>
              </a:ext>
            </a:extLst>
          </p:cNvPr>
          <p:cNvSpPr txBox="1"/>
          <p:nvPr/>
        </p:nvSpPr>
        <p:spPr>
          <a:xfrm>
            <a:off x="6209210" y="1020819"/>
            <a:ext cx="257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:_____</a:t>
            </a:r>
          </a:p>
          <a:p>
            <a:r>
              <a:rPr lang="en-US" sz="1200" dirty="0"/>
              <a:t>Quiz :_____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348543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48253" y="1960847"/>
            <a:ext cx="5326071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14488-2109-9CFE-706A-CE10D430295A}"/>
              </a:ext>
            </a:extLst>
          </p:cNvPr>
          <p:cNvSpPr txBox="1"/>
          <p:nvPr/>
        </p:nvSpPr>
        <p:spPr>
          <a:xfrm>
            <a:off x="117676" y="85840"/>
            <a:ext cx="6512901" cy="6841212"/>
          </a:xfrm>
          <a:prstGeom prst="flowChartDocumen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Allah says in Surah </a:t>
            </a:r>
            <a:r>
              <a:rPr lang="en-US" sz="2200" dirty="0" err="1"/>
              <a:t>Luqman</a:t>
            </a:r>
            <a:r>
              <a:rPr lang="en-US" sz="2200" dirty="0"/>
              <a:t> (interpretation of the meaning):</a:t>
            </a:r>
          </a:p>
          <a:p>
            <a:endParaRPr lang="en-US" sz="2200" dirty="0"/>
          </a:p>
          <a:p>
            <a:r>
              <a:rPr lang="en-US" sz="2200" dirty="0"/>
              <a:t>“And of mankind is he who purchases idle talks (i.e. music, singing) to mislead (men) from the path of Allah…” [</a:t>
            </a:r>
            <a:r>
              <a:rPr lang="en-US" sz="2200" dirty="0" err="1"/>
              <a:t>Luqman</a:t>
            </a:r>
            <a:r>
              <a:rPr lang="en-US" sz="2200" dirty="0"/>
              <a:t> 31:6]</a:t>
            </a:r>
          </a:p>
          <a:p>
            <a:endParaRPr lang="en-US" sz="2200" dirty="0"/>
          </a:p>
          <a:p>
            <a:r>
              <a:rPr lang="en-US" sz="2200" dirty="0"/>
              <a:t>The scholar of the ummah, Ibn 'Abbas (may Allah be pleased with him) said: this means singing . Mujahid (may Allah have mercy on him) said: this means playing the drum (</a:t>
            </a:r>
            <a:r>
              <a:rPr lang="en-US" sz="2200" dirty="0" err="1"/>
              <a:t>tabl</a:t>
            </a:r>
            <a:r>
              <a:rPr lang="en-US" sz="2200" dirty="0"/>
              <a:t>). (Tafsir al-Tabari, 21/40)</a:t>
            </a:r>
          </a:p>
          <a:p>
            <a:endParaRPr lang="en-US" sz="2200" dirty="0"/>
          </a:p>
          <a:p>
            <a:r>
              <a:rPr lang="en-US" sz="2200" dirty="0"/>
              <a:t>Al-Hasan al-</a:t>
            </a:r>
            <a:r>
              <a:rPr lang="en-US" sz="2200" dirty="0" err="1"/>
              <a:t>Basri</a:t>
            </a:r>
            <a:r>
              <a:rPr lang="en-US" sz="2200" dirty="0"/>
              <a:t> (may Allah have mercy on him) said: this ayah was revealed concerning singing and musical instruments (lit. woodwind instruments). (Tafsir Ibn </a:t>
            </a:r>
            <a:r>
              <a:rPr lang="en-US" sz="2200" dirty="0" err="1"/>
              <a:t>Kathir</a:t>
            </a:r>
            <a:r>
              <a:rPr lang="en-US" sz="2200" dirty="0"/>
              <a:t>, 3/451)</a:t>
            </a: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-123883"/>
            <a:ext cx="2481943" cy="1435947"/>
          </a:xfrm>
        </p:spPr>
        <p:txBody>
          <a:bodyPr/>
          <a:lstStyle/>
          <a:p>
            <a:r>
              <a:rPr lang="en-US" dirty="0">
                <a:solidFill>
                  <a:srgbClr val="4A2613"/>
                </a:solidFill>
              </a:rPr>
              <a:t>WEEK 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32960" y="1112224"/>
            <a:ext cx="4114800" cy="3798888"/>
          </a:xfrm>
        </p:spPr>
        <p:txBody>
          <a:bodyPr/>
          <a:lstStyle/>
          <a:p>
            <a:r>
              <a:rPr lang="en-US" dirty="0">
                <a:solidFill>
                  <a:srgbClr val="3A4549"/>
                </a:solidFill>
              </a:rPr>
              <a:t>Nesting of LOOPS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C9027B-1218-65F0-50A0-47D4A4936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AB820-802D-1135-7E28-D9EA1DDDC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3" y="0"/>
            <a:ext cx="5138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42CC2-79C0-B72C-C7D5-75D12120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543715"/>
            <a:ext cx="11090246" cy="43201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Quiz 3 was taken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536536"/>
            <a:ext cx="10878150" cy="884238"/>
          </a:xfrm>
        </p:spPr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45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CF98D-3741-8D29-9DC2-19CF762D2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DFA80-6D27-59A7-A57D-E6F2A5B7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7" y="400594"/>
            <a:ext cx="11025052" cy="5878286"/>
          </a:xfrm>
        </p:spPr>
        <p:txBody>
          <a:bodyPr/>
          <a:lstStyle/>
          <a:p>
            <a:pPr marL="0" indent="0">
              <a:buNone/>
            </a:pPr>
            <a:r>
              <a:rPr lang="en-US" sz="6000" i="1" dirty="0"/>
              <a:t>For  loop within for loop</a:t>
            </a:r>
            <a:endParaRPr lang="en-PK" sz="6000" i="1" dirty="0"/>
          </a:p>
        </p:txBody>
      </p:sp>
    </p:spTree>
    <p:extLst>
      <p:ext uri="{BB962C8B-B14F-4D97-AF65-F5344CB8AC3E}">
        <p14:creationId xmlns:p14="http://schemas.microsoft.com/office/powerpoint/2010/main" val="222517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71D5C8F-555B-FE56-9DCD-79A4AA5F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5" y="1262743"/>
            <a:ext cx="11025052" cy="5205559"/>
          </a:xfrm>
        </p:spPr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outer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for(outer=0;outer&lt;3;outer++)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	</a:t>
            </a:r>
            <a:r>
              <a:rPr lang="en-US" sz="2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for(inner=0;inner&lt;3;inner++)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800" kern="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8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("outer is %d and inner is %d \n",</a:t>
            </a:r>
            <a:r>
              <a:rPr lang="en-US" sz="28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outer,inner</a:t>
            </a:r>
            <a:r>
              <a:rPr lang="en-US" sz="2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	}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 \n");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8EC8F16-6B9D-1EA8-D7A7-33F88C1C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67" y="109816"/>
            <a:ext cx="10878150" cy="884238"/>
          </a:xfrm>
        </p:spPr>
        <p:txBody>
          <a:bodyPr/>
          <a:lstStyle/>
          <a:p>
            <a:r>
              <a:rPr lang="en-US" dirty="0"/>
              <a:t>Write output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9269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71D5C8F-555B-FE56-9DCD-79A4AA5F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5" y="1262743"/>
            <a:ext cx="11025052" cy="5205559"/>
          </a:xfrm>
        </p:spPr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en-US" sz="4800" b="1" i="1" kern="100" spc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4800" b="1" i="1" kern="100" spc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4800" b="1" i="1" kern="100" spc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4800" b="1" i="1" kern="100" spc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4800" b="1" i="1" kern="100" spc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</a:p>
          <a:p>
            <a:pPr marL="0" lvl="0" indent="0">
              <a:lnSpc>
                <a:spcPct val="107000"/>
              </a:lnSpc>
              <a:buNone/>
            </a:pPr>
            <a:endParaRPr lang="en-PK" sz="6600" b="1" i="1" spc="500" dirty="0">
              <a:solidFill>
                <a:srgbClr val="FF0000"/>
              </a:solidFill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8EC8F16-6B9D-1EA8-D7A7-33F88C1C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67" y="109816"/>
            <a:ext cx="10878150" cy="884238"/>
          </a:xfrm>
        </p:spPr>
        <p:txBody>
          <a:bodyPr/>
          <a:lstStyle/>
          <a:p>
            <a:r>
              <a:rPr lang="en-US" dirty="0"/>
              <a:t>Write code for this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5095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71D5C8F-555B-FE56-9DCD-79A4AA5F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5" y="1262743"/>
            <a:ext cx="11025052" cy="5205559"/>
          </a:xfrm>
        </p:spPr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en-US" sz="4800" b="1" i="1" kern="100" spc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4800" b="1" i="1" kern="100" spc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4800" b="1" i="1" kern="100" spc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4800" b="1" i="1" kern="100" spc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4800" b="1" i="1" kern="100" spc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</a:p>
          <a:p>
            <a:pPr marL="0" lvl="0" indent="0">
              <a:lnSpc>
                <a:spcPct val="107000"/>
              </a:lnSpc>
              <a:buNone/>
            </a:pPr>
            <a:endParaRPr lang="en-PK" sz="6600" b="1" i="1" spc="500" dirty="0">
              <a:solidFill>
                <a:srgbClr val="FF0000"/>
              </a:solidFill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8EC8F16-6B9D-1EA8-D7A7-33F88C1C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67" y="109816"/>
            <a:ext cx="10878150" cy="884238"/>
          </a:xfrm>
        </p:spPr>
        <p:txBody>
          <a:bodyPr/>
          <a:lstStyle/>
          <a:p>
            <a:r>
              <a:rPr lang="en-US" dirty="0"/>
              <a:t>Write code for this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2260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DE914D6-2858-BDB4-A759-BE8FB015A2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CBD43-929F-CABF-4D05-14E788B3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66E7-1760-2F00-D109-E2ABF0FC9C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8(LEC 16)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144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C0A3-93BA-91CC-D39F-C42281CB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BEE4-255C-0718-156D-B3C8AEEF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42963"/>
            <a:ext cx="10170746" cy="504348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******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*****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****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800" dirty="0"/>
              <a:t>*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558FB-E7E6-AFD8-99A5-E1CE85D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87312"/>
            <a:ext cx="11421717" cy="884238"/>
          </a:xfrm>
        </p:spPr>
        <p:txBody>
          <a:bodyPr/>
          <a:lstStyle/>
          <a:p>
            <a:r>
              <a:rPr lang="en-US" dirty="0"/>
              <a:t>Write code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3357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11759</TotalTime>
  <Words>382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Biome Light</vt:lpstr>
      <vt:lpstr>Calibri</vt:lpstr>
      <vt:lpstr>Calibri Light</vt:lpstr>
      <vt:lpstr>Times New Roman</vt:lpstr>
      <vt:lpstr>Wingdings</vt:lpstr>
      <vt:lpstr>Office Theme</vt:lpstr>
      <vt:lpstr>PROGRAMMING FUNDAMENTALS</vt:lpstr>
      <vt:lpstr>WEEK 9</vt:lpstr>
      <vt:lpstr>PowerPoint Presentation</vt:lpstr>
      <vt:lpstr>PowerPoint Presentation</vt:lpstr>
      <vt:lpstr>Write output</vt:lpstr>
      <vt:lpstr>Write code for this </vt:lpstr>
      <vt:lpstr>Write code for this </vt:lpstr>
      <vt:lpstr>PowerPoint Presentation</vt:lpstr>
      <vt:lpstr>Write code </vt:lpstr>
      <vt:lpstr>PowerPoint Presentation</vt:lpstr>
      <vt:lpstr>Try on while loop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omar haroon</dc:creator>
  <cp:lastModifiedBy>Arsam Ali</cp:lastModifiedBy>
  <cp:revision>95</cp:revision>
  <dcterms:created xsi:type="dcterms:W3CDTF">2023-08-22T07:01:01Z</dcterms:created>
  <dcterms:modified xsi:type="dcterms:W3CDTF">2025-01-16T13:20:38Z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