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49" r:id="rId1"/>
  </p:sldMasterIdLst>
  <p:sldIdLst>
    <p:sldId id="262" r:id="rId2"/>
    <p:sldId id="256" r:id="rId3"/>
    <p:sldId id="260" r:id="rId4"/>
    <p:sldId id="261" r:id="rId5"/>
    <p:sldId id="263" r:id="rId6"/>
    <p:sldId id="266" r:id="rId7"/>
    <p:sldId id="267" r:id="rId8"/>
    <p:sldId id="269" r:id="rId9"/>
    <p:sldId id="265" r:id="rId10"/>
    <p:sldId id="274" r:id="rId11"/>
    <p:sldId id="257" r:id="rId12"/>
    <p:sldId id="270" r:id="rId13"/>
    <p:sldId id="268" r:id="rId14"/>
    <p:sldId id="258" r:id="rId15"/>
    <p:sldId id="25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DB1"/>
    <a:srgbClr val="FAFCC6"/>
    <a:srgbClr val="FDE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0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u="none"/>
            </a:lvl1pPr>
          </a:lstStyle>
          <a:p>
            <a:r>
              <a:rPr lang="en-US" dirty="0"/>
              <a:t>Engr. Muhammad Umer Haroon</a:t>
            </a:r>
            <a:endParaRPr lang="en-PK" dirty="0"/>
          </a:p>
          <a:p>
            <a:endParaRPr lang="en-PK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743B1A8E-061D-DCC2-8677-8254E4A15B30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21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Muhammad Umer Haroon</a:t>
            </a:r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D640FB68-489A-1D72-98DB-FADD51574042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767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 dirty="0"/>
              <a:t>Engr. Muhammad Umer Haroon</a:t>
            </a:r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65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Muhammad Umer Haroon</a:t>
            </a:r>
            <a:endParaRPr lang="en-PK" sz="1600" dirty="0"/>
          </a:p>
          <a:p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98BBA059-406B-78BB-A18F-15EC36AE8D8D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Engr. Muhammad Umer Haroon</a:t>
            </a:r>
            <a:endParaRPr lang="en-PK" sz="1600" dirty="0"/>
          </a:p>
          <a:p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E8D477E3-BE1D-6038-9D35-375420578309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35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Muhammad Umer Haroon</a:t>
            </a:r>
            <a:endParaRPr lang="en-PK" sz="1600" dirty="0"/>
          </a:p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087BC2D6-E98B-CB69-51CD-173F7C6454EE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71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Muhammad Umer Haroon</a:t>
            </a:r>
            <a:endParaRPr lang="en-P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EAE19154-1C2B-152A-B54D-E26CA75CB37A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97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Muhammad Umer Haroon</a:t>
            </a:r>
            <a:endParaRPr lang="en-P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3A5B0C6-1011-68BF-2A78-4641B4A7A292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773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Muhammad Umer Haroon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6CFACF6F-BDB0-43F6-56D1-304A1445DB26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27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Muhammad Umer Haroon</a:t>
            </a:r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44370B4A-255D-E40D-C026-FA3A816A4B8E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034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Muhammad Umer Haroon</a:t>
            </a:r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C0E0C807-E0D0-5C82-4C39-F4E8501FC23C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1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/>
          <p:cNvSpPr/>
          <p:nvPr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8153F13-2543-4CAB-A1A9-96FFCE855E2A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619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doc/tutoria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921C-4998-0DFC-5B45-24EE3BE2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909482"/>
            <a:ext cx="5334000" cy="2097741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800" dirty="0"/>
              <a:t>Object Oriented Programming</a:t>
            </a:r>
            <a:endParaRPr lang="en-PK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BAADE-46EA-1503-2801-6D3E4D6CA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Half Frame 7">
            <a:extLst>
              <a:ext uri="{FF2B5EF4-FFF2-40B4-BE49-F238E27FC236}">
                <a16:creationId xmlns:a16="http://schemas.microsoft.com/office/drawing/2014/main" id="{6CDE03F9-DAE3-A60C-9304-7A6AFD483F7E}"/>
              </a:ext>
            </a:extLst>
          </p:cNvPr>
          <p:cNvSpPr/>
          <p:nvPr/>
        </p:nvSpPr>
        <p:spPr>
          <a:xfrm>
            <a:off x="6857998" y="0"/>
            <a:ext cx="5334001" cy="6857999"/>
          </a:xfrm>
          <a:prstGeom prst="halfFrame">
            <a:avLst>
              <a:gd name="adj1" fmla="val 38627"/>
              <a:gd name="adj2" fmla="val 50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4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63FF-8CEE-1D08-96C2-EA9D0886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</a:t>
            </a:r>
            <a:r>
              <a:rPr lang="en-US" dirty="0" err="1"/>
              <a:t>oop</a:t>
            </a:r>
            <a:r>
              <a:rPr lang="en-US" dirty="0"/>
              <a:t>	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028E-46F9-82E1-C807-153E7188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motivation from biology and scala language.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8551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6BAE-FA42-3979-3A66-8F6E3D6A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1500" dirty="0"/>
              <a:t>IDE</a:t>
            </a:r>
            <a:endParaRPr lang="en-PK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D3C5-D59F-BA4A-09A6-6D1551C2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/>
              <a:t>IDE (Integrated Development Environment) is a software application that typically consists of a code editor, a compiler, a debugger, and a graphical user interface (GUI) builder.</a:t>
            </a:r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25167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C215-245B-0B46-AFA0-F788C5A2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indentation 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941A-5E96-9EB8-21C3-044751B47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439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C3B3-A7E4-46FC-7A14-FDD5FD8F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1D34-2655-57A8-D7B1-77B67D18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OOP is a way of writing code by </a:t>
            </a:r>
            <a:r>
              <a:rPr lang="en-US" sz="3600" b="1" dirty="0"/>
              <a:t>grouping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similar things </a:t>
            </a:r>
            <a:r>
              <a:rPr lang="en-US" sz="3600" dirty="0"/>
              <a:t>together, making it easier to manage and understand. It’s like organizing your toys by putting all the cars together, all the dolls together, and so on.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09225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21C3-E90D-B543-314A-AE0BDC13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C4AE-89CC-85D5-6CAF-4EAF1E6A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F4AB7-49B8-3685-63DF-4D3288A7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8" y="837232"/>
            <a:ext cx="10970072" cy="44760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882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CF45-6AD1-61AA-6E5B-C2C6C9BD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FB90-6D50-EE76-9BD9-928E3552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improves on many of C’s features and provides object-oriented-programming (OOP) capabilities that increase software productivity, quality and reusability.</a:t>
            </a:r>
          </a:p>
          <a:p>
            <a:r>
              <a:rPr lang="en-US" dirty="0"/>
              <a:t>C++ was developed by Bjarne </a:t>
            </a:r>
            <a:r>
              <a:rPr lang="en-US" dirty="0" err="1"/>
              <a:t>Stroustrup</a:t>
            </a:r>
            <a:r>
              <a:rPr lang="en-US" dirty="0"/>
              <a:t> at Bell Laboratories and was originally called “C with classes.” The name C++ includes C’s increment operator (++) to indicate that C++ is an enhanced version of C. </a:t>
            </a:r>
          </a:p>
          <a:p>
            <a:r>
              <a:rPr lang="en-US" dirty="0"/>
              <a:t>Extension is .</a:t>
            </a:r>
            <a:r>
              <a:rPr lang="en-US" dirty="0" err="1"/>
              <a:t>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4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9394-5901-5E91-8F42-3FCBAAB9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DBAE-3DDB-5F56-2A55-00510F05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B2B95-A7D0-D4F7-1EDB-EC34CED7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284176"/>
            <a:ext cx="12192000" cy="48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2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D59C-E767-1E86-C335-F3668F69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4439-9F24-209E-B6DD-3B384D41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stream header file </a:t>
            </a:r>
            <a:r>
              <a:rPr lang="en-US"/>
              <a:t>&lt;iostream&gt;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902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CF3F-7AD1-7625-1F1B-BB3497C6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4301-C3AF-85D8-3296-F786CC1D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707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2A15-AC33-90AA-DCBF-0FCE185E3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47" y="2082615"/>
            <a:ext cx="11471565" cy="173934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Object Oriented Programming (using C++)</a:t>
            </a:r>
            <a:endParaRPr lang="en-PK" dirty="0">
              <a:solidFill>
                <a:schemeClr val="accent1"/>
              </a:solidFill>
            </a:endParaRP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BB96660-0A7A-C2B8-D42B-EF0863445D3B}"/>
              </a:ext>
            </a:extLst>
          </p:cNvPr>
          <p:cNvSpPr/>
          <p:nvPr/>
        </p:nvSpPr>
        <p:spPr>
          <a:xfrm>
            <a:off x="-11083" y="1"/>
            <a:ext cx="5334001" cy="6857999"/>
          </a:xfrm>
          <a:prstGeom prst="halfFrame">
            <a:avLst>
              <a:gd name="adj1" fmla="val 38627"/>
              <a:gd name="adj2" fmla="val 50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C6EBA067-9DF1-DCA5-A1D4-A5BA179F164F}"/>
              </a:ext>
            </a:extLst>
          </p:cNvPr>
          <p:cNvSpPr/>
          <p:nvPr/>
        </p:nvSpPr>
        <p:spPr>
          <a:xfrm rot="10800000">
            <a:off x="6869082" y="0"/>
            <a:ext cx="5334001" cy="6857999"/>
          </a:xfrm>
          <a:prstGeom prst="halfFrame">
            <a:avLst>
              <a:gd name="adj1" fmla="val 56274"/>
              <a:gd name="adj2" fmla="val 50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5FDD46BC-715E-B6AD-A865-72E3A8EA6887}"/>
              </a:ext>
            </a:extLst>
          </p:cNvPr>
          <p:cNvSpPr/>
          <p:nvPr/>
        </p:nvSpPr>
        <p:spPr>
          <a:xfrm>
            <a:off x="8021048" y="0"/>
            <a:ext cx="4182035" cy="1801906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2060"/>
                </a:solidFill>
              </a:rPr>
              <a:t>WEEK 1</a:t>
            </a:r>
            <a:endParaRPr lang="en-PK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0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DFD-F707-9538-76D5-6DC865D8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D050-2559-52D5-FE29-DB1BA7C1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This course will offer students a thorough theoretical foundation of object-oriented programming as well as practical abilities. The major goal of the course is to prepare students to handle complicated programming challenges by utilizing the object-oriented programming paradigm to ease the design and implementation process.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4359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9771-3A21-09C4-5557-5E602A12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197-FD50-B584-0252-6F2DF8A0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Understand principles of object oriented paradigm.</a:t>
            </a:r>
          </a:p>
          <a:p>
            <a:pPr marL="0" indent="0">
              <a:buNone/>
            </a:pPr>
            <a:r>
              <a:rPr lang="en-US" sz="3200" dirty="0"/>
              <a:t>2. Identify the objects &amp; their relationships to build object oriented solution</a:t>
            </a:r>
          </a:p>
          <a:p>
            <a:pPr marL="0" indent="0">
              <a:buNone/>
            </a:pPr>
            <a:r>
              <a:rPr lang="en-US" sz="3200" dirty="0"/>
              <a:t>3. Model a solution for a given problem using object oriented principles</a:t>
            </a:r>
          </a:p>
          <a:p>
            <a:pPr marL="0" indent="0">
              <a:buNone/>
            </a:pPr>
            <a:r>
              <a:rPr lang="en-US" sz="3200" dirty="0"/>
              <a:t>4. Examine an object oriented solution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75890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6FA3-91F8-B938-5656-26E6B318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Methods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85C8-EC04-12AA-2A09-6F68AEB0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Assignments : How many ?</a:t>
            </a:r>
          </a:p>
          <a:p>
            <a:pPr marL="0" indent="0">
              <a:buNone/>
            </a:pPr>
            <a:r>
              <a:rPr lang="en-US" dirty="0"/>
              <a:t>Quizzes : How many ? Mostly unannounced</a:t>
            </a:r>
          </a:p>
          <a:p>
            <a:pPr marL="0" indent="0">
              <a:buNone/>
            </a:pPr>
            <a:r>
              <a:rPr lang="en-US" dirty="0"/>
              <a:t>Home Tasks : Random</a:t>
            </a:r>
          </a:p>
          <a:p>
            <a:pPr marL="0" indent="0">
              <a:buNone/>
            </a:pPr>
            <a:r>
              <a:rPr lang="en-US" dirty="0"/>
              <a:t>Class Participation : Multiple factors !</a:t>
            </a:r>
          </a:p>
          <a:p>
            <a:pPr marL="0" indent="0">
              <a:buNone/>
            </a:pPr>
            <a:r>
              <a:rPr lang="en-US" dirty="0"/>
              <a:t>Project : Heavy Weight </a:t>
            </a:r>
          </a:p>
          <a:p>
            <a:pPr marL="0" indent="0">
              <a:buNone/>
            </a:pPr>
            <a:r>
              <a:rPr lang="en-US" dirty="0"/>
              <a:t>Sessional Exams : Obvious </a:t>
            </a:r>
          </a:p>
          <a:p>
            <a:pPr marL="0" indent="0">
              <a:buNone/>
            </a:pPr>
            <a:r>
              <a:rPr lang="en-US" dirty="0"/>
              <a:t>Final Exam : Obvious</a:t>
            </a:r>
          </a:p>
        </p:txBody>
      </p:sp>
    </p:spTree>
    <p:extLst>
      <p:ext uri="{BB962C8B-B14F-4D97-AF65-F5344CB8AC3E}">
        <p14:creationId xmlns:p14="http://schemas.microsoft.com/office/powerpoint/2010/main" val="42888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6FDF-4F49-10C9-F931-EEED693C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FEAE-B0C0-C8FD-D366-71A2D6C0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"Programming: Principles and Practice Using C++" by Bjarne </a:t>
            </a:r>
            <a:r>
              <a:rPr lang="en-US" dirty="0" err="1"/>
              <a:t>Stroustrup</a:t>
            </a:r>
            <a:r>
              <a:rPr lang="en-US" dirty="0"/>
              <a:t>, the creator of C++. This book is excellent for understanding the principles and practice of C++, including OOP concepts.</a:t>
            </a:r>
          </a:p>
          <a:p>
            <a:r>
              <a:rPr lang="en-US" dirty="0"/>
              <a:t>"C++ Primer Plus" by Stephen Prata. This book provides a comprehensive introduction to C++ and includes coverage of OOP concepts.</a:t>
            </a:r>
          </a:p>
          <a:p>
            <a:r>
              <a:rPr lang="en-US" dirty="0"/>
              <a:t>"Object-Oriented Programming in C++" by Robert </a:t>
            </a:r>
            <a:r>
              <a:rPr lang="en-US" dirty="0" err="1"/>
              <a:t>Lafore</a:t>
            </a:r>
            <a:r>
              <a:rPr lang="en-US" dirty="0"/>
              <a:t>. This book provides a clear and concise introduction to OOP in C++.</a:t>
            </a:r>
          </a:p>
          <a:p>
            <a:r>
              <a:rPr lang="en-US" dirty="0"/>
              <a:t>C++ How to Program, by Paul </a:t>
            </a:r>
            <a:r>
              <a:rPr lang="en-US" dirty="0" err="1"/>
              <a:t>Deitel</a:t>
            </a:r>
            <a:r>
              <a:rPr lang="en-US" dirty="0"/>
              <a:t> and Harvey </a:t>
            </a:r>
            <a:r>
              <a:rPr lang="en-US" dirty="0" err="1"/>
              <a:t>Deitel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00D5-FAFC-2C79-220C-D08D860E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242A-5FC4-F865-7FEF-A103F6B4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playlist that makes you understand, better read book.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2606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C742-E249-7076-9DC2-F4D5510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FB61-B539-9093-33EA-12BA5617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K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cplusplus.com/doc/tutorial/</a:t>
            </a:r>
            <a:endParaRPr lang="en-PK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4541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DDC1-9015-414D-E9A3-024ABB75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!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FAD8-63D6-D461-2242-CC767BF0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18" y="1792936"/>
            <a:ext cx="11168375" cy="4206240"/>
          </a:xfrm>
        </p:spPr>
        <p:txBody>
          <a:bodyPr>
            <a:normAutofit/>
          </a:bodyPr>
          <a:lstStyle/>
          <a:p>
            <a:r>
              <a:rPr lang="en-US" sz="2800" dirty="0"/>
              <a:t>No late coming </a:t>
            </a:r>
          </a:p>
          <a:p>
            <a:r>
              <a:rPr lang="en-US" sz="2800" dirty="0"/>
              <a:t>No short attendance</a:t>
            </a:r>
          </a:p>
          <a:p>
            <a:r>
              <a:rPr lang="en-US" sz="2800" dirty="0"/>
              <a:t>No use of mobile</a:t>
            </a:r>
          </a:p>
          <a:p>
            <a:r>
              <a:rPr lang="en-US" sz="2800" dirty="0"/>
              <a:t>No ill manners (Persistent talking, whispering or any disruptive attitude)</a:t>
            </a:r>
          </a:p>
          <a:p>
            <a:r>
              <a:rPr lang="en-US" sz="2800" dirty="0"/>
              <a:t>No plagiarism</a:t>
            </a:r>
          </a:p>
          <a:p>
            <a:r>
              <a:rPr lang="en-US" sz="2800" dirty="0"/>
              <a:t>No chewing of bubble gums.</a:t>
            </a:r>
          </a:p>
          <a:p>
            <a:r>
              <a:rPr lang="en-US" sz="2800" dirty="0"/>
              <a:t>No relaxation in submission deadlines.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732572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254</TotalTime>
  <Words>474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</vt:lpstr>
      <vt:lpstr>Banded</vt:lpstr>
      <vt:lpstr>Object Oriented Programming</vt:lpstr>
      <vt:lpstr>Object Oriented Programming (using C++)</vt:lpstr>
      <vt:lpstr>Course Outline</vt:lpstr>
      <vt:lpstr>Course Learning Outcomes</vt:lpstr>
      <vt:lpstr>Assessment Methods</vt:lpstr>
      <vt:lpstr>BOOKS</vt:lpstr>
      <vt:lpstr>VIDEOS</vt:lpstr>
      <vt:lpstr>Web resource</vt:lpstr>
      <vt:lpstr>REMINDER !</vt:lpstr>
      <vt:lpstr>Idea behind oop  </vt:lpstr>
      <vt:lpstr>IDE</vt:lpstr>
      <vt:lpstr>What is indentation ?</vt:lpstr>
      <vt:lpstr>What is OOP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Engr .M Umer Haroon .</dc:creator>
  <cp:lastModifiedBy>Arsam Ali</cp:lastModifiedBy>
  <cp:revision>4</cp:revision>
  <dcterms:created xsi:type="dcterms:W3CDTF">2024-01-21T11:51:25Z</dcterms:created>
  <dcterms:modified xsi:type="dcterms:W3CDTF">2025-01-19T07:25:43Z</dcterms:modified>
</cp:coreProperties>
</file>