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49" r:id="rId1"/>
  </p:sldMasterIdLst>
  <p:notesMasterIdLst>
    <p:notesMasterId r:id="rId27"/>
  </p:notesMasterIdLst>
  <p:sldIdLst>
    <p:sldId id="262" r:id="rId2"/>
    <p:sldId id="256" r:id="rId3"/>
    <p:sldId id="275" r:id="rId4"/>
    <p:sldId id="260" r:id="rId5"/>
    <p:sldId id="261" r:id="rId6"/>
    <p:sldId id="263" r:id="rId7"/>
    <p:sldId id="266" r:id="rId8"/>
    <p:sldId id="267" r:id="rId9"/>
    <p:sldId id="276" r:id="rId10"/>
    <p:sldId id="277" r:id="rId11"/>
    <p:sldId id="278" r:id="rId12"/>
    <p:sldId id="279" r:id="rId13"/>
    <p:sldId id="280" r:id="rId14"/>
    <p:sldId id="281" r:id="rId15"/>
    <p:sldId id="282" r:id="rId16"/>
    <p:sldId id="283" r:id="rId17"/>
    <p:sldId id="284" r:id="rId18"/>
    <p:sldId id="269" r:id="rId19"/>
    <p:sldId id="286" r:id="rId20"/>
    <p:sldId id="285" r:id="rId21"/>
    <p:sldId id="274" r:id="rId22"/>
    <p:sldId id="273" r:id="rId23"/>
    <p:sldId id="287"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34412D"/>
    <a:srgbClr val="40422A"/>
    <a:srgbClr val="F3EDB1"/>
    <a:srgbClr val="FAFCC6"/>
    <a:srgbClr val="FDE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90"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B502E-B42E-40F0-B6FB-5CC57BF9892D}" type="datetimeFigureOut">
              <a:rPr lang="en-PK" smtClean="0"/>
              <a:t>01/19/2025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5822A-E2C5-4B78-963F-F044204FEAAF}" type="slidenum">
              <a:rPr lang="en-PK" smtClean="0"/>
              <a:t>‹#›</a:t>
            </a:fld>
            <a:endParaRPr lang="en-PK"/>
          </a:p>
        </p:txBody>
      </p:sp>
    </p:spTree>
    <p:extLst>
      <p:ext uri="{BB962C8B-B14F-4D97-AF65-F5344CB8AC3E}">
        <p14:creationId xmlns:p14="http://schemas.microsoft.com/office/powerpoint/2010/main" val="119288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7398C-BAFA-445D-9F49-0CA2BB03BB16}" type="datetime8">
              <a:rPr lang="en-PK" smtClean="0"/>
              <a:t>01/19/2025 12:26</a:t>
            </a:fld>
            <a:endParaRPr lang="en-PK"/>
          </a:p>
        </p:txBody>
      </p:sp>
      <p:sp>
        <p:nvSpPr>
          <p:cNvPr id="5" name="Footer Placeholder 4"/>
          <p:cNvSpPr>
            <a:spLocks noGrp="1"/>
          </p:cNvSpPr>
          <p:nvPr>
            <p:ph type="ftr" sz="quarter" idx="11"/>
          </p:nvPr>
        </p:nvSpPr>
        <p:spPr/>
        <p:txBody>
          <a:bodyPr/>
          <a:lstStyle>
            <a:lvl1pPr>
              <a:defRPr sz="1400" u="none"/>
            </a:lvl1pPr>
          </a:lstStyle>
          <a:p>
            <a:r>
              <a:rPr lang="en-US" dirty="0"/>
              <a:t>Engr. Muhammad Umer Haroon</a:t>
            </a:r>
            <a:endParaRPr lang="en-PK" dirty="0"/>
          </a:p>
          <a:p>
            <a:endParaRPr lang="en-PK" sz="1600" dirty="0"/>
          </a:p>
        </p:txBody>
      </p:sp>
      <p:sp>
        <p:nvSpPr>
          <p:cNvPr id="6" name="Slide Number Placeholder 5"/>
          <p:cNvSpPr>
            <a:spLocks noGrp="1"/>
          </p:cNvSpPr>
          <p:nvPr>
            <p:ph type="sldNum" sz="quarter" idx="12"/>
          </p:nvPr>
        </p:nvSpPr>
        <p:spPr/>
        <p:txBody>
          <a:bodyPr/>
          <a:lstStyle/>
          <a:p>
            <a:fld id="{49C41CD1-55B5-4B2A-A20A-C4EA2A88F373}" type="slidenum">
              <a:rPr lang="en-PK" smtClean="0"/>
              <a:t>‹#›</a:t>
            </a:fld>
            <a:endParaRPr lang="en-PK"/>
          </a:p>
        </p:txBody>
      </p:sp>
      <p:sp>
        <p:nvSpPr>
          <p:cNvPr id="8" name="Half Frame 7">
            <a:extLst>
              <a:ext uri="{FF2B5EF4-FFF2-40B4-BE49-F238E27FC236}">
                <a16:creationId xmlns:a16="http://schemas.microsoft.com/office/drawing/2014/main" id="{743B1A8E-061D-DCC2-8677-8254E4A15B30}"/>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121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E1EC7-A0FF-4D35-B739-98B3C7B5F274}" type="datetime8">
              <a:rPr lang="en-PK" smtClean="0"/>
              <a:t>01/19/2025 12:26</a:t>
            </a:fld>
            <a:endParaRPr lang="en-PK"/>
          </a:p>
        </p:txBody>
      </p:sp>
      <p:sp>
        <p:nvSpPr>
          <p:cNvPr id="5" name="Footer Placeholder 4"/>
          <p:cNvSpPr>
            <a:spLocks noGrp="1"/>
          </p:cNvSpPr>
          <p:nvPr>
            <p:ph type="ftr" sz="quarter" idx="11"/>
          </p:nvPr>
        </p:nvSpPr>
        <p:spPr/>
        <p:txBody>
          <a:bodyPr/>
          <a:lstStyle/>
          <a:p>
            <a:r>
              <a:rPr lang="en-US"/>
              <a:t>Engr. Muhammad Umer Haroon </a:t>
            </a:r>
            <a:endParaRPr lang="en-PK" dirty="0"/>
          </a:p>
        </p:txBody>
      </p:sp>
      <p:sp>
        <p:nvSpPr>
          <p:cNvPr id="6" name="Slide Number Placeholder 5"/>
          <p:cNvSpPr>
            <a:spLocks noGrp="1"/>
          </p:cNvSpPr>
          <p:nvPr>
            <p:ph type="sldNum" sz="quarter" idx="12"/>
          </p:nvPr>
        </p:nvSpPr>
        <p:spPr/>
        <p:txBody>
          <a:bodyPr/>
          <a:lstStyle/>
          <a:p>
            <a:fld id="{49C41CD1-55B5-4B2A-A20A-C4EA2A88F373}" type="slidenum">
              <a:rPr lang="en-PK" smtClean="0"/>
              <a:t>‹#›</a:t>
            </a:fld>
            <a:endParaRPr lang="en-PK"/>
          </a:p>
        </p:txBody>
      </p:sp>
      <p:sp>
        <p:nvSpPr>
          <p:cNvPr id="7" name="Half Frame 6">
            <a:extLst>
              <a:ext uri="{FF2B5EF4-FFF2-40B4-BE49-F238E27FC236}">
                <a16:creationId xmlns:a16="http://schemas.microsoft.com/office/drawing/2014/main" id="{D640FB68-489A-1D72-98DB-FADD51574042}"/>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767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2752A4B-391F-4825-A12E-4C5B198BB6E5}" type="datetime8">
              <a:rPr lang="en-PK" smtClean="0"/>
              <a:t>01/19/2025 12:26</a:t>
            </a:fld>
            <a:endParaRPr lang="en-PK"/>
          </a:p>
        </p:txBody>
      </p:sp>
      <p:sp>
        <p:nvSpPr>
          <p:cNvPr id="5" name="Footer Placeholder 4"/>
          <p:cNvSpPr>
            <a:spLocks noGrp="1"/>
          </p:cNvSpPr>
          <p:nvPr>
            <p:ph type="ftr" sz="quarter" idx="11"/>
          </p:nvPr>
        </p:nvSpPr>
        <p:spPr>
          <a:xfrm>
            <a:off x="3776135" y="6422854"/>
            <a:ext cx="4279669" cy="365125"/>
          </a:xfrm>
        </p:spPr>
        <p:txBody>
          <a:bodyPr/>
          <a:lstStyle/>
          <a:p>
            <a:r>
              <a:rPr lang="en-US"/>
              <a:t>Engr. Muhammad Umer Haroon </a:t>
            </a:r>
            <a:endParaRPr lang="en-PK" dirty="0"/>
          </a:p>
        </p:txBody>
      </p:sp>
      <p:sp>
        <p:nvSpPr>
          <p:cNvPr id="6" name="Slide Number Placeholder 5"/>
          <p:cNvSpPr>
            <a:spLocks noGrp="1"/>
          </p:cNvSpPr>
          <p:nvPr>
            <p:ph type="sldNum" sz="quarter" idx="12"/>
          </p:nvPr>
        </p:nvSpPr>
        <p:spPr>
          <a:xfrm>
            <a:off x="8073048" y="6422854"/>
            <a:ext cx="879759" cy="365125"/>
          </a:xfrm>
        </p:spPr>
        <p:txBody>
          <a:bodyPr/>
          <a:lstStyle/>
          <a:p>
            <a:fld id="{49C41CD1-55B5-4B2A-A20A-C4EA2A88F373}" type="slidenum">
              <a:rPr lang="en-PK" smtClean="0"/>
              <a:t>‹#›</a:t>
            </a:fld>
            <a:endParaRPr lang="en-PK"/>
          </a:p>
        </p:txBody>
      </p:sp>
    </p:spTree>
    <p:extLst>
      <p:ext uri="{BB962C8B-B14F-4D97-AF65-F5344CB8AC3E}">
        <p14:creationId xmlns:p14="http://schemas.microsoft.com/office/powerpoint/2010/main" val="37965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6046A-0065-483F-A89A-987A8008DFA0}" type="datetime8">
              <a:rPr lang="en-PK" smtClean="0"/>
              <a:t>01/19/2025 12:26</a:t>
            </a:fld>
            <a:endParaRPr lang="en-PK"/>
          </a:p>
        </p:txBody>
      </p:sp>
      <p:sp>
        <p:nvSpPr>
          <p:cNvPr id="5" name="Footer Placeholder 4"/>
          <p:cNvSpPr>
            <a:spLocks noGrp="1"/>
          </p:cNvSpPr>
          <p:nvPr>
            <p:ph type="ftr" sz="quarter" idx="11"/>
          </p:nvPr>
        </p:nvSpPr>
        <p:spPr/>
        <p:txBody>
          <a:bodyPr/>
          <a:lstStyle/>
          <a:p>
            <a:r>
              <a:rPr lang="en-US" dirty="0"/>
              <a:t>Engr. Muhammad Umer Haroon</a:t>
            </a:r>
            <a:endParaRPr lang="en-PK" sz="1600" dirty="0"/>
          </a:p>
          <a:p>
            <a:endParaRPr lang="en-PK" dirty="0"/>
          </a:p>
        </p:txBody>
      </p:sp>
      <p:sp>
        <p:nvSpPr>
          <p:cNvPr id="6" name="Slide Number Placeholder 5"/>
          <p:cNvSpPr>
            <a:spLocks noGrp="1"/>
          </p:cNvSpPr>
          <p:nvPr>
            <p:ph type="sldNum" sz="quarter" idx="12"/>
          </p:nvPr>
        </p:nvSpPr>
        <p:spPr/>
        <p:txBody>
          <a:bodyPr/>
          <a:lstStyle/>
          <a:p>
            <a:fld id="{49C41CD1-55B5-4B2A-A20A-C4EA2A88F373}" type="slidenum">
              <a:rPr lang="en-PK" smtClean="0"/>
              <a:t>‹#›</a:t>
            </a:fld>
            <a:endParaRPr lang="en-PK"/>
          </a:p>
        </p:txBody>
      </p:sp>
      <p:sp>
        <p:nvSpPr>
          <p:cNvPr id="7" name="Half Frame 6">
            <a:extLst>
              <a:ext uri="{FF2B5EF4-FFF2-40B4-BE49-F238E27FC236}">
                <a16:creationId xmlns:a16="http://schemas.microsoft.com/office/drawing/2014/main" id="{98BBA059-406B-78BB-A18F-15EC36AE8D8D}"/>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09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71445F4-F831-40B1-90C0-ABB8DCBEC144}" type="datetime8">
              <a:rPr lang="en-PK" smtClean="0"/>
              <a:t>01/19/2025 12:26</a:t>
            </a:fld>
            <a:endParaRPr lang="en-PK"/>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Engr. Muhammad Umer Haroon</a:t>
            </a:r>
            <a:endParaRPr lang="en-PK" sz="1600" dirty="0"/>
          </a:p>
          <a:p>
            <a:endParaRPr lang="en-PK"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9C41CD1-55B5-4B2A-A20A-C4EA2A88F373}" type="slidenum">
              <a:rPr lang="en-PK" smtClean="0"/>
              <a:t>‹#›</a:t>
            </a:fld>
            <a:endParaRPr lang="en-PK"/>
          </a:p>
        </p:txBody>
      </p:sp>
      <p:sp>
        <p:nvSpPr>
          <p:cNvPr id="8" name="Half Frame 7">
            <a:extLst>
              <a:ext uri="{FF2B5EF4-FFF2-40B4-BE49-F238E27FC236}">
                <a16:creationId xmlns:a16="http://schemas.microsoft.com/office/drawing/2014/main" id="{E8D477E3-BE1D-6038-9D35-375420578309}"/>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135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BEAE2-DDD8-4080-9CB8-7927F67D56FD}" type="datetime8">
              <a:rPr lang="en-PK" smtClean="0"/>
              <a:t>01/19/2025 12:26</a:t>
            </a:fld>
            <a:endParaRPr lang="en-PK"/>
          </a:p>
        </p:txBody>
      </p:sp>
      <p:sp>
        <p:nvSpPr>
          <p:cNvPr id="6" name="Footer Placeholder 5"/>
          <p:cNvSpPr>
            <a:spLocks noGrp="1"/>
          </p:cNvSpPr>
          <p:nvPr>
            <p:ph type="ftr" sz="quarter" idx="11"/>
          </p:nvPr>
        </p:nvSpPr>
        <p:spPr/>
        <p:txBody>
          <a:bodyPr/>
          <a:lstStyle/>
          <a:p>
            <a:r>
              <a:rPr lang="en-US" dirty="0"/>
              <a:t>Engr. Muhammad Umer Haroon</a:t>
            </a:r>
            <a:endParaRPr lang="en-PK" sz="1600" dirty="0"/>
          </a:p>
          <a:p>
            <a:endParaRPr lang="en-PK" dirty="0"/>
          </a:p>
        </p:txBody>
      </p:sp>
      <p:sp>
        <p:nvSpPr>
          <p:cNvPr id="7" name="Slide Number Placeholder 6"/>
          <p:cNvSpPr>
            <a:spLocks noGrp="1"/>
          </p:cNvSpPr>
          <p:nvPr>
            <p:ph type="sldNum" sz="quarter" idx="12"/>
          </p:nvPr>
        </p:nvSpPr>
        <p:spPr/>
        <p:txBody>
          <a:bodyPr/>
          <a:lstStyle/>
          <a:p>
            <a:fld id="{49C41CD1-55B5-4B2A-A20A-C4EA2A88F373}" type="slidenum">
              <a:rPr lang="en-PK" smtClean="0"/>
              <a:t>‹#›</a:t>
            </a:fld>
            <a:endParaRPr lang="en-PK"/>
          </a:p>
        </p:txBody>
      </p:sp>
      <p:sp>
        <p:nvSpPr>
          <p:cNvPr id="2" name="Half Frame 1">
            <a:extLst>
              <a:ext uri="{FF2B5EF4-FFF2-40B4-BE49-F238E27FC236}">
                <a16:creationId xmlns:a16="http://schemas.microsoft.com/office/drawing/2014/main" id="{087BC2D6-E98B-CB69-51CD-173F7C6454EE}"/>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971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8B055-8F1D-4CBB-B6EF-F71991AF0EED}" type="datetime8">
              <a:rPr lang="en-PK" smtClean="0"/>
              <a:t>01/19/2025 12:26</a:t>
            </a:fld>
            <a:endParaRPr lang="en-PK"/>
          </a:p>
        </p:txBody>
      </p:sp>
      <p:sp>
        <p:nvSpPr>
          <p:cNvPr id="8" name="Footer Placeholder 7"/>
          <p:cNvSpPr>
            <a:spLocks noGrp="1"/>
          </p:cNvSpPr>
          <p:nvPr>
            <p:ph type="ftr" sz="quarter" idx="11"/>
          </p:nvPr>
        </p:nvSpPr>
        <p:spPr/>
        <p:txBody>
          <a:bodyPr/>
          <a:lstStyle/>
          <a:p>
            <a:r>
              <a:rPr lang="en-US"/>
              <a:t>Engr. Muhammad Umer Haroon </a:t>
            </a:r>
            <a:endParaRPr lang="en-PK" dirty="0"/>
          </a:p>
        </p:txBody>
      </p:sp>
      <p:sp>
        <p:nvSpPr>
          <p:cNvPr id="9" name="Slide Number Placeholder 8"/>
          <p:cNvSpPr>
            <a:spLocks noGrp="1"/>
          </p:cNvSpPr>
          <p:nvPr>
            <p:ph type="sldNum" sz="quarter" idx="12"/>
          </p:nvPr>
        </p:nvSpPr>
        <p:spPr/>
        <p:txBody>
          <a:bodyPr/>
          <a:lstStyle/>
          <a:p>
            <a:fld id="{49C41CD1-55B5-4B2A-A20A-C4EA2A88F373}" type="slidenum">
              <a:rPr lang="en-PK" smtClean="0"/>
              <a:t>‹#›</a:t>
            </a:fld>
            <a:endParaRPr lang="en-PK"/>
          </a:p>
        </p:txBody>
      </p:sp>
      <p:sp>
        <p:nvSpPr>
          <p:cNvPr id="2" name="Half Frame 1">
            <a:extLst>
              <a:ext uri="{FF2B5EF4-FFF2-40B4-BE49-F238E27FC236}">
                <a16:creationId xmlns:a16="http://schemas.microsoft.com/office/drawing/2014/main" id="{EAE19154-1C2B-152A-B54D-E26CA75CB37A}"/>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697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79581-910A-48F2-AD03-1088CAC6303A}" type="datetime8">
              <a:rPr lang="en-PK" smtClean="0"/>
              <a:t>01/19/2025 12:26</a:t>
            </a:fld>
            <a:endParaRPr lang="en-PK"/>
          </a:p>
        </p:txBody>
      </p:sp>
      <p:sp>
        <p:nvSpPr>
          <p:cNvPr id="4" name="Footer Placeholder 3"/>
          <p:cNvSpPr>
            <a:spLocks noGrp="1"/>
          </p:cNvSpPr>
          <p:nvPr>
            <p:ph type="ftr" sz="quarter" idx="11"/>
          </p:nvPr>
        </p:nvSpPr>
        <p:spPr/>
        <p:txBody>
          <a:bodyPr/>
          <a:lstStyle/>
          <a:p>
            <a:r>
              <a:rPr lang="en-US"/>
              <a:t>Engr. Muhammad Umer Haroon </a:t>
            </a:r>
            <a:endParaRPr lang="en-PK" dirty="0"/>
          </a:p>
        </p:txBody>
      </p:sp>
      <p:sp>
        <p:nvSpPr>
          <p:cNvPr id="5" name="Slide Number Placeholder 4"/>
          <p:cNvSpPr>
            <a:spLocks noGrp="1"/>
          </p:cNvSpPr>
          <p:nvPr>
            <p:ph type="sldNum" sz="quarter" idx="12"/>
          </p:nvPr>
        </p:nvSpPr>
        <p:spPr/>
        <p:txBody>
          <a:bodyPr/>
          <a:lstStyle/>
          <a:p>
            <a:fld id="{49C41CD1-55B5-4B2A-A20A-C4EA2A88F373}" type="slidenum">
              <a:rPr lang="en-PK" smtClean="0"/>
              <a:t>‹#›</a:t>
            </a:fld>
            <a:endParaRPr lang="en-PK"/>
          </a:p>
        </p:txBody>
      </p:sp>
      <p:sp>
        <p:nvSpPr>
          <p:cNvPr id="6" name="Half Frame 5">
            <a:extLst>
              <a:ext uri="{FF2B5EF4-FFF2-40B4-BE49-F238E27FC236}">
                <a16:creationId xmlns:a16="http://schemas.microsoft.com/office/drawing/2014/main" id="{13A5B0C6-1011-68BF-2A78-4641B4A7A292}"/>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773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3EC12-3376-432F-AEF0-C88CC729E9A4}" type="datetime8">
              <a:rPr lang="en-PK" smtClean="0"/>
              <a:t>01/19/2025 12:26</a:t>
            </a:fld>
            <a:endParaRPr lang="en-PK"/>
          </a:p>
        </p:txBody>
      </p:sp>
      <p:sp>
        <p:nvSpPr>
          <p:cNvPr id="3" name="Footer Placeholder 2"/>
          <p:cNvSpPr>
            <a:spLocks noGrp="1"/>
          </p:cNvSpPr>
          <p:nvPr>
            <p:ph type="ftr" sz="quarter" idx="11"/>
          </p:nvPr>
        </p:nvSpPr>
        <p:spPr/>
        <p:txBody>
          <a:bodyPr/>
          <a:lstStyle/>
          <a:p>
            <a:r>
              <a:rPr lang="en-US"/>
              <a:t>Engr. Muhammad Umer Haroon </a:t>
            </a:r>
            <a:endParaRPr lang="en-PK" dirty="0"/>
          </a:p>
        </p:txBody>
      </p:sp>
      <p:sp>
        <p:nvSpPr>
          <p:cNvPr id="4" name="Slide Number Placeholder 3"/>
          <p:cNvSpPr>
            <a:spLocks noGrp="1"/>
          </p:cNvSpPr>
          <p:nvPr>
            <p:ph type="sldNum" sz="quarter" idx="12"/>
          </p:nvPr>
        </p:nvSpPr>
        <p:spPr/>
        <p:txBody>
          <a:bodyPr/>
          <a:lstStyle/>
          <a:p>
            <a:fld id="{49C41CD1-55B5-4B2A-A20A-C4EA2A88F373}" type="slidenum">
              <a:rPr lang="en-PK" smtClean="0"/>
              <a:t>‹#›</a:t>
            </a:fld>
            <a:endParaRPr lang="en-PK"/>
          </a:p>
        </p:txBody>
      </p:sp>
      <p:sp>
        <p:nvSpPr>
          <p:cNvPr id="5" name="Half Frame 4">
            <a:extLst>
              <a:ext uri="{FF2B5EF4-FFF2-40B4-BE49-F238E27FC236}">
                <a16:creationId xmlns:a16="http://schemas.microsoft.com/office/drawing/2014/main" id="{6CFACF6F-BDB0-43F6-56D1-304A1445DB26}"/>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278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B05C-F5F5-4A8E-A1ED-DF9B065561C9}" type="datetime8">
              <a:rPr lang="en-PK" smtClean="0"/>
              <a:t>01/19/2025 12:26</a:t>
            </a:fld>
            <a:endParaRPr lang="en-PK"/>
          </a:p>
        </p:txBody>
      </p:sp>
      <p:sp>
        <p:nvSpPr>
          <p:cNvPr id="6" name="Footer Placeholder 5"/>
          <p:cNvSpPr>
            <a:spLocks noGrp="1"/>
          </p:cNvSpPr>
          <p:nvPr>
            <p:ph type="ftr" sz="quarter" idx="11"/>
          </p:nvPr>
        </p:nvSpPr>
        <p:spPr/>
        <p:txBody>
          <a:bodyPr/>
          <a:lstStyle/>
          <a:p>
            <a:r>
              <a:rPr lang="en-US"/>
              <a:t>Engr. Muhammad Umer Haroon </a:t>
            </a:r>
            <a:endParaRPr lang="en-PK" dirty="0"/>
          </a:p>
        </p:txBody>
      </p:sp>
      <p:sp>
        <p:nvSpPr>
          <p:cNvPr id="7" name="Slide Number Placeholder 6"/>
          <p:cNvSpPr>
            <a:spLocks noGrp="1"/>
          </p:cNvSpPr>
          <p:nvPr>
            <p:ph type="sldNum" sz="quarter" idx="12"/>
          </p:nvPr>
        </p:nvSpPr>
        <p:spPr/>
        <p:txBody>
          <a:bodyPr/>
          <a:lstStyle/>
          <a:p>
            <a:fld id="{49C41CD1-55B5-4B2A-A20A-C4EA2A88F373}" type="slidenum">
              <a:rPr lang="en-PK" smtClean="0"/>
              <a:t>‹#›</a:t>
            </a:fld>
            <a:endParaRPr lang="en-PK"/>
          </a:p>
        </p:txBody>
      </p:sp>
      <p:sp>
        <p:nvSpPr>
          <p:cNvPr id="2" name="Half Frame 1">
            <a:extLst>
              <a:ext uri="{FF2B5EF4-FFF2-40B4-BE49-F238E27FC236}">
                <a16:creationId xmlns:a16="http://schemas.microsoft.com/office/drawing/2014/main" id="{44370B4A-255D-E40D-C026-FA3A816A4B8E}"/>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03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A4A27-826F-4FD6-B3FA-DB7D850D4748}" type="datetime8">
              <a:rPr lang="en-PK" smtClean="0"/>
              <a:t>01/19/2025 12:26</a:t>
            </a:fld>
            <a:endParaRPr lang="en-PK"/>
          </a:p>
        </p:txBody>
      </p:sp>
      <p:sp>
        <p:nvSpPr>
          <p:cNvPr id="6" name="Footer Placeholder 5"/>
          <p:cNvSpPr>
            <a:spLocks noGrp="1"/>
          </p:cNvSpPr>
          <p:nvPr>
            <p:ph type="ftr" sz="quarter" idx="11"/>
          </p:nvPr>
        </p:nvSpPr>
        <p:spPr/>
        <p:txBody>
          <a:bodyPr/>
          <a:lstStyle/>
          <a:p>
            <a:r>
              <a:rPr lang="en-US"/>
              <a:t>Engr. Muhammad Umer Haroon </a:t>
            </a:r>
            <a:endParaRPr lang="en-PK" dirty="0"/>
          </a:p>
        </p:txBody>
      </p:sp>
      <p:sp>
        <p:nvSpPr>
          <p:cNvPr id="7" name="Slide Number Placeholder 6"/>
          <p:cNvSpPr>
            <a:spLocks noGrp="1"/>
          </p:cNvSpPr>
          <p:nvPr>
            <p:ph type="sldNum" sz="quarter" idx="12"/>
          </p:nvPr>
        </p:nvSpPr>
        <p:spPr/>
        <p:txBody>
          <a:bodyPr/>
          <a:lstStyle/>
          <a:p>
            <a:fld id="{49C41CD1-55B5-4B2A-A20A-C4EA2A88F373}" type="slidenum">
              <a:rPr lang="en-PK" smtClean="0"/>
              <a:t>‹#›</a:t>
            </a:fld>
            <a:endParaRPr lang="en-PK"/>
          </a:p>
        </p:txBody>
      </p:sp>
      <p:sp>
        <p:nvSpPr>
          <p:cNvPr id="2" name="Half Frame 1">
            <a:extLst>
              <a:ext uri="{FF2B5EF4-FFF2-40B4-BE49-F238E27FC236}">
                <a16:creationId xmlns:a16="http://schemas.microsoft.com/office/drawing/2014/main" id="{C0E0C807-E0D0-5C82-4C39-F4E8501FC23C}"/>
              </a:ext>
            </a:extLst>
          </p:cNvPr>
          <p:cNvSpPr/>
          <p:nvPr userDrawn="1"/>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811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Half Frame 6"/>
          <p:cNvSpPr/>
          <p:nvPr/>
        </p:nvSpPr>
        <p:spPr>
          <a:xfrm>
            <a:off x="483" y="0"/>
            <a:ext cx="12188952" cy="1645919"/>
          </a:xfrm>
          <a:prstGeom prst="halfFrame">
            <a:avLst>
              <a:gd name="adj1" fmla="val 17230"/>
              <a:gd name="adj2" fmla="val 71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BDCB79C-34F4-40A6-9864-B70D59B43E19}" type="datetime8">
              <a:rPr lang="en-PK" smtClean="0"/>
              <a:t>01/19/2025 12:26</a:t>
            </a:fld>
            <a:endParaRPr lang="en-PK"/>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Engr. Muhammad Umer Haroon </a:t>
            </a:r>
            <a:endParaRPr lang="en-PK"/>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9C41CD1-55B5-4B2A-A20A-C4EA2A88F373}" type="slidenum">
              <a:rPr lang="en-PK" smtClean="0"/>
              <a:t>‹#›</a:t>
            </a:fld>
            <a:endParaRPr lang="en-PK"/>
          </a:p>
        </p:txBody>
      </p:sp>
    </p:spTree>
    <p:extLst>
      <p:ext uri="{BB962C8B-B14F-4D97-AF65-F5344CB8AC3E}">
        <p14:creationId xmlns:p14="http://schemas.microsoft.com/office/powerpoint/2010/main" val="306619896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dt="0"/>
  <p:txStyles>
    <p:titleStyle>
      <a:lvl1pPr algn="l" defTabSz="914400" rtl="0" eaLnBrk="1" latinLnBrk="0" hangingPunct="1">
        <a:lnSpc>
          <a:spcPct val="85000"/>
        </a:lnSpc>
        <a:spcBef>
          <a:spcPct val="0"/>
        </a:spcBef>
        <a:buNone/>
        <a:defRPr sz="4000" kern="1200" cap="all" baseline="0">
          <a:solidFill>
            <a:srgbClr val="002060"/>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921C-4998-0DFC-5B45-24EE3BE28908}"/>
              </a:ext>
            </a:extLst>
          </p:cNvPr>
          <p:cNvSpPr>
            <a:spLocks noGrp="1"/>
          </p:cNvSpPr>
          <p:nvPr>
            <p:ph type="ctrTitle"/>
          </p:nvPr>
        </p:nvSpPr>
        <p:spPr>
          <a:xfrm>
            <a:off x="6858000" y="1909482"/>
            <a:ext cx="5334000" cy="2097741"/>
          </a:xfrm>
          <a:solidFill>
            <a:schemeClr val="accent1"/>
          </a:solidFill>
        </p:spPr>
        <p:txBody>
          <a:bodyPr>
            <a:normAutofit/>
          </a:bodyPr>
          <a:lstStyle/>
          <a:p>
            <a:r>
              <a:rPr lang="en-US" sz="4800" dirty="0"/>
              <a:t>Object Oriented Programming</a:t>
            </a:r>
            <a:endParaRPr lang="en-PK" sz="4800" dirty="0"/>
          </a:p>
        </p:txBody>
      </p:sp>
      <p:pic>
        <p:nvPicPr>
          <p:cNvPr id="7" name="Picture 6">
            <a:extLst>
              <a:ext uri="{FF2B5EF4-FFF2-40B4-BE49-F238E27FC236}">
                <a16:creationId xmlns:a16="http://schemas.microsoft.com/office/drawing/2014/main" id="{16EBAADE-46EA-1503-2801-6D3E4D6CA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8" name="Half Frame 7">
            <a:extLst>
              <a:ext uri="{FF2B5EF4-FFF2-40B4-BE49-F238E27FC236}">
                <a16:creationId xmlns:a16="http://schemas.microsoft.com/office/drawing/2014/main" id="{6CDE03F9-DAE3-A60C-9304-7A6AFD483F7E}"/>
              </a:ext>
            </a:extLst>
          </p:cNvPr>
          <p:cNvSpPr/>
          <p:nvPr/>
        </p:nvSpPr>
        <p:spPr>
          <a:xfrm>
            <a:off x="6857998" y="0"/>
            <a:ext cx="5334001" cy="6857999"/>
          </a:xfrm>
          <a:prstGeom prst="halfFrame">
            <a:avLst>
              <a:gd name="adj1" fmla="val 38627"/>
              <a:gd name="adj2" fmla="val 50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4" name="Footer Placeholder 3">
            <a:extLst>
              <a:ext uri="{FF2B5EF4-FFF2-40B4-BE49-F238E27FC236}">
                <a16:creationId xmlns:a16="http://schemas.microsoft.com/office/drawing/2014/main" id="{31745F84-CDB8-1AB0-DADE-C6F81F6D069C}"/>
              </a:ext>
            </a:extLst>
          </p:cNvPr>
          <p:cNvSpPr>
            <a:spLocks noGrp="1"/>
          </p:cNvSpPr>
          <p:nvPr>
            <p:ph type="ftr" sz="quarter" idx="11"/>
          </p:nvPr>
        </p:nvSpPr>
        <p:spPr/>
        <p:txBody>
          <a:bodyPr/>
          <a:lstStyle/>
          <a:p>
            <a:r>
              <a:rPr lang="en-US"/>
              <a:t>Engr. Muhammad Umer Haroon</a:t>
            </a:r>
            <a:endParaRPr lang="en-PK"/>
          </a:p>
          <a:p>
            <a:endParaRPr lang="en-PK" sz="1600" dirty="0"/>
          </a:p>
        </p:txBody>
      </p:sp>
    </p:spTree>
    <p:extLst>
      <p:ext uri="{BB962C8B-B14F-4D97-AF65-F5344CB8AC3E}">
        <p14:creationId xmlns:p14="http://schemas.microsoft.com/office/powerpoint/2010/main" val="359244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2E70-B218-CC11-ADAA-0253F902E66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1C6A300-A32F-BCF3-3932-46167CA051A2}"/>
              </a:ext>
            </a:extLst>
          </p:cNvPr>
          <p:cNvSpPr>
            <a:spLocks noGrp="1"/>
          </p:cNvSpPr>
          <p:nvPr>
            <p:ph idx="1"/>
          </p:nvPr>
        </p:nvSpPr>
        <p:spPr>
          <a:xfrm>
            <a:off x="1202919" y="1792936"/>
            <a:ext cx="6474231" cy="4206240"/>
          </a:xfrm>
        </p:spPr>
        <p:txBody>
          <a:bodyPr>
            <a:normAutofit/>
          </a:bodyPr>
          <a:lstStyle/>
          <a:p>
            <a:r>
              <a:rPr lang="en-US" dirty="0"/>
              <a:t>For example, in our inventory program, someone may decide that the product codes for the inventory items should be changed from 5 digits to 12 digits. This may necessitate a change from a short to a long data type.</a:t>
            </a:r>
          </a:p>
          <a:p>
            <a:r>
              <a:rPr lang="en-US" dirty="0"/>
              <a:t>Now all the functions that operate on the data must be modified to deal with a long instead of a short. It’s similar to what happens when your local supermarket moves the bread from aisle 4 to aisle 7. Everyone who patronizes the supermarket must then figure out where the bread has gone, and adjust their shopping habits accordingly.</a:t>
            </a:r>
          </a:p>
          <a:p>
            <a:endParaRPr lang="en-PK" dirty="0"/>
          </a:p>
        </p:txBody>
      </p:sp>
      <p:sp>
        <p:nvSpPr>
          <p:cNvPr id="4" name="Footer Placeholder 3">
            <a:extLst>
              <a:ext uri="{FF2B5EF4-FFF2-40B4-BE49-F238E27FC236}">
                <a16:creationId xmlns:a16="http://schemas.microsoft.com/office/drawing/2014/main" id="{36209DEB-076D-38CC-BA39-FD483CD9DBBC}"/>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1026" name="Picture 2">
            <a:extLst>
              <a:ext uri="{FF2B5EF4-FFF2-40B4-BE49-F238E27FC236}">
                <a16:creationId xmlns:a16="http://schemas.microsoft.com/office/drawing/2014/main" id="{0BA0CA25-DB62-428C-1B6D-ABA531F72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082" y="1792936"/>
            <a:ext cx="4787918" cy="358588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4AB33F-6218-7123-521F-8D9AFB11180B}"/>
              </a:ext>
            </a:extLst>
          </p:cNvPr>
          <p:cNvSpPr txBox="1"/>
          <p:nvPr/>
        </p:nvSpPr>
        <p:spPr>
          <a:xfrm>
            <a:off x="1578909" y="347591"/>
            <a:ext cx="9408089" cy="138499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800" dirty="0"/>
              <a:t>Everything is related to everything else, so a modification anywhere has far-reaching, and often unintended, consequences.</a:t>
            </a:r>
            <a:endParaRPr lang="en-PK" sz="2800" dirty="0"/>
          </a:p>
        </p:txBody>
      </p:sp>
    </p:spTree>
    <p:extLst>
      <p:ext uri="{BB962C8B-B14F-4D97-AF65-F5344CB8AC3E}">
        <p14:creationId xmlns:p14="http://schemas.microsoft.com/office/powerpoint/2010/main" val="418306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1499-AB71-A51F-B5CC-9845ED6B2E95}"/>
              </a:ext>
            </a:extLst>
          </p:cNvPr>
          <p:cNvSpPr>
            <a:spLocks noGrp="1"/>
          </p:cNvSpPr>
          <p:nvPr>
            <p:ph type="title"/>
          </p:nvPr>
        </p:nvSpPr>
        <p:spPr/>
        <p:txBody>
          <a:bodyPr/>
          <a:lstStyle/>
          <a:p>
            <a:r>
              <a:rPr lang="en-US" dirty="0"/>
              <a:t>Real-World Modeling</a:t>
            </a:r>
            <a:endParaRPr lang="en-PK" dirty="0"/>
          </a:p>
        </p:txBody>
      </p:sp>
      <p:sp>
        <p:nvSpPr>
          <p:cNvPr id="3" name="Content Placeholder 2">
            <a:extLst>
              <a:ext uri="{FF2B5EF4-FFF2-40B4-BE49-F238E27FC236}">
                <a16:creationId xmlns:a16="http://schemas.microsoft.com/office/drawing/2014/main" id="{9796BBAE-BB17-C68E-DC3A-C5FC87390612}"/>
              </a:ext>
            </a:extLst>
          </p:cNvPr>
          <p:cNvSpPr>
            <a:spLocks noGrp="1"/>
          </p:cNvSpPr>
          <p:nvPr>
            <p:ph idx="1"/>
          </p:nvPr>
        </p:nvSpPr>
        <p:spPr/>
        <p:txBody>
          <a:bodyPr/>
          <a:lstStyle/>
          <a:p>
            <a:r>
              <a:rPr lang="en-US" dirty="0"/>
              <a:t>The second—and more important—problem with the procedural paradigm is that its arrangement of separate data and functions does a poor job of modeling things in the real world.</a:t>
            </a:r>
          </a:p>
          <a:p>
            <a:r>
              <a:rPr lang="en-US" dirty="0"/>
              <a:t> In the physical world we deal with objects such as people and cars. Such objects aren’t like data and they aren’t like functions. Complex real-world objects have both attributes and behavior.</a:t>
            </a:r>
          </a:p>
          <a:p>
            <a:endParaRPr lang="en-PK" b="1" dirty="0"/>
          </a:p>
        </p:txBody>
      </p:sp>
      <p:sp>
        <p:nvSpPr>
          <p:cNvPr id="4" name="Footer Placeholder 3">
            <a:extLst>
              <a:ext uri="{FF2B5EF4-FFF2-40B4-BE49-F238E27FC236}">
                <a16:creationId xmlns:a16="http://schemas.microsoft.com/office/drawing/2014/main" id="{E0487601-9CC3-926F-68D9-5A5BC1146EA3}"/>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64510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CFDA-3CF3-66CE-8F1B-9141354D6301}"/>
              </a:ext>
            </a:extLst>
          </p:cNvPr>
          <p:cNvSpPr>
            <a:spLocks noGrp="1"/>
          </p:cNvSpPr>
          <p:nvPr>
            <p:ph type="title"/>
          </p:nvPr>
        </p:nvSpPr>
        <p:spPr/>
        <p:txBody>
          <a:bodyPr/>
          <a:lstStyle/>
          <a:p>
            <a:r>
              <a:rPr lang="en-US" dirty="0"/>
              <a:t>Attributes</a:t>
            </a:r>
            <a:endParaRPr lang="en-PK" dirty="0"/>
          </a:p>
        </p:txBody>
      </p:sp>
      <p:sp>
        <p:nvSpPr>
          <p:cNvPr id="3" name="Content Placeholder 2">
            <a:extLst>
              <a:ext uri="{FF2B5EF4-FFF2-40B4-BE49-F238E27FC236}">
                <a16:creationId xmlns:a16="http://schemas.microsoft.com/office/drawing/2014/main" id="{95BC7EE2-533E-AAC2-A33A-04B5B5B729B9}"/>
              </a:ext>
            </a:extLst>
          </p:cNvPr>
          <p:cNvSpPr>
            <a:spLocks noGrp="1"/>
          </p:cNvSpPr>
          <p:nvPr>
            <p:ph idx="1"/>
          </p:nvPr>
        </p:nvSpPr>
        <p:spPr/>
        <p:txBody>
          <a:bodyPr>
            <a:normAutofit/>
          </a:bodyPr>
          <a:lstStyle/>
          <a:p>
            <a:r>
              <a:rPr lang="en-US" sz="2800" dirty="0"/>
              <a:t>Examples of attributes (sometimes called characteristics) are, for people, eye color and job title; and, for cars, horsepower and number of doors. As it turns out, attributes in the real world are equivalent to data in a program: they have a certain specific values, such as blue (for eye color) or four (for the number of doors).</a:t>
            </a:r>
            <a:endParaRPr lang="en-PK" sz="2800" dirty="0"/>
          </a:p>
        </p:txBody>
      </p:sp>
      <p:sp>
        <p:nvSpPr>
          <p:cNvPr id="4" name="Footer Placeholder 3">
            <a:extLst>
              <a:ext uri="{FF2B5EF4-FFF2-40B4-BE49-F238E27FC236}">
                <a16:creationId xmlns:a16="http://schemas.microsoft.com/office/drawing/2014/main" id="{F5C41E5D-AB4C-22DC-AC7B-685587D7284C}"/>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298616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7788-1EAD-0AB2-C2F4-986F90506112}"/>
              </a:ext>
            </a:extLst>
          </p:cNvPr>
          <p:cNvSpPr>
            <a:spLocks noGrp="1"/>
          </p:cNvSpPr>
          <p:nvPr>
            <p:ph type="title"/>
          </p:nvPr>
        </p:nvSpPr>
        <p:spPr/>
        <p:txBody>
          <a:bodyPr/>
          <a:lstStyle/>
          <a:p>
            <a:r>
              <a:rPr lang="en-US" dirty="0"/>
              <a:t>Behavior</a:t>
            </a:r>
            <a:endParaRPr lang="en-PK" dirty="0"/>
          </a:p>
        </p:txBody>
      </p:sp>
      <p:sp>
        <p:nvSpPr>
          <p:cNvPr id="3" name="Content Placeholder 2">
            <a:extLst>
              <a:ext uri="{FF2B5EF4-FFF2-40B4-BE49-F238E27FC236}">
                <a16:creationId xmlns:a16="http://schemas.microsoft.com/office/drawing/2014/main" id="{14D2F1D4-3594-3EF0-65B7-8E8BE4FF41E7}"/>
              </a:ext>
            </a:extLst>
          </p:cNvPr>
          <p:cNvSpPr>
            <a:spLocks noGrp="1"/>
          </p:cNvSpPr>
          <p:nvPr>
            <p:ph idx="1"/>
          </p:nvPr>
        </p:nvSpPr>
        <p:spPr/>
        <p:txBody>
          <a:bodyPr/>
          <a:lstStyle/>
          <a:p>
            <a:r>
              <a:rPr lang="en-US" dirty="0"/>
              <a:t>Behavior is something a real-world object does in response to some stimulus. If you ask your friend for a help, he/she will generally say yes or no. If you apply the brakes in a car, it will generally stop. Saying something and stopping are examples of behavior.</a:t>
            </a:r>
          </a:p>
          <a:p>
            <a:r>
              <a:rPr lang="en-US" dirty="0"/>
              <a:t>Behavior is like a function: you call a function to do something (display the inventory, for example) and it does it.</a:t>
            </a:r>
          </a:p>
          <a:p>
            <a:r>
              <a:rPr lang="en-US" dirty="0"/>
              <a:t>So neither data nor functions, by themselves, model real-world objects effectively</a:t>
            </a:r>
            <a:endParaRPr lang="en-PK" dirty="0"/>
          </a:p>
        </p:txBody>
      </p:sp>
      <p:sp>
        <p:nvSpPr>
          <p:cNvPr id="4" name="Footer Placeholder 3">
            <a:extLst>
              <a:ext uri="{FF2B5EF4-FFF2-40B4-BE49-F238E27FC236}">
                <a16:creationId xmlns:a16="http://schemas.microsoft.com/office/drawing/2014/main" id="{3EC50489-D78D-9F26-F6AA-F0594B0671D2}"/>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43619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7C3D-4320-78DE-22DF-64C8A505BC4A}"/>
              </a:ext>
            </a:extLst>
          </p:cNvPr>
          <p:cNvSpPr>
            <a:spLocks noGrp="1"/>
          </p:cNvSpPr>
          <p:nvPr>
            <p:ph type="title"/>
          </p:nvPr>
        </p:nvSpPr>
        <p:spPr/>
        <p:txBody>
          <a:bodyPr/>
          <a:lstStyle/>
          <a:p>
            <a:r>
              <a:rPr lang="en-US" dirty="0"/>
              <a:t>The Object-Oriented Approach</a:t>
            </a:r>
            <a:endParaRPr lang="en-PK" dirty="0"/>
          </a:p>
        </p:txBody>
      </p:sp>
      <p:sp>
        <p:nvSpPr>
          <p:cNvPr id="3" name="Content Placeholder 2">
            <a:extLst>
              <a:ext uri="{FF2B5EF4-FFF2-40B4-BE49-F238E27FC236}">
                <a16:creationId xmlns:a16="http://schemas.microsoft.com/office/drawing/2014/main" id="{954247EA-33FA-CCC3-648C-970D759C4A49}"/>
              </a:ext>
            </a:extLst>
          </p:cNvPr>
          <p:cNvSpPr>
            <a:spLocks noGrp="1"/>
          </p:cNvSpPr>
          <p:nvPr>
            <p:ph idx="1"/>
          </p:nvPr>
        </p:nvSpPr>
        <p:spPr/>
        <p:txBody>
          <a:bodyPr/>
          <a:lstStyle/>
          <a:p>
            <a:r>
              <a:rPr lang="en-US" dirty="0"/>
              <a:t>The fundamental idea behind object-oriented languages is to combine into a single unit both data and the functions that operate on that data. Such a unit is called an object.</a:t>
            </a:r>
            <a:endParaRPr lang="en-PK" dirty="0"/>
          </a:p>
        </p:txBody>
      </p:sp>
      <p:sp>
        <p:nvSpPr>
          <p:cNvPr id="4" name="Footer Placeholder 3">
            <a:extLst>
              <a:ext uri="{FF2B5EF4-FFF2-40B4-BE49-F238E27FC236}">
                <a16:creationId xmlns:a16="http://schemas.microsoft.com/office/drawing/2014/main" id="{F9BE9132-07EC-5A05-0C25-4DB6F1BBB509}"/>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335779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419C-1C23-33E4-F494-4A8E779234F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C268537-92E7-9511-0DC0-FA6ABBC0D735}"/>
              </a:ext>
            </a:extLst>
          </p:cNvPr>
          <p:cNvSpPr>
            <a:spLocks noGrp="1"/>
          </p:cNvSpPr>
          <p:nvPr>
            <p:ph idx="1"/>
          </p:nvPr>
        </p:nvSpPr>
        <p:spPr/>
        <p:txBody>
          <a:bodyPr/>
          <a:lstStyle/>
          <a:p>
            <a:r>
              <a:rPr lang="en-US" dirty="0"/>
              <a:t>An object’s functions, called member functions in C++, typically provide the only way to access its data. If you want to read a data item in an object, you call a member function in the object. It will access the data and return the value to you. You can’t access the data directly. </a:t>
            </a:r>
          </a:p>
          <a:p>
            <a:r>
              <a:rPr lang="en-US" dirty="0"/>
              <a:t>The data is hidden, so it is safe from accidental alteration. Data and its functions are said to be encapsulated into a single entity.</a:t>
            </a:r>
          </a:p>
          <a:p>
            <a:r>
              <a:rPr lang="en-US" dirty="0"/>
              <a:t> Data encapsulation and data hiding are key terms in the description of object-oriented languages</a:t>
            </a:r>
            <a:endParaRPr lang="en-PK" dirty="0"/>
          </a:p>
        </p:txBody>
      </p:sp>
      <p:sp>
        <p:nvSpPr>
          <p:cNvPr id="4" name="Footer Placeholder 3">
            <a:extLst>
              <a:ext uri="{FF2B5EF4-FFF2-40B4-BE49-F238E27FC236}">
                <a16:creationId xmlns:a16="http://schemas.microsoft.com/office/drawing/2014/main" id="{AD29EFF2-80AF-1B66-85A8-33F941D811B9}"/>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F8381C91-B55B-43D0-EAAA-EC3B816D55B3}"/>
              </a:ext>
            </a:extLst>
          </p:cNvPr>
          <p:cNvSpPr/>
          <p:nvPr/>
        </p:nvSpPr>
        <p:spPr>
          <a:xfrm>
            <a:off x="4379053" y="2491530"/>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Don’t worry about terms that we have not dived deep into yet.</a:t>
            </a:r>
            <a:endParaRPr lang="en-PK" dirty="0"/>
          </a:p>
        </p:txBody>
      </p:sp>
    </p:spTree>
    <p:extLst>
      <p:ext uri="{BB962C8B-B14F-4D97-AF65-F5344CB8AC3E}">
        <p14:creationId xmlns:p14="http://schemas.microsoft.com/office/powerpoint/2010/main" val="19218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F4A-C450-4E74-846E-02FCF3FDC49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1789274-1F47-F022-775C-BD1548F78245}"/>
              </a:ext>
            </a:extLst>
          </p:cNvPr>
          <p:cNvSpPr>
            <a:spLocks noGrp="1"/>
          </p:cNvSpPr>
          <p:nvPr>
            <p:ph idx="1"/>
          </p:nvPr>
        </p:nvSpPr>
        <p:spPr/>
        <p:txBody>
          <a:bodyPr/>
          <a:lstStyle/>
          <a:p>
            <a:r>
              <a:rPr lang="en-US" dirty="0"/>
              <a:t>If you want to modify the data in an object, you know exactly what functions interact with it: the member functions in the object. No other functions can access the data. This simplifies writing, debugging, and maintaining the program.</a:t>
            </a:r>
          </a:p>
          <a:p>
            <a:r>
              <a:rPr lang="en-US" dirty="0"/>
              <a:t>A C++ program typically consists of a number of objects, which communicate with each other by calling one another’s member functions.</a:t>
            </a:r>
            <a:endParaRPr lang="en-PK" dirty="0"/>
          </a:p>
        </p:txBody>
      </p:sp>
      <p:sp>
        <p:nvSpPr>
          <p:cNvPr id="4" name="Footer Placeholder 3">
            <a:extLst>
              <a:ext uri="{FF2B5EF4-FFF2-40B4-BE49-F238E27FC236}">
                <a16:creationId xmlns:a16="http://schemas.microsoft.com/office/drawing/2014/main" id="{0D693269-56CA-41ED-5DFF-6B78CA76EB92}"/>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54FD016A-E54A-BAA6-5E62-6F5FA79B5E8D}"/>
              </a:ext>
            </a:extLst>
          </p:cNvPr>
          <p:cNvSpPr/>
          <p:nvPr/>
        </p:nvSpPr>
        <p:spPr>
          <a:xfrm>
            <a:off x="5872293" y="3847402"/>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Don’t worry about terms that we have not dived deep into yet.</a:t>
            </a:r>
            <a:endParaRPr lang="en-PK" dirty="0"/>
          </a:p>
        </p:txBody>
      </p:sp>
    </p:spTree>
    <p:extLst>
      <p:ext uri="{BB962C8B-B14F-4D97-AF65-F5344CB8AC3E}">
        <p14:creationId xmlns:p14="http://schemas.microsoft.com/office/powerpoint/2010/main" val="341221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BFF-3FE5-E137-4C55-8B5799D7883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A515139-27F2-303C-9CCD-8E8786CA86D8}"/>
              </a:ext>
            </a:extLst>
          </p:cNvPr>
          <p:cNvSpPr>
            <a:spLocks noGrp="1"/>
          </p:cNvSpPr>
          <p:nvPr>
            <p:ph idx="1"/>
          </p:nvPr>
        </p:nvSpPr>
        <p:spPr/>
        <p:txBody>
          <a:bodyPr/>
          <a:lstStyle/>
          <a:p>
            <a:r>
              <a:rPr lang="en-US" dirty="0"/>
              <a:t>We should mention that what are called member functions in C++ are called methods in some other object-oriented (OO) languages (such as Smalltalk, one of the first OO languages).</a:t>
            </a:r>
          </a:p>
          <a:p>
            <a:r>
              <a:rPr lang="en-US" dirty="0"/>
              <a:t> Also, data items are referred to as </a:t>
            </a:r>
            <a:r>
              <a:rPr lang="en-US" b="1" dirty="0"/>
              <a:t>attributes </a:t>
            </a:r>
            <a:r>
              <a:rPr lang="en-US" dirty="0"/>
              <a:t>or </a:t>
            </a:r>
            <a:r>
              <a:rPr lang="en-US" b="1" dirty="0"/>
              <a:t>instance variables</a:t>
            </a:r>
            <a:r>
              <a:rPr lang="en-US" dirty="0"/>
              <a:t>.</a:t>
            </a:r>
          </a:p>
          <a:p>
            <a:r>
              <a:rPr lang="en-US" dirty="0"/>
              <a:t> Calling an object’s member function is referred to as sending a message to the object. </a:t>
            </a:r>
          </a:p>
          <a:p>
            <a:r>
              <a:rPr lang="en-US" b="1" i="1" dirty="0"/>
              <a:t>These terms are not official C++ terminology, but they are used with increasing frequency, especially in object-oriented design</a:t>
            </a:r>
            <a:r>
              <a:rPr lang="en-US" dirty="0"/>
              <a:t>.</a:t>
            </a:r>
            <a:endParaRPr lang="en-PK" dirty="0"/>
          </a:p>
        </p:txBody>
      </p:sp>
      <p:sp>
        <p:nvSpPr>
          <p:cNvPr id="4" name="Footer Placeholder 3">
            <a:extLst>
              <a:ext uri="{FF2B5EF4-FFF2-40B4-BE49-F238E27FC236}">
                <a16:creationId xmlns:a16="http://schemas.microsoft.com/office/drawing/2014/main" id="{5E955D83-22F8-80F5-66C6-D6E6FFF3ED1F}"/>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123299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C742-E249-7076-9DC2-F4D551079F19}"/>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887FB61-B539-9093-33EA-12BA5617C514}"/>
              </a:ext>
            </a:extLst>
          </p:cNvPr>
          <p:cNvSpPr>
            <a:spLocks noGrp="1"/>
          </p:cNvSpPr>
          <p:nvPr>
            <p:ph idx="1"/>
          </p:nvPr>
        </p:nvSpPr>
        <p:spPr>
          <a:xfrm>
            <a:off x="1202918" y="2011680"/>
            <a:ext cx="10227081" cy="4206240"/>
          </a:xfrm>
        </p:spPr>
        <p:txBody>
          <a:bodyPr>
            <a:normAutofit/>
          </a:bodyPr>
          <a:lstStyle/>
          <a:p>
            <a:pPr marL="0" indent="0" algn="just">
              <a:buNone/>
            </a:pPr>
            <a:r>
              <a:rPr lang="en-US" dirty="0"/>
              <a:t>C++ allows you to create your own types. These custom types can have operators and can be converted to other types; indeed, they can be used like built-in types with the behavior that you define. </a:t>
            </a:r>
          </a:p>
          <a:p>
            <a:pPr marL="0" indent="0" algn="just">
              <a:buNone/>
            </a:pPr>
            <a:r>
              <a:rPr lang="en-US" dirty="0"/>
              <a:t>This facility uses a language feature called classes. The advantage of being able to define your own types is that you can encapsulate data in objects of your chosen type, and use the type to manage the lifetime of that data.</a:t>
            </a:r>
          </a:p>
          <a:p>
            <a:pPr marL="0" indent="0" algn="just">
              <a:buNone/>
            </a:pPr>
            <a:r>
              <a:rPr lang="en-US" dirty="0"/>
              <a:t> You can also define the actions that can be performed on that data. In other words, you are able to define custom types that have state and behavior, which is the basis of object-orientated programming.</a:t>
            </a:r>
            <a:endParaRPr lang="en-PK" dirty="0"/>
          </a:p>
        </p:txBody>
      </p:sp>
      <p:sp>
        <p:nvSpPr>
          <p:cNvPr id="4" name="Footer Placeholder 3">
            <a:extLst>
              <a:ext uri="{FF2B5EF4-FFF2-40B4-BE49-F238E27FC236}">
                <a16:creationId xmlns:a16="http://schemas.microsoft.com/office/drawing/2014/main" id="{96B35EE7-1FD7-02F0-61E5-0843D37A6B1A}"/>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753FD445-F318-CB06-071B-06D0E74C2A57}"/>
              </a:ext>
            </a:extLst>
          </p:cNvPr>
          <p:cNvSpPr/>
          <p:nvPr/>
        </p:nvSpPr>
        <p:spPr>
          <a:xfrm>
            <a:off x="6722378" y="0"/>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Don’t worry about terms that we have not dived deep into yet.</a:t>
            </a:r>
            <a:endParaRPr lang="en-PK" dirty="0"/>
          </a:p>
        </p:txBody>
      </p:sp>
    </p:spTree>
    <p:extLst>
      <p:ext uri="{BB962C8B-B14F-4D97-AF65-F5344CB8AC3E}">
        <p14:creationId xmlns:p14="http://schemas.microsoft.com/office/powerpoint/2010/main" val="404541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F2B-0C8B-D37D-19EA-40F06B641ED6}"/>
              </a:ext>
            </a:extLst>
          </p:cNvPr>
          <p:cNvSpPr>
            <a:spLocks noGrp="1"/>
          </p:cNvSpPr>
          <p:nvPr>
            <p:ph type="title"/>
          </p:nvPr>
        </p:nvSpPr>
        <p:spPr/>
        <p:txBody>
          <a:bodyPr/>
          <a:lstStyle/>
          <a:p>
            <a:r>
              <a:rPr lang="en-US" b="0" i="0" dirty="0">
                <a:solidFill>
                  <a:srgbClr val="1B1642"/>
                </a:solidFill>
                <a:effectLst/>
                <a:latin typeface="DM Sans" pitchFamily="2" charset="0"/>
              </a:rPr>
              <a:t>Message passing</a:t>
            </a:r>
            <a:endParaRPr lang="en-PK" dirty="0"/>
          </a:p>
        </p:txBody>
      </p:sp>
      <p:sp>
        <p:nvSpPr>
          <p:cNvPr id="3" name="Content Placeholder 2">
            <a:extLst>
              <a:ext uri="{FF2B5EF4-FFF2-40B4-BE49-F238E27FC236}">
                <a16:creationId xmlns:a16="http://schemas.microsoft.com/office/drawing/2014/main" id="{5B45BED3-80E9-116A-A6EF-1E792A750F4C}"/>
              </a:ext>
            </a:extLst>
          </p:cNvPr>
          <p:cNvSpPr>
            <a:spLocks noGrp="1"/>
          </p:cNvSpPr>
          <p:nvPr>
            <p:ph idx="1"/>
          </p:nvPr>
        </p:nvSpPr>
        <p:spPr>
          <a:xfrm>
            <a:off x="1202919" y="1384183"/>
            <a:ext cx="9784080" cy="4974672"/>
          </a:xfrm>
        </p:spPr>
        <p:txBody>
          <a:bodyPr>
            <a:normAutofit fontScale="92500"/>
          </a:bodyPr>
          <a:lstStyle/>
          <a:p>
            <a:pPr algn="l"/>
            <a:r>
              <a:rPr lang="en-US" b="0" i="0" dirty="0">
                <a:solidFill>
                  <a:srgbClr val="1B1642"/>
                </a:solidFill>
                <a:effectLst/>
                <a:latin typeface="DM Sans" pitchFamily="2" charset="0"/>
              </a:rPr>
              <a:t>Message passing in Object-Oriented Programming (OOP) refers to the way objects communicate with each other by sending and receiving information. In C++, this concept is achieved through invoking member functions of an object, which are essentially messages sent to the object. Each message corresponds to a specific function that the object can execute.</a:t>
            </a:r>
          </a:p>
          <a:p>
            <a:pPr marL="0" indent="0" algn="l">
              <a:buNone/>
            </a:pPr>
            <a:r>
              <a:rPr lang="en-US" b="0" i="0" dirty="0">
                <a:solidFill>
                  <a:srgbClr val="1B1642"/>
                </a:solidFill>
                <a:effectLst/>
                <a:latin typeface="DM Sans" pitchFamily="2" charset="0"/>
              </a:rPr>
              <a:t>	</a:t>
            </a:r>
            <a:r>
              <a:rPr lang="en-US" b="0" i="1" dirty="0">
                <a:solidFill>
                  <a:srgbClr val="1B1642"/>
                </a:solidFill>
                <a:effectLst/>
                <a:latin typeface="DM Sans" pitchFamily="2" charset="0"/>
              </a:rPr>
              <a:t>Here's how message passing works in C++:</a:t>
            </a:r>
          </a:p>
          <a:p>
            <a:pPr algn="l">
              <a:buFont typeface="Arial" panose="020B0604020202020204" pitchFamily="34" charset="0"/>
              <a:buChar char="•"/>
            </a:pPr>
            <a:r>
              <a:rPr lang="en-US" b="0" i="0" dirty="0">
                <a:solidFill>
                  <a:srgbClr val="1B1642"/>
                </a:solidFill>
                <a:effectLst/>
                <a:latin typeface="DM Sans" pitchFamily="2" charset="0"/>
              </a:rPr>
              <a:t>Defining a Class: First, you define a class with its member functions (methods). These functions represent the actions that the objects of the class can perform.</a:t>
            </a:r>
          </a:p>
          <a:p>
            <a:pPr algn="l">
              <a:buFont typeface="Arial" panose="020B0604020202020204" pitchFamily="34" charset="0"/>
              <a:buChar char="•"/>
            </a:pPr>
            <a:r>
              <a:rPr lang="en-US" b="0" i="0" dirty="0">
                <a:solidFill>
                  <a:srgbClr val="1B1642"/>
                </a:solidFill>
                <a:effectLst/>
                <a:latin typeface="DM Sans" pitchFamily="2" charset="0"/>
              </a:rPr>
              <a:t>Creating Objects: Next, you create objects of the class. Each object is an instance of the class and can perform the actions defined by its class's methods.</a:t>
            </a:r>
          </a:p>
          <a:p>
            <a:pPr algn="l">
              <a:buFont typeface="Arial" panose="020B0604020202020204" pitchFamily="34" charset="0"/>
              <a:buChar char="•"/>
            </a:pPr>
            <a:r>
              <a:rPr lang="en-US" b="0" i="0" dirty="0">
                <a:solidFill>
                  <a:srgbClr val="1B1642"/>
                </a:solidFill>
                <a:effectLst/>
                <a:latin typeface="DM Sans" pitchFamily="2" charset="0"/>
              </a:rPr>
              <a:t>Invoking Methods: To pass a message, you call a method on an object. The method receives parameters, if any, and executes the corresponding block of code. The result of the method execution could be a value returned by the method or the state change of the object.</a:t>
            </a:r>
          </a:p>
          <a:p>
            <a:endParaRPr lang="en-PK" dirty="0"/>
          </a:p>
        </p:txBody>
      </p:sp>
      <p:sp>
        <p:nvSpPr>
          <p:cNvPr id="4" name="Footer Placeholder 3">
            <a:extLst>
              <a:ext uri="{FF2B5EF4-FFF2-40B4-BE49-F238E27FC236}">
                <a16:creationId xmlns:a16="http://schemas.microsoft.com/office/drawing/2014/main" id="{0112E730-1FE3-CA6F-6E4D-986128281048}"/>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373925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2A15-AC33-90AA-DCBF-0FCE185E3AA6}"/>
              </a:ext>
            </a:extLst>
          </p:cNvPr>
          <p:cNvSpPr>
            <a:spLocks noGrp="1"/>
          </p:cNvSpPr>
          <p:nvPr>
            <p:ph type="ctrTitle"/>
          </p:nvPr>
        </p:nvSpPr>
        <p:spPr>
          <a:xfrm>
            <a:off x="203947" y="2082615"/>
            <a:ext cx="11471565" cy="1739347"/>
          </a:xfrm>
        </p:spPr>
        <p:txBody>
          <a:bodyPr/>
          <a:lstStyle/>
          <a:p>
            <a:r>
              <a:rPr lang="en-US" dirty="0">
                <a:solidFill>
                  <a:schemeClr val="accent1"/>
                </a:solidFill>
              </a:rPr>
              <a:t>Object Oriented Programming (using C++)</a:t>
            </a:r>
            <a:endParaRPr lang="en-PK" dirty="0">
              <a:solidFill>
                <a:schemeClr val="accent1"/>
              </a:solidFill>
            </a:endParaRPr>
          </a:p>
        </p:txBody>
      </p:sp>
      <p:sp>
        <p:nvSpPr>
          <p:cNvPr id="4" name="Half Frame 3">
            <a:extLst>
              <a:ext uri="{FF2B5EF4-FFF2-40B4-BE49-F238E27FC236}">
                <a16:creationId xmlns:a16="http://schemas.microsoft.com/office/drawing/2014/main" id="{8BB96660-0A7A-C2B8-D42B-EF0863445D3B}"/>
              </a:ext>
            </a:extLst>
          </p:cNvPr>
          <p:cNvSpPr/>
          <p:nvPr/>
        </p:nvSpPr>
        <p:spPr>
          <a:xfrm>
            <a:off x="-11083" y="1"/>
            <a:ext cx="5334001" cy="6857999"/>
          </a:xfrm>
          <a:prstGeom prst="halfFrame">
            <a:avLst>
              <a:gd name="adj1" fmla="val 38627"/>
              <a:gd name="adj2" fmla="val 50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5" name="Half Frame 4">
            <a:extLst>
              <a:ext uri="{FF2B5EF4-FFF2-40B4-BE49-F238E27FC236}">
                <a16:creationId xmlns:a16="http://schemas.microsoft.com/office/drawing/2014/main" id="{C6EBA067-9DF1-DCA5-A1D4-A5BA179F164F}"/>
              </a:ext>
            </a:extLst>
          </p:cNvPr>
          <p:cNvSpPr/>
          <p:nvPr/>
        </p:nvSpPr>
        <p:spPr>
          <a:xfrm rot="10800000">
            <a:off x="6869082" y="0"/>
            <a:ext cx="5334001" cy="6857999"/>
          </a:xfrm>
          <a:prstGeom prst="halfFrame">
            <a:avLst>
              <a:gd name="adj1" fmla="val 56274"/>
              <a:gd name="adj2" fmla="val 50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6" name="Flowchart: Document 5">
            <a:extLst>
              <a:ext uri="{FF2B5EF4-FFF2-40B4-BE49-F238E27FC236}">
                <a16:creationId xmlns:a16="http://schemas.microsoft.com/office/drawing/2014/main" id="{5FDD46BC-715E-B6AD-A865-72E3A8EA6887}"/>
              </a:ext>
            </a:extLst>
          </p:cNvPr>
          <p:cNvSpPr/>
          <p:nvPr/>
        </p:nvSpPr>
        <p:spPr>
          <a:xfrm>
            <a:off x="8021048" y="0"/>
            <a:ext cx="4182035" cy="180190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WEEK 3</a:t>
            </a:r>
            <a:endParaRPr lang="en-PK" sz="5400" dirty="0">
              <a:solidFill>
                <a:srgbClr val="002060"/>
              </a:solidFill>
            </a:endParaRPr>
          </a:p>
        </p:txBody>
      </p:sp>
      <p:sp>
        <p:nvSpPr>
          <p:cNvPr id="3" name="Footer Placeholder 2">
            <a:extLst>
              <a:ext uri="{FF2B5EF4-FFF2-40B4-BE49-F238E27FC236}">
                <a16:creationId xmlns:a16="http://schemas.microsoft.com/office/drawing/2014/main" id="{4F573D6D-27B8-7962-D561-B6C5B8DF0EA3}"/>
              </a:ext>
            </a:extLst>
          </p:cNvPr>
          <p:cNvSpPr>
            <a:spLocks noGrp="1"/>
          </p:cNvSpPr>
          <p:nvPr>
            <p:ph type="ftr" sz="quarter" idx="11"/>
          </p:nvPr>
        </p:nvSpPr>
        <p:spPr/>
        <p:txBody>
          <a:bodyPr/>
          <a:lstStyle/>
          <a:p>
            <a:r>
              <a:rPr lang="en-US"/>
              <a:t>Engr. Muhammad Umer Haroon</a:t>
            </a:r>
            <a:endParaRPr lang="en-PK"/>
          </a:p>
          <a:p>
            <a:endParaRPr lang="en-PK" sz="1600" dirty="0"/>
          </a:p>
        </p:txBody>
      </p:sp>
    </p:spTree>
    <p:extLst>
      <p:ext uri="{BB962C8B-B14F-4D97-AF65-F5344CB8AC3E}">
        <p14:creationId xmlns:p14="http://schemas.microsoft.com/office/powerpoint/2010/main" val="3445706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373-2053-EFCB-56C9-73C31B7C1F3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72FA855-23FF-3797-4473-977225E5F495}"/>
              </a:ext>
            </a:extLst>
          </p:cNvPr>
          <p:cNvSpPr>
            <a:spLocks noGrp="1"/>
          </p:cNvSpPr>
          <p:nvPr>
            <p:ph idx="1"/>
          </p:nvPr>
        </p:nvSpPr>
        <p:spPr/>
        <p:txBody>
          <a:bodyPr>
            <a:normAutofit fontScale="70000" lnSpcReduction="20000"/>
          </a:bodyPr>
          <a:lstStyle/>
          <a:p>
            <a:pPr marL="0" indent="0">
              <a:buNone/>
            </a:pPr>
            <a:r>
              <a:rPr lang="en-US" dirty="0"/>
              <a:t>class Car {</a:t>
            </a:r>
          </a:p>
          <a:p>
            <a:pPr marL="0" indent="0">
              <a:buNone/>
            </a:pPr>
            <a:r>
              <a:rPr lang="en-US" dirty="0"/>
              <a:t>public:</a:t>
            </a:r>
          </a:p>
          <a:p>
            <a:pPr marL="0" indent="0">
              <a:buNone/>
            </a:pPr>
            <a:r>
              <a:rPr lang="en-US" dirty="0"/>
              <a:t>    void </a:t>
            </a:r>
            <a:r>
              <a:rPr lang="en-US" dirty="0" err="1"/>
              <a:t>startEngine</a:t>
            </a:r>
            <a:r>
              <a:rPr lang="en-US" dirty="0"/>
              <a:t>() {</a:t>
            </a:r>
          </a:p>
          <a:p>
            <a:pPr marL="0" indent="0">
              <a:buNone/>
            </a:pPr>
            <a:r>
              <a:rPr lang="en-US" dirty="0"/>
              <a:t>        // Code to start the engine</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Car </a:t>
            </a:r>
            <a:r>
              <a:rPr lang="en-US" dirty="0" err="1"/>
              <a:t>myCar</a:t>
            </a:r>
            <a:r>
              <a:rPr lang="en-US" dirty="0"/>
              <a:t>;</a:t>
            </a:r>
          </a:p>
          <a:p>
            <a:pPr marL="0" indent="0">
              <a:buNone/>
            </a:pPr>
            <a:r>
              <a:rPr lang="en-US" dirty="0"/>
              <a:t>    </a:t>
            </a:r>
            <a:r>
              <a:rPr lang="en-US" dirty="0" err="1"/>
              <a:t>myCar.startEngine</a:t>
            </a:r>
            <a:r>
              <a:rPr lang="en-US" dirty="0"/>
              <a:t>(); // Passing a message to start the car's engine</a:t>
            </a:r>
          </a:p>
          <a:p>
            <a:pPr marL="0" indent="0">
              <a:buNone/>
            </a:pPr>
            <a:r>
              <a:rPr lang="en-US" dirty="0"/>
              <a:t>    return  0;</a:t>
            </a:r>
          </a:p>
          <a:p>
            <a:pPr marL="0" indent="0">
              <a:buNone/>
            </a:pPr>
            <a:r>
              <a:rPr lang="en-US" dirty="0"/>
              <a:t>}</a:t>
            </a:r>
          </a:p>
          <a:p>
            <a:pPr marL="0" indent="0">
              <a:buNone/>
            </a:pPr>
            <a:endParaRPr lang="en-PK" dirty="0"/>
          </a:p>
        </p:txBody>
      </p:sp>
      <p:sp>
        <p:nvSpPr>
          <p:cNvPr id="4" name="Footer Placeholder 3">
            <a:extLst>
              <a:ext uri="{FF2B5EF4-FFF2-40B4-BE49-F238E27FC236}">
                <a16:creationId xmlns:a16="http://schemas.microsoft.com/office/drawing/2014/main" id="{6C673EC7-D488-712A-3C9B-34EAFD92D17B}"/>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111977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5740-9771-B2C9-8805-2EE24BD945CD}"/>
              </a:ext>
            </a:extLst>
          </p:cNvPr>
          <p:cNvSpPr>
            <a:spLocks noGrp="1"/>
          </p:cNvSpPr>
          <p:nvPr>
            <p:ph type="title"/>
          </p:nvPr>
        </p:nvSpPr>
        <p:spPr/>
        <p:txBody>
          <a:bodyPr/>
          <a:lstStyle/>
          <a:p>
            <a:r>
              <a:rPr lang="en-US" dirty="0"/>
              <a:t>Code already shared on </a:t>
            </a:r>
            <a:r>
              <a:rPr lang="en-US" dirty="0" err="1"/>
              <a:t>gcr</a:t>
            </a:r>
            <a:endParaRPr lang="en-PK" dirty="0"/>
          </a:p>
        </p:txBody>
      </p:sp>
      <p:sp>
        <p:nvSpPr>
          <p:cNvPr id="3" name="Content Placeholder 2">
            <a:extLst>
              <a:ext uri="{FF2B5EF4-FFF2-40B4-BE49-F238E27FC236}">
                <a16:creationId xmlns:a16="http://schemas.microsoft.com/office/drawing/2014/main" id="{4EFDF500-3DD4-421D-035B-F5EF12233DD6}"/>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B4210D75-9060-B1B7-71AB-4C5B4FA7A4BF}"/>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399949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CF3F-7AD1-7625-1F1B-BB3497C6EFF3}"/>
              </a:ext>
            </a:extLst>
          </p:cNvPr>
          <p:cNvSpPr>
            <a:spLocks noGrp="1"/>
          </p:cNvSpPr>
          <p:nvPr>
            <p:ph type="title"/>
          </p:nvPr>
        </p:nvSpPr>
        <p:spPr/>
        <p:txBody>
          <a:bodyPr/>
          <a:lstStyle/>
          <a:p>
            <a:r>
              <a:rPr lang="en-US" dirty="0"/>
              <a:t>Practice task</a:t>
            </a:r>
            <a:endParaRPr lang="en-PK" dirty="0"/>
          </a:p>
        </p:txBody>
      </p:sp>
      <p:sp>
        <p:nvSpPr>
          <p:cNvPr id="3" name="Content Placeholder 2">
            <a:extLst>
              <a:ext uri="{FF2B5EF4-FFF2-40B4-BE49-F238E27FC236}">
                <a16:creationId xmlns:a16="http://schemas.microsoft.com/office/drawing/2014/main" id="{5BBB4301-C3AF-85D8-3296-F786CC1D6361}"/>
              </a:ext>
            </a:extLst>
          </p:cNvPr>
          <p:cNvSpPr>
            <a:spLocks noGrp="1"/>
          </p:cNvSpPr>
          <p:nvPr>
            <p:ph idx="1"/>
          </p:nvPr>
        </p:nvSpPr>
        <p:spPr>
          <a:xfrm>
            <a:off x="1202919" y="1718383"/>
            <a:ext cx="5273382" cy="3091343"/>
          </a:xfrm>
        </p:spPr>
        <p:txBody>
          <a:bodyPr/>
          <a:lstStyle/>
          <a:p>
            <a:r>
              <a:rPr lang="en-US" dirty="0"/>
              <a:t>For the following scenarios try to think and identify :</a:t>
            </a:r>
          </a:p>
          <a:p>
            <a:r>
              <a:rPr lang="en-US" dirty="0"/>
              <a:t>what could be possible classes ?</a:t>
            </a:r>
          </a:p>
          <a:p>
            <a:r>
              <a:rPr lang="en-US" dirty="0"/>
              <a:t>What could be attributes of the objects ? (data)</a:t>
            </a:r>
          </a:p>
          <a:p>
            <a:r>
              <a:rPr lang="en-US" dirty="0"/>
              <a:t>What could be the behavior of that objects ? (functions)</a:t>
            </a:r>
            <a:endParaRPr lang="en-PK" dirty="0"/>
          </a:p>
        </p:txBody>
      </p:sp>
      <p:pic>
        <p:nvPicPr>
          <p:cNvPr id="1026" name="Picture 2">
            <a:extLst>
              <a:ext uri="{FF2B5EF4-FFF2-40B4-BE49-F238E27FC236}">
                <a16:creationId xmlns:a16="http://schemas.microsoft.com/office/drawing/2014/main" id="{4993627E-5A89-2EA8-9975-1C0109385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124" y="1718382"/>
            <a:ext cx="4946149" cy="309134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F30CF3B-54CB-A186-9A81-A1C20F844ADC}"/>
              </a:ext>
            </a:extLst>
          </p:cNvPr>
          <p:cNvSpPr>
            <a:spLocks noGrp="1"/>
          </p:cNvSpPr>
          <p:nvPr>
            <p:ph type="ftr" sz="quarter" idx="11"/>
          </p:nvPr>
        </p:nvSpPr>
        <p:spPr>
          <a:xfrm>
            <a:off x="2201410" y="6492875"/>
            <a:ext cx="5044440" cy="365125"/>
          </a:xfrm>
        </p:spPr>
        <p:txBody>
          <a:bodyPr/>
          <a:lstStyle/>
          <a:p>
            <a:r>
              <a:rPr lang="en-US" dirty="0"/>
              <a:t>Engr. Muhammad Umer Haroon</a:t>
            </a:r>
            <a:endParaRPr lang="en-PK" sz="1600" dirty="0"/>
          </a:p>
          <a:p>
            <a:endParaRPr lang="en-PK" dirty="0"/>
          </a:p>
        </p:txBody>
      </p:sp>
    </p:spTree>
    <p:extLst>
      <p:ext uri="{BB962C8B-B14F-4D97-AF65-F5344CB8AC3E}">
        <p14:creationId xmlns:p14="http://schemas.microsoft.com/office/powerpoint/2010/main" val="314707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CB92-F910-F998-C7AE-B2E04424CE71}"/>
              </a:ext>
            </a:extLst>
          </p:cNvPr>
          <p:cNvSpPr>
            <a:spLocks noGrp="1"/>
          </p:cNvSpPr>
          <p:nvPr>
            <p:ph type="title"/>
          </p:nvPr>
        </p:nvSpPr>
        <p:spPr/>
        <p:txBody>
          <a:bodyPr/>
          <a:lstStyle/>
          <a:p>
            <a:r>
              <a:rPr lang="en-US" dirty="0"/>
              <a:t>Example 1</a:t>
            </a:r>
            <a:endParaRPr lang="en-PK" dirty="0"/>
          </a:p>
        </p:txBody>
      </p:sp>
      <p:sp>
        <p:nvSpPr>
          <p:cNvPr id="3" name="Content Placeholder 2">
            <a:extLst>
              <a:ext uri="{FF2B5EF4-FFF2-40B4-BE49-F238E27FC236}">
                <a16:creationId xmlns:a16="http://schemas.microsoft.com/office/drawing/2014/main" id="{A9B66E3B-2A88-7758-42F8-A588B78835C3}"/>
              </a:ext>
            </a:extLst>
          </p:cNvPr>
          <p:cNvSpPr>
            <a:spLocks noGrp="1"/>
          </p:cNvSpPr>
          <p:nvPr>
            <p:ph idx="1"/>
          </p:nvPr>
        </p:nvSpPr>
        <p:spPr/>
        <p:txBody>
          <a:bodyPr/>
          <a:lstStyle/>
          <a:p>
            <a:pPr algn="l"/>
            <a:r>
              <a:rPr lang="en-US" b="0" i="0" dirty="0">
                <a:solidFill>
                  <a:srgbClr val="1B1642"/>
                </a:solidFill>
                <a:effectLst/>
                <a:latin typeface="DM Sans" pitchFamily="2" charset="0"/>
              </a:rPr>
              <a:t>A hospital is developing a new system to manage and track the analysis done by patients, how might you design the classes and objects for this system? Consider the following scenario:</a:t>
            </a:r>
          </a:p>
          <a:p>
            <a:pPr algn="l"/>
            <a:r>
              <a:rPr lang="en-US" b="0" i="0" dirty="0">
                <a:solidFill>
                  <a:srgbClr val="1B1642"/>
                </a:solidFill>
                <a:effectLst/>
                <a:latin typeface="DM Sans" pitchFamily="2" charset="0"/>
              </a:rPr>
              <a:t>A hospital wishes to improve its patient care management by implementing a system that records the medical analyses performed on patients. This system should be able to track which doctors requested the analyses, which patients underwent the analyses, and the results of these analyses. The system should also allow for easy retrieval of patient analysis records and should ensure data integrity and consistency.</a:t>
            </a:r>
          </a:p>
          <a:p>
            <a:pPr algn="l"/>
            <a:r>
              <a:rPr lang="en-US" dirty="0">
                <a:solidFill>
                  <a:srgbClr val="1B1642"/>
                </a:solidFill>
                <a:latin typeface="DM Sans" pitchFamily="2" charset="0"/>
              </a:rPr>
              <a:t>You can make assumptions</a:t>
            </a:r>
            <a:endParaRPr lang="en-US" b="0" i="0" dirty="0">
              <a:solidFill>
                <a:srgbClr val="1B1642"/>
              </a:solidFill>
              <a:effectLst/>
              <a:latin typeface="DM Sans" pitchFamily="2" charset="0"/>
            </a:endParaRPr>
          </a:p>
          <a:p>
            <a:endParaRPr lang="en-PK" dirty="0"/>
          </a:p>
        </p:txBody>
      </p:sp>
      <p:sp>
        <p:nvSpPr>
          <p:cNvPr id="4" name="Footer Placeholder 3">
            <a:extLst>
              <a:ext uri="{FF2B5EF4-FFF2-40B4-BE49-F238E27FC236}">
                <a16:creationId xmlns:a16="http://schemas.microsoft.com/office/drawing/2014/main" id="{68ADBEE9-E140-B56D-CD26-70EF33CD7649}"/>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2050" name="Picture 2">
            <a:extLst>
              <a:ext uri="{FF2B5EF4-FFF2-40B4-BE49-F238E27FC236}">
                <a16:creationId xmlns:a16="http://schemas.microsoft.com/office/drawing/2014/main" id="{730B8869-DA5B-39DA-94E5-269C696D3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5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nodeType="clickEffect">
                                  <p:stCondLst>
                                    <p:cond delay="0"/>
                                  </p:stCondLst>
                                  <p:childTnLst>
                                    <p:animEffect transition="out" filter="randombar(horizontal)">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E220-B67E-9358-E7A5-CC1573374A28}"/>
              </a:ext>
            </a:extLst>
          </p:cNvPr>
          <p:cNvSpPr>
            <a:spLocks noGrp="1"/>
          </p:cNvSpPr>
          <p:nvPr>
            <p:ph type="title"/>
          </p:nvPr>
        </p:nvSpPr>
        <p:spPr/>
        <p:txBody>
          <a:bodyPr/>
          <a:lstStyle/>
          <a:p>
            <a:r>
              <a:rPr lang="en-US" dirty="0"/>
              <a:t>Example 2</a:t>
            </a:r>
            <a:endParaRPr lang="en-PK" dirty="0"/>
          </a:p>
        </p:txBody>
      </p:sp>
      <p:sp>
        <p:nvSpPr>
          <p:cNvPr id="3" name="Content Placeholder 2">
            <a:extLst>
              <a:ext uri="{FF2B5EF4-FFF2-40B4-BE49-F238E27FC236}">
                <a16:creationId xmlns:a16="http://schemas.microsoft.com/office/drawing/2014/main" id="{B4A71E2F-16C9-5EEA-3BCA-3286005F6B04}"/>
              </a:ext>
            </a:extLst>
          </p:cNvPr>
          <p:cNvSpPr>
            <a:spLocks noGrp="1"/>
          </p:cNvSpPr>
          <p:nvPr>
            <p:ph idx="1"/>
          </p:nvPr>
        </p:nvSpPr>
        <p:spPr/>
        <p:txBody>
          <a:bodyPr/>
          <a:lstStyle/>
          <a:p>
            <a:pPr algn="l"/>
            <a:r>
              <a:rPr lang="en-US" b="0" i="0" dirty="0">
                <a:solidFill>
                  <a:srgbClr val="1B1642"/>
                </a:solidFill>
                <a:effectLst/>
                <a:latin typeface="DM Sans" pitchFamily="2" charset="0"/>
              </a:rPr>
              <a:t>A fleet management company is tasked with overseeing the operation of a large number of electric vehicles. The goal is to ensure that each vehicle is running efficiently, the battery health is monitored, and maintenance is scheduled and performed on time. The system needs to track the current location of each vehicle, manage a list of all vehicles, and handle maintenance tasks.</a:t>
            </a:r>
          </a:p>
          <a:p>
            <a:r>
              <a:rPr lang="en-US" dirty="0">
                <a:solidFill>
                  <a:srgbClr val="1B1642"/>
                </a:solidFill>
                <a:latin typeface="DM Sans" pitchFamily="2" charset="0"/>
              </a:rPr>
              <a:t>You can make assumptions</a:t>
            </a:r>
            <a:endParaRPr lang="en-PK" dirty="0">
              <a:solidFill>
                <a:srgbClr val="1B1642"/>
              </a:solidFill>
              <a:latin typeface="DM Sans" pitchFamily="2" charset="0"/>
            </a:endParaRPr>
          </a:p>
        </p:txBody>
      </p:sp>
      <p:sp>
        <p:nvSpPr>
          <p:cNvPr id="4" name="Footer Placeholder 3">
            <a:extLst>
              <a:ext uri="{FF2B5EF4-FFF2-40B4-BE49-F238E27FC236}">
                <a16:creationId xmlns:a16="http://schemas.microsoft.com/office/drawing/2014/main" id="{3859C368-4883-3A3C-7B2A-87EF8C1D3EB7}"/>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3074" name="Picture 2">
            <a:extLst>
              <a:ext uri="{FF2B5EF4-FFF2-40B4-BE49-F238E27FC236}">
                <a16:creationId xmlns:a16="http://schemas.microsoft.com/office/drawing/2014/main" id="{9BA0CBE1-C155-F568-96CA-403EC9E22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9950"/>
            <a:ext cx="12192000" cy="511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1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3074"/>
                                        </p:tgtEl>
                                        <p:attrNameLst>
                                          <p:attrName>ppt_x</p:attrName>
                                        </p:attrNameLst>
                                      </p:cBhvr>
                                      <p:tavLst>
                                        <p:tav tm="0">
                                          <p:val>
                                            <p:strVal val="ppt_x"/>
                                          </p:val>
                                        </p:tav>
                                        <p:tav tm="100000">
                                          <p:val>
                                            <p:strVal val="ppt_x"/>
                                          </p:val>
                                        </p:tav>
                                      </p:tavLst>
                                    </p:anim>
                                    <p:anim calcmode="lin" valueType="num">
                                      <p:cBhvr additive="base">
                                        <p:cTn id="14" dur="500"/>
                                        <p:tgtEl>
                                          <p:spTgt spid="3074"/>
                                        </p:tgtEl>
                                        <p:attrNameLst>
                                          <p:attrName>ppt_y</p:attrName>
                                        </p:attrNameLst>
                                      </p:cBhvr>
                                      <p:tavLst>
                                        <p:tav tm="0">
                                          <p:val>
                                            <p:strVal val="ppt_y"/>
                                          </p:val>
                                        </p:tav>
                                        <p:tav tm="100000">
                                          <p:val>
                                            <p:strVal val="1+ppt_h/2"/>
                                          </p:val>
                                        </p:tav>
                                      </p:tavLst>
                                    </p:anim>
                                    <p:set>
                                      <p:cBhvr>
                                        <p:cTn id="15"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4412D"/>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BB3FB1-ACEC-B706-0872-3926F066EFCE}"/>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4098" name="Picture 2">
            <a:extLst>
              <a:ext uri="{FF2B5EF4-FFF2-40B4-BE49-F238E27FC236}">
                <a16:creationId xmlns:a16="http://schemas.microsoft.com/office/drawing/2014/main" id="{31CC0229-B3E0-33F6-BB91-65D05A7E4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930"/>
          <a:stretch/>
        </p:blipFill>
        <p:spPr bwMode="auto">
          <a:xfrm>
            <a:off x="3351759" y="991998"/>
            <a:ext cx="5486400" cy="4874004"/>
          </a:xfrm>
          <a:prstGeom prst="ellipse">
            <a:avLst/>
          </a:prstGeom>
          <a:ln>
            <a:solidFill>
              <a:srgbClr val="FFC000"/>
            </a:solidFill>
          </a:ln>
          <a:effectLst>
            <a:outerShdw blurRad="44450" dist="27940" dir="5400000" algn="ctr">
              <a:srgbClr val="000000">
                <a:alpha val="32000"/>
              </a:srgbClr>
            </a:outerShdw>
            <a:softEdge rad="112500"/>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F444E-07D7-40E7-7255-61EE517C978A}"/>
              </a:ext>
            </a:extLst>
          </p:cNvPr>
          <p:cNvSpPr>
            <a:spLocks noGrp="1"/>
          </p:cNvSpPr>
          <p:nvPr>
            <p:ph idx="1"/>
          </p:nvPr>
        </p:nvSpPr>
        <p:spPr>
          <a:xfrm>
            <a:off x="1279461" y="560384"/>
            <a:ext cx="9784080" cy="5429355"/>
          </a:xfrm>
        </p:spPr>
        <p:txBody>
          <a:bodyPr>
            <a:normAutofit/>
          </a:bodyPr>
          <a:lstStyle/>
          <a:p>
            <a:pPr marL="0" indent="0" algn="ctr">
              <a:buNone/>
            </a:pPr>
            <a:r>
              <a:rPr lang="en-US" sz="7200" b="1" i="1" spc="50" dirty="0">
                <a:ln w="9525" cmpd="sng">
                  <a:solidFill>
                    <a:schemeClr val="accent1"/>
                  </a:solidFill>
                  <a:prstDash val="solid"/>
                </a:ln>
                <a:solidFill>
                  <a:srgbClr val="70AD47">
                    <a:tint val="1000"/>
                  </a:srgbClr>
                </a:solidFill>
                <a:effectLst>
                  <a:glow rad="38100">
                    <a:schemeClr val="accent1">
                      <a:alpha val="40000"/>
                    </a:schemeClr>
                  </a:glow>
                </a:effectLst>
              </a:rPr>
              <a:t>Running for help at the first sight of a problem is the biggest obstacle for one to become a good programmer</a:t>
            </a:r>
            <a:endParaRPr lang="en-PK" sz="7200" b="1" i="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Footer Placeholder 3">
            <a:extLst>
              <a:ext uri="{FF2B5EF4-FFF2-40B4-BE49-F238E27FC236}">
                <a16:creationId xmlns:a16="http://schemas.microsoft.com/office/drawing/2014/main" id="{E95AABB3-85B0-8068-75DC-55A818152DAD}"/>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250358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DFD-F707-9538-76D5-6DC865D85C01}"/>
              </a:ext>
            </a:extLst>
          </p:cNvPr>
          <p:cNvSpPr>
            <a:spLocks noGrp="1"/>
          </p:cNvSpPr>
          <p:nvPr>
            <p:ph type="title"/>
          </p:nvPr>
        </p:nvSpPr>
        <p:spPr/>
        <p:txBody>
          <a:bodyPr/>
          <a:lstStyle/>
          <a:p>
            <a:pPr algn="just"/>
            <a:r>
              <a:rPr lang="en-US" sz="4000" dirty="0"/>
              <a:t>Procedural Languages</a:t>
            </a:r>
          </a:p>
        </p:txBody>
      </p:sp>
      <p:sp>
        <p:nvSpPr>
          <p:cNvPr id="3" name="Content Placeholder 2">
            <a:extLst>
              <a:ext uri="{FF2B5EF4-FFF2-40B4-BE49-F238E27FC236}">
                <a16:creationId xmlns:a16="http://schemas.microsoft.com/office/drawing/2014/main" id="{C582D050-2559-52D5-FE29-DB1BA7C1077E}"/>
              </a:ext>
            </a:extLst>
          </p:cNvPr>
          <p:cNvSpPr>
            <a:spLocks noGrp="1"/>
          </p:cNvSpPr>
          <p:nvPr>
            <p:ph idx="1"/>
          </p:nvPr>
        </p:nvSpPr>
        <p:spPr>
          <a:xfrm>
            <a:off x="1202919" y="1434517"/>
            <a:ext cx="9784080" cy="4783403"/>
          </a:xfrm>
        </p:spPr>
        <p:txBody>
          <a:bodyPr>
            <a:normAutofit fontScale="85000" lnSpcReduction="20000"/>
          </a:bodyPr>
          <a:lstStyle/>
          <a:p>
            <a:pPr algn="just"/>
            <a:r>
              <a:rPr lang="en-US" sz="3600" dirty="0"/>
              <a:t>C, Pascal, FORTRAN, and similar languages are procedural languages. That is, each statement in the language tells the computer to do something: Get some input, add these numbers, divide by six, display that output. </a:t>
            </a:r>
          </a:p>
          <a:p>
            <a:pPr algn="just"/>
            <a:r>
              <a:rPr lang="en-US" sz="3600" dirty="0"/>
              <a:t>A program in a procedural language is a list of instructions.</a:t>
            </a:r>
          </a:p>
          <a:p>
            <a:pPr algn="just"/>
            <a:r>
              <a:rPr lang="en-US" sz="3600" dirty="0"/>
              <a:t>For very small programs, no other organizing principle (often called a paradigm) is needed.</a:t>
            </a:r>
          </a:p>
          <a:p>
            <a:pPr algn="just"/>
            <a:r>
              <a:rPr lang="en-US" sz="3600" dirty="0"/>
              <a:t>The programmer creates the list of instructions, and the computer carries them out</a:t>
            </a:r>
            <a:endParaRPr lang="en-PK" sz="3600" dirty="0"/>
          </a:p>
        </p:txBody>
      </p:sp>
      <p:sp>
        <p:nvSpPr>
          <p:cNvPr id="4" name="Footer Placeholder 3">
            <a:extLst>
              <a:ext uri="{FF2B5EF4-FFF2-40B4-BE49-F238E27FC236}">
                <a16:creationId xmlns:a16="http://schemas.microsoft.com/office/drawing/2014/main" id="{D4767123-7C6E-117A-A8F3-29F932E6EFC7}"/>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1FA2D605-8969-B828-1C0D-5E85489ACDCE}"/>
              </a:ext>
            </a:extLst>
          </p:cNvPr>
          <p:cNvSpPr/>
          <p:nvPr/>
        </p:nvSpPr>
        <p:spPr>
          <a:xfrm>
            <a:off x="4379053" y="2491530"/>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NO NEED TO CRAM , BUT UNDERSTAND</a:t>
            </a:r>
            <a:endParaRPr lang="en-PK" dirty="0"/>
          </a:p>
        </p:txBody>
      </p:sp>
    </p:spTree>
    <p:extLst>
      <p:ext uri="{BB962C8B-B14F-4D97-AF65-F5344CB8AC3E}">
        <p14:creationId xmlns:p14="http://schemas.microsoft.com/office/powerpoint/2010/main" val="43599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9771-3A21-09C4-5557-5E602A1204AF}"/>
              </a:ext>
            </a:extLst>
          </p:cNvPr>
          <p:cNvSpPr>
            <a:spLocks noGrp="1"/>
          </p:cNvSpPr>
          <p:nvPr>
            <p:ph type="title"/>
          </p:nvPr>
        </p:nvSpPr>
        <p:spPr/>
        <p:txBody>
          <a:bodyPr/>
          <a:lstStyle/>
          <a:p>
            <a:r>
              <a:rPr lang="en-US" dirty="0"/>
              <a:t>Division into Functions</a:t>
            </a:r>
            <a:endParaRPr lang="en-PK" dirty="0"/>
          </a:p>
        </p:txBody>
      </p:sp>
      <p:sp>
        <p:nvSpPr>
          <p:cNvPr id="3" name="Content Placeholder 2">
            <a:extLst>
              <a:ext uri="{FF2B5EF4-FFF2-40B4-BE49-F238E27FC236}">
                <a16:creationId xmlns:a16="http://schemas.microsoft.com/office/drawing/2014/main" id="{07C7D197-FD50-B584-0252-6F2DF8A05022}"/>
              </a:ext>
            </a:extLst>
          </p:cNvPr>
          <p:cNvSpPr>
            <a:spLocks noGrp="1"/>
          </p:cNvSpPr>
          <p:nvPr>
            <p:ph idx="1"/>
          </p:nvPr>
        </p:nvSpPr>
        <p:spPr>
          <a:xfrm>
            <a:off x="1202919" y="1518407"/>
            <a:ext cx="9784080" cy="4699513"/>
          </a:xfrm>
        </p:spPr>
        <p:txBody>
          <a:bodyPr>
            <a:normAutofit/>
          </a:bodyPr>
          <a:lstStyle/>
          <a:p>
            <a:pPr marL="0" indent="0">
              <a:buNone/>
            </a:pPr>
            <a:r>
              <a:rPr lang="en-US" sz="3200" dirty="0"/>
              <a:t>When programs become larger, a single list of instructions becomes unwieldy. Few programmers can comprehend a program of more than a few hundred statements unless it is broken down into smaller units. For this reason the function was adopted as a way to make programs more comprehensible to their human creators. (The term function is used in C++ and C. In other languages the same concept may be referred to as a subroutine, a subprogram, or a procedure.)</a:t>
            </a:r>
            <a:endParaRPr lang="en-PK" sz="3200" dirty="0"/>
          </a:p>
        </p:txBody>
      </p:sp>
      <p:sp>
        <p:nvSpPr>
          <p:cNvPr id="4" name="Footer Placeholder 3">
            <a:extLst>
              <a:ext uri="{FF2B5EF4-FFF2-40B4-BE49-F238E27FC236}">
                <a16:creationId xmlns:a16="http://schemas.microsoft.com/office/drawing/2014/main" id="{66CC0CF2-050C-F694-FBD3-F24F8C208E3A}"/>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E12EC518-149F-C484-FFD4-D6CE9FE9EF89}"/>
              </a:ext>
            </a:extLst>
          </p:cNvPr>
          <p:cNvSpPr/>
          <p:nvPr/>
        </p:nvSpPr>
        <p:spPr>
          <a:xfrm>
            <a:off x="4379053" y="2491530"/>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NO NEED TO CRAM , BUT UNDERSTAND</a:t>
            </a:r>
            <a:endParaRPr lang="en-PK" dirty="0"/>
          </a:p>
        </p:txBody>
      </p:sp>
    </p:spTree>
    <p:extLst>
      <p:ext uri="{BB962C8B-B14F-4D97-AF65-F5344CB8AC3E}">
        <p14:creationId xmlns:p14="http://schemas.microsoft.com/office/powerpoint/2010/main" val="7589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6FA3-91F8-B938-5656-26E6B318D181}"/>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F74385C8-EC04-12AA-2A09-6F68AEB0ADE5}"/>
              </a:ext>
            </a:extLst>
          </p:cNvPr>
          <p:cNvSpPr>
            <a:spLocks noGrp="1"/>
          </p:cNvSpPr>
          <p:nvPr>
            <p:ph idx="1"/>
          </p:nvPr>
        </p:nvSpPr>
        <p:spPr/>
        <p:txBody>
          <a:bodyPr>
            <a:normAutofit fontScale="55000" lnSpcReduction="20000"/>
          </a:bodyPr>
          <a:lstStyle/>
          <a:p>
            <a:pPr marL="0" indent="0">
              <a:buNone/>
            </a:pPr>
            <a:r>
              <a:rPr lang="en-US" sz="8000" dirty="0"/>
              <a:t>The idea of breaking a program into functions can be further extended by grouping a number of functions together into a larger entity called a </a:t>
            </a:r>
            <a:r>
              <a:rPr lang="en-US" sz="8000" b="1" dirty="0"/>
              <a:t>module</a:t>
            </a:r>
            <a:r>
              <a:rPr lang="en-US" sz="8000" dirty="0"/>
              <a:t> (which is often a file), but the principle is similar: a grouping of components that execute lists of instructions.</a:t>
            </a:r>
            <a:endParaRPr lang="en-US" sz="23900" dirty="0"/>
          </a:p>
        </p:txBody>
      </p:sp>
      <p:sp>
        <p:nvSpPr>
          <p:cNvPr id="4" name="Footer Placeholder 3">
            <a:extLst>
              <a:ext uri="{FF2B5EF4-FFF2-40B4-BE49-F238E27FC236}">
                <a16:creationId xmlns:a16="http://schemas.microsoft.com/office/drawing/2014/main" id="{87DFC863-DEA1-A8F2-7378-3C8DE9DBC204}"/>
              </a:ext>
            </a:extLst>
          </p:cNvPr>
          <p:cNvSpPr>
            <a:spLocks noGrp="1"/>
          </p:cNvSpPr>
          <p:nvPr>
            <p:ph type="ftr" sz="quarter" idx="11"/>
          </p:nvPr>
        </p:nvSpPr>
        <p:spPr/>
        <p:txBody>
          <a:bodyPr/>
          <a:lstStyle/>
          <a:p>
            <a:r>
              <a:rPr lang="en-US"/>
              <a:t>Engr. Muhammad Umer Haroon</a:t>
            </a:r>
            <a:endParaRPr lang="en-PK" sz="1600"/>
          </a:p>
          <a:p>
            <a:endParaRPr lang="en-PK" dirty="0"/>
          </a:p>
        </p:txBody>
      </p:sp>
    </p:spTree>
    <p:extLst>
      <p:ext uri="{BB962C8B-B14F-4D97-AF65-F5344CB8AC3E}">
        <p14:creationId xmlns:p14="http://schemas.microsoft.com/office/powerpoint/2010/main" val="42888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6FDF-4F49-10C9-F931-EEED693C3130}"/>
              </a:ext>
            </a:extLst>
          </p:cNvPr>
          <p:cNvSpPr>
            <a:spLocks noGrp="1"/>
          </p:cNvSpPr>
          <p:nvPr>
            <p:ph type="title"/>
          </p:nvPr>
        </p:nvSpPr>
        <p:spPr/>
        <p:txBody>
          <a:bodyPr/>
          <a:lstStyle/>
          <a:p>
            <a:r>
              <a:rPr lang="en-US" dirty="0"/>
              <a:t>Problems with Structured Programming</a:t>
            </a:r>
            <a:endParaRPr lang="en-PK" dirty="0"/>
          </a:p>
        </p:txBody>
      </p:sp>
      <p:sp>
        <p:nvSpPr>
          <p:cNvPr id="3" name="Content Placeholder 2">
            <a:extLst>
              <a:ext uri="{FF2B5EF4-FFF2-40B4-BE49-F238E27FC236}">
                <a16:creationId xmlns:a16="http://schemas.microsoft.com/office/drawing/2014/main" id="{AB2CFEAE-B0C0-C8FD-D366-71A2D6C02081}"/>
              </a:ext>
            </a:extLst>
          </p:cNvPr>
          <p:cNvSpPr>
            <a:spLocks noGrp="1"/>
          </p:cNvSpPr>
          <p:nvPr>
            <p:ph idx="1"/>
          </p:nvPr>
        </p:nvSpPr>
        <p:spPr/>
        <p:txBody>
          <a:bodyPr/>
          <a:lstStyle/>
          <a:p>
            <a:r>
              <a:rPr lang="en-US" dirty="0"/>
              <a:t>Modifiability and Reusability</a:t>
            </a:r>
          </a:p>
          <a:p>
            <a:r>
              <a:rPr lang="en-US" dirty="0"/>
              <a:t>Data Security</a:t>
            </a:r>
          </a:p>
          <a:p>
            <a:r>
              <a:rPr lang="en-US" dirty="0"/>
              <a:t>Code Organization</a:t>
            </a:r>
          </a:p>
          <a:p>
            <a:r>
              <a:rPr lang="en-US" dirty="0"/>
              <a:t>Communication</a:t>
            </a:r>
          </a:p>
        </p:txBody>
      </p:sp>
      <p:sp>
        <p:nvSpPr>
          <p:cNvPr id="4" name="Footer Placeholder 3">
            <a:extLst>
              <a:ext uri="{FF2B5EF4-FFF2-40B4-BE49-F238E27FC236}">
                <a16:creationId xmlns:a16="http://schemas.microsoft.com/office/drawing/2014/main" id="{6C1567C3-C865-8034-1147-00F05116FA31}"/>
              </a:ext>
            </a:extLst>
          </p:cNvPr>
          <p:cNvSpPr>
            <a:spLocks noGrp="1"/>
          </p:cNvSpPr>
          <p:nvPr>
            <p:ph type="ftr" sz="quarter" idx="11"/>
          </p:nvPr>
        </p:nvSpPr>
        <p:spPr/>
        <p:txBody>
          <a:bodyPr/>
          <a:lstStyle/>
          <a:p>
            <a:r>
              <a:rPr lang="en-US"/>
              <a:t>Engr. Muhammad Umer Haroon</a:t>
            </a:r>
            <a:endParaRPr lang="en-PK" sz="1600"/>
          </a:p>
          <a:p>
            <a:endParaRPr lang="en-PK" dirty="0"/>
          </a:p>
        </p:txBody>
      </p:sp>
      <p:sp>
        <p:nvSpPr>
          <p:cNvPr id="5" name="Flowchart: Multidocument 4">
            <a:extLst>
              <a:ext uri="{FF2B5EF4-FFF2-40B4-BE49-F238E27FC236}">
                <a16:creationId xmlns:a16="http://schemas.microsoft.com/office/drawing/2014/main" id="{BD2ADA9F-B318-6CD2-3162-CBB4730A0692}"/>
              </a:ext>
            </a:extLst>
          </p:cNvPr>
          <p:cNvSpPr/>
          <p:nvPr/>
        </p:nvSpPr>
        <p:spPr>
          <a:xfrm>
            <a:off x="6677637" y="2751589"/>
            <a:ext cx="5469622" cy="2726422"/>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NO NEED TO CRAM , BUT UNDERSTAND</a:t>
            </a:r>
            <a:endParaRPr lang="en-PK" dirty="0"/>
          </a:p>
        </p:txBody>
      </p:sp>
    </p:spTree>
    <p:extLst>
      <p:ext uri="{BB962C8B-B14F-4D97-AF65-F5344CB8AC3E}">
        <p14:creationId xmlns:p14="http://schemas.microsoft.com/office/powerpoint/2010/main" val="15914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00D5-FAFC-2C79-220C-D08D860EAB22}"/>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9155242A-5FC4-F865-7FEF-A103F6B4B833}"/>
              </a:ext>
            </a:extLst>
          </p:cNvPr>
          <p:cNvSpPr>
            <a:spLocks noGrp="1"/>
          </p:cNvSpPr>
          <p:nvPr>
            <p:ph idx="1"/>
          </p:nvPr>
        </p:nvSpPr>
        <p:spPr/>
        <p:txBody>
          <a:bodyPr/>
          <a:lstStyle/>
          <a:p>
            <a:pPr marL="0" indent="0">
              <a:buNone/>
            </a:pPr>
            <a:endParaRPr lang="en-PK" dirty="0"/>
          </a:p>
        </p:txBody>
      </p:sp>
      <p:sp>
        <p:nvSpPr>
          <p:cNvPr id="4" name="Footer Placeholder 3">
            <a:extLst>
              <a:ext uri="{FF2B5EF4-FFF2-40B4-BE49-F238E27FC236}">
                <a16:creationId xmlns:a16="http://schemas.microsoft.com/office/drawing/2014/main" id="{6A6BAE7E-5FB7-F5A2-F4A3-7935A3F9BD77}"/>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6" name="Picture 5">
            <a:extLst>
              <a:ext uri="{FF2B5EF4-FFF2-40B4-BE49-F238E27FC236}">
                <a16:creationId xmlns:a16="http://schemas.microsoft.com/office/drawing/2014/main" id="{FD89121D-4377-F683-B6C9-261AE47CCC7D}"/>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45243" y="815785"/>
            <a:ext cx="7502456" cy="52264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2606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F9F5-FFE6-BCA5-98A0-89D69DB1B2B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1972E71-B737-5A85-AF59-623A02FE595C}"/>
              </a:ext>
            </a:extLst>
          </p:cNvPr>
          <p:cNvSpPr>
            <a:spLocks noGrp="1"/>
          </p:cNvSpPr>
          <p:nvPr>
            <p:ph idx="1"/>
          </p:nvPr>
        </p:nvSpPr>
        <p:spPr/>
        <p:txBody>
          <a:bodyPr/>
          <a:lstStyle/>
          <a:p>
            <a:r>
              <a:rPr lang="en-US" dirty="0"/>
              <a:t>In a large program, there are many functions and many global data items. The problem with the procedural paradigm is that this leads to an even larger number of potential connections between functions and data.</a:t>
            </a:r>
          </a:p>
          <a:p>
            <a:endParaRPr lang="en-PK" dirty="0"/>
          </a:p>
        </p:txBody>
      </p:sp>
      <p:sp>
        <p:nvSpPr>
          <p:cNvPr id="4" name="Footer Placeholder 3">
            <a:extLst>
              <a:ext uri="{FF2B5EF4-FFF2-40B4-BE49-F238E27FC236}">
                <a16:creationId xmlns:a16="http://schemas.microsoft.com/office/drawing/2014/main" id="{77066B07-3495-EE58-6148-4FE2A3389058}"/>
              </a:ext>
            </a:extLst>
          </p:cNvPr>
          <p:cNvSpPr>
            <a:spLocks noGrp="1"/>
          </p:cNvSpPr>
          <p:nvPr>
            <p:ph type="ftr" sz="quarter" idx="11"/>
          </p:nvPr>
        </p:nvSpPr>
        <p:spPr/>
        <p:txBody>
          <a:bodyPr/>
          <a:lstStyle/>
          <a:p>
            <a:r>
              <a:rPr lang="en-US"/>
              <a:t>Engr. Muhammad Umer Haroon</a:t>
            </a:r>
            <a:endParaRPr lang="en-PK" sz="1600"/>
          </a:p>
          <a:p>
            <a:endParaRPr lang="en-PK" dirty="0"/>
          </a:p>
        </p:txBody>
      </p:sp>
      <p:pic>
        <p:nvPicPr>
          <p:cNvPr id="6" name="Picture 5">
            <a:extLst>
              <a:ext uri="{FF2B5EF4-FFF2-40B4-BE49-F238E27FC236}">
                <a16:creationId xmlns:a16="http://schemas.microsoft.com/office/drawing/2014/main" id="{FC7AAB5C-E2E1-FBD7-A7C4-B74E277FA44C}"/>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70481" y="3429000"/>
            <a:ext cx="5048955" cy="2600688"/>
          </a:xfrm>
          <a:prstGeom prst="rect">
            <a:avLst/>
          </a:prstGeom>
        </p:spPr>
      </p:pic>
      <p:sp>
        <p:nvSpPr>
          <p:cNvPr id="8" name="TextBox 7">
            <a:extLst>
              <a:ext uri="{FF2B5EF4-FFF2-40B4-BE49-F238E27FC236}">
                <a16:creationId xmlns:a16="http://schemas.microsoft.com/office/drawing/2014/main" id="{63536176-C61D-B125-585D-3B586DBAAB6F}"/>
              </a:ext>
            </a:extLst>
          </p:cNvPr>
          <p:cNvSpPr txBox="1"/>
          <p:nvPr/>
        </p:nvSpPr>
        <p:spPr>
          <a:xfrm>
            <a:off x="1202919" y="284176"/>
            <a:ext cx="9941490" cy="156966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2400" dirty="0"/>
              <a:t>This large number of connections causes problems in several ways. First, it makes a program’s structure difficult to conceptualize. Second, it makes the program difficult to modify. A change made in a global data item may necessitate rewriting all the functions that access that item.</a:t>
            </a:r>
            <a:endParaRPr lang="en-PK" sz="2400" dirty="0"/>
          </a:p>
        </p:txBody>
      </p:sp>
    </p:spTree>
    <p:extLst>
      <p:ext uri="{BB962C8B-B14F-4D97-AF65-F5344CB8AC3E}">
        <p14:creationId xmlns:p14="http://schemas.microsoft.com/office/powerpoint/2010/main" val="340434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4723</TotalTime>
  <Words>1795</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Corbel</vt:lpstr>
      <vt:lpstr>DM Sans</vt:lpstr>
      <vt:lpstr>Wingdings</vt:lpstr>
      <vt:lpstr>Banded</vt:lpstr>
      <vt:lpstr>Object Oriented Programming</vt:lpstr>
      <vt:lpstr>Object Oriented Programming (using C++)</vt:lpstr>
      <vt:lpstr>PowerPoint Presentation</vt:lpstr>
      <vt:lpstr>Procedural Languages</vt:lpstr>
      <vt:lpstr>Division into Functions</vt:lpstr>
      <vt:lpstr>PowerPoint Presentation</vt:lpstr>
      <vt:lpstr>Problems with Structured Programming</vt:lpstr>
      <vt:lpstr>PowerPoint Presentation</vt:lpstr>
      <vt:lpstr>PowerPoint Presentation</vt:lpstr>
      <vt:lpstr>PowerPoint Presentation</vt:lpstr>
      <vt:lpstr>Real-World Modeling</vt:lpstr>
      <vt:lpstr>Attributes</vt:lpstr>
      <vt:lpstr>Behavior</vt:lpstr>
      <vt:lpstr>The Object-Oriented Approach</vt:lpstr>
      <vt:lpstr>PowerPoint Presentation</vt:lpstr>
      <vt:lpstr>PowerPoint Presentation</vt:lpstr>
      <vt:lpstr>PowerPoint Presentation</vt:lpstr>
      <vt:lpstr>PowerPoint Presentation</vt:lpstr>
      <vt:lpstr>Message passing</vt:lpstr>
      <vt:lpstr>PowerPoint Presentation</vt:lpstr>
      <vt:lpstr>Code already shared on gcr</vt:lpstr>
      <vt:lpstr>Practice task</vt:lpstr>
      <vt:lpstr>Example 1</vt:lpstr>
      <vt:lpstr>Example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Engr .M Umer Haroon .</dc:creator>
  <cp:lastModifiedBy>Arsam Ali</cp:lastModifiedBy>
  <cp:revision>32</cp:revision>
  <dcterms:created xsi:type="dcterms:W3CDTF">2024-01-21T11:51:25Z</dcterms:created>
  <dcterms:modified xsi:type="dcterms:W3CDTF">2025-01-19T07:26:47Z</dcterms:modified>
</cp:coreProperties>
</file>