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DD6528-60CE-42C3-AB62-8C4B75470B87}">
  <a:tblStyle styleId="{39DD6528-60CE-42C3-AB62-8C4B75470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996b8aa7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996b8aa7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996b8aa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996b8aa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996b8aa7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996b8aa7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97b8bb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97b8bb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996b8aa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996b8aa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97b8bbb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97b8bbb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97b8bbb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97b8bbb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97b8bbb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97b8bbb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we may already know, apart from industry-specific PPE needs such as in pharma and etc. demand for PPE is in the business sector is almost non-existent. However, due to government restrictions, a sudden spike in demand has been created because they were needed for businesses considered to be essential to operate during the pandemic. This paints a picture of a previously non-existent trend emerging from a sudden cause.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data is a screenshot during the first reopening during the peak of the 1st wave of covid. During this time, essential services and regulations were established.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97b8bbb0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97b8bbb0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 of the 6.2m essential personnel at the beginning of the pandemic, 5m are on-site employees and need PPE; 1.2m are off-site or remote employees and do not need PPE. </a:t>
            </a:r>
            <a:br>
              <a:rPr lang="en"/>
            </a:br>
            <a:r>
              <a:rPr lang="en"/>
              <a:t>The exact breakdown of specific PPE </a:t>
            </a:r>
            <a:r>
              <a:rPr lang="en"/>
              <a:t>demands</a:t>
            </a:r>
            <a:r>
              <a:rPr lang="en"/>
              <a:t> and units per person is unknown and/or data is too unreliable to show, we can surmise that an automatic demand has been created from seemingly nowhere or easily created from government regulation.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97b8bbb0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97b8bbb0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881ff1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881ff1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6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82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E69138"/>
                </a:solidFill>
              </a:rPr>
              <a:t>Consumer Trends in a Post Pandemic Society</a:t>
            </a:r>
            <a:endParaRPr sz="4900">
              <a:solidFill>
                <a:srgbClr val="E69138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7575" y="3571650"/>
            <a:ext cx="3000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Team Members: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Geng, John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Ijaz, Arsam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Teh, Marco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99550" y="2671375"/>
            <a:ext cx="70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study on health and </a:t>
            </a:r>
            <a:r>
              <a:rPr i="1" lang="en"/>
              <a:t>hygiene trend in a post-pandemic market, with focus on PPE, its use, and its sentiments within Canada</a:t>
            </a:r>
            <a:r>
              <a:rPr i="1" lang="en"/>
              <a:t> </a:t>
            </a:r>
            <a:endParaRPr i="1"/>
          </a:p>
        </p:txBody>
      </p:sp>
      <p:sp>
        <p:nvSpPr>
          <p:cNvPr id="57" name="Google Shape;57;p13"/>
          <p:cNvSpPr txBox="1"/>
          <p:nvPr/>
        </p:nvSpPr>
        <p:spPr>
          <a:xfrm>
            <a:off x="5475600" y="4029225"/>
            <a:ext cx="356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Bootcamp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Toronto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 / 02 / 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225" y="140200"/>
            <a:ext cx="3158400" cy="2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125" y="140198"/>
            <a:ext cx="3158400" cy="236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350" y="140200"/>
            <a:ext cx="3158400" cy="2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61400"/>
            <a:ext cx="3106267" cy="23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2992" y="2661400"/>
            <a:ext cx="3106267" cy="23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0498" y="2713074"/>
            <a:ext cx="2847026" cy="213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2"/>
          <p:cNvCxnSpPr/>
          <p:nvPr/>
        </p:nvCxnSpPr>
        <p:spPr>
          <a:xfrm rot="10800000">
            <a:off x="1453750" y="1343300"/>
            <a:ext cx="0" cy="88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/>
          <p:nvPr/>
        </p:nvCxnSpPr>
        <p:spPr>
          <a:xfrm flipH="1">
            <a:off x="4313600" y="1180725"/>
            <a:ext cx="468300" cy="64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/>
          <p:nvPr/>
        </p:nvCxnSpPr>
        <p:spPr>
          <a:xfrm rot="10800000">
            <a:off x="7226875" y="976500"/>
            <a:ext cx="661800" cy="86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/>
          <p:nvPr/>
        </p:nvCxnSpPr>
        <p:spPr>
          <a:xfrm>
            <a:off x="1911300" y="3427700"/>
            <a:ext cx="44400" cy="79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2"/>
          <p:cNvCxnSpPr/>
          <p:nvPr/>
        </p:nvCxnSpPr>
        <p:spPr>
          <a:xfrm flipH="1">
            <a:off x="4690575" y="3483125"/>
            <a:ext cx="393900" cy="6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/>
          <p:nvPr/>
        </p:nvCxnSpPr>
        <p:spPr>
          <a:xfrm rot="10800000">
            <a:off x="7557825" y="3536775"/>
            <a:ext cx="308700" cy="64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</a:t>
            </a:r>
            <a:r>
              <a:rPr lang="en">
                <a:solidFill>
                  <a:srgbClr val="E69138"/>
                </a:solidFill>
              </a:rPr>
              <a:t>onclusions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 public is still very reactive to PPE protocols </a:t>
            </a:r>
            <a:r>
              <a:rPr lang="en"/>
              <a:t>whether</a:t>
            </a:r>
            <a:r>
              <a:rPr lang="en"/>
              <a:t> its to show compliance or defiance, and we will </a:t>
            </a:r>
            <a:r>
              <a:rPr lang="en"/>
              <a:t>continue</a:t>
            </a:r>
            <a:r>
              <a:rPr lang="en"/>
              <a:t> to see this as the world face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demand has tapered off for the business sector significantly, the pandemic may have created a new trend as businesses are now opting to promote a voluntary PPE policy in the workplace. Whether this becomes a permanent practice is yet to be determined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PPE price fluctuation has decreased </a:t>
            </a:r>
            <a:r>
              <a:rPr lang="en"/>
              <a:t>within</a:t>
            </a:r>
            <a:r>
              <a:rPr lang="en"/>
              <a:t> the top brands, however current price points for PPE brands that emerged over COVID have changed drastically, and we can see that from the percent change shown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186250" y="21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Thank You! And Stay Safe.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75" y="1737913"/>
            <a:ext cx="1556175" cy="1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Introduction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11700" y="1034275"/>
            <a:ext cx="2715600" cy="25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Sentiment on PPE and Personal </a:t>
            </a:r>
            <a:r>
              <a:rPr lang="en"/>
              <a:t>Hygiene based on online search trends</a:t>
            </a:r>
            <a:r>
              <a:rPr lang="en"/>
              <a:t>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214200" y="1034275"/>
            <a:ext cx="2715600" cy="25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Reactions to Adopting PPE as Part of the Mandatory Health Protocol 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069925" y="1034275"/>
            <a:ext cx="2715600" cy="257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Trends in online markets for specific PPE - Masks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11700" y="3852075"/>
            <a:ext cx="8520600" cy="9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is based on canadian datasets recorded at multiple points over 2018 - 2023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Data Sources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539975" y="2191600"/>
            <a:ext cx="2029200" cy="15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Canadian Government Open Statistics Database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336525" y="2191600"/>
            <a:ext cx="25617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Apify - Google Trend Scraper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35324" l="0" r="0" t="35324"/>
          <a:stretch/>
        </p:blipFill>
        <p:spPr>
          <a:xfrm>
            <a:off x="488451" y="1356700"/>
            <a:ext cx="2257848" cy="6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12219" l="8683" r="8692" t="12211"/>
          <a:stretch/>
        </p:blipFill>
        <p:spPr>
          <a:xfrm>
            <a:off x="680850" y="2729950"/>
            <a:ext cx="1873050" cy="17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750" y="1410188"/>
            <a:ext cx="16002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850" y="2371450"/>
            <a:ext cx="2286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8050" y="3511161"/>
            <a:ext cx="1873050" cy="124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0049" y="1017725"/>
            <a:ext cx="1629050" cy="16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Google Search Trends in Canada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5350" y="442395"/>
            <a:ext cx="9614700" cy="480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6"/>
          <p:cNvGrpSpPr/>
          <p:nvPr/>
        </p:nvGrpSpPr>
        <p:grpSpPr>
          <a:xfrm>
            <a:off x="-194850" y="249174"/>
            <a:ext cx="9533700" cy="5029200"/>
            <a:chOff x="-235350" y="304038"/>
            <a:chExt cx="9533700" cy="5029200"/>
          </a:xfrm>
        </p:grpSpPr>
        <p:pic>
          <p:nvPicPr>
            <p:cNvPr id="87" name="Google Shape;8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35350" y="304038"/>
              <a:ext cx="5029200" cy="50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69150" y="304038"/>
              <a:ext cx="5029200" cy="502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6"/>
          <p:cNvGrpSpPr/>
          <p:nvPr/>
        </p:nvGrpSpPr>
        <p:grpSpPr>
          <a:xfrm>
            <a:off x="-203454" y="146304"/>
            <a:ext cx="9550908" cy="5143500"/>
            <a:chOff x="-203454" y="146304"/>
            <a:chExt cx="9550908" cy="5143500"/>
          </a:xfrm>
        </p:grpSpPr>
        <p:pic>
          <p:nvPicPr>
            <p:cNvPr id="90" name="Google Shape;90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03954" y="146304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203454" y="146304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0" y="2521450"/>
            <a:ext cx="8832300" cy="1691650"/>
            <a:chOff x="0" y="2521450"/>
            <a:chExt cx="8832300" cy="1691650"/>
          </a:xfrm>
        </p:grpSpPr>
        <p:grpSp>
          <p:nvGrpSpPr>
            <p:cNvPr id="98" name="Google Shape;98;p17"/>
            <p:cNvGrpSpPr/>
            <p:nvPr/>
          </p:nvGrpSpPr>
          <p:grpSpPr>
            <a:xfrm>
              <a:off x="2783850" y="2521458"/>
              <a:ext cx="6048450" cy="1691640"/>
              <a:chOff x="2783850" y="2521458"/>
              <a:chExt cx="6048450" cy="1691640"/>
            </a:xfrm>
          </p:grpSpPr>
          <p:pic>
            <p:nvPicPr>
              <p:cNvPr id="99" name="Google Shape;99;p17"/>
              <p:cNvPicPr preferRelativeResize="0"/>
              <p:nvPr/>
            </p:nvPicPr>
            <p:blipFill rotWithShape="1">
              <a:blip r:embed="rId3">
                <a:alphaModFix/>
              </a:blip>
              <a:srcRect b="13859" l="27320" r="25223" t="0"/>
              <a:stretch/>
            </p:blipFill>
            <p:spPr>
              <a:xfrm>
                <a:off x="2783850" y="2521458"/>
                <a:ext cx="1399032" cy="1691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7"/>
              <p:cNvPicPr preferRelativeResize="0"/>
              <p:nvPr/>
            </p:nvPicPr>
            <p:blipFill rotWithShape="1">
              <a:blip r:embed="rId4">
                <a:alphaModFix/>
              </a:blip>
              <a:srcRect b="13859" l="27799" r="24743" t="0"/>
              <a:stretch/>
            </p:blipFill>
            <p:spPr>
              <a:xfrm>
                <a:off x="7435050" y="2521840"/>
                <a:ext cx="1397250" cy="1690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1" name="Google Shape;101;p17"/>
            <p:cNvPicPr preferRelativeResize="0"/>
            <p:nvPr/>
          </p:nvPicPr>
          <p:blipFill rotWithShape="1">
            <a:blip r:embed="rId5">
              <a:alphaModFix/>
            </a:blip>
            <a:srcRect b="14712" l="27768" r="25339" t="0"/>
            <a:stretch/>
          </p:blipFill>
          <p:spPr>
            <a:xfrm>
              <a:off x="5125212" y="2521450"/>
              <a:ext cx="1399032" cy="1691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7"/>
            <p:cNvPicPr preferRelativeResize="0"/>
            <p:nvPr/>
          </p:nvPicPr>
          <p:blipFill rotWithShape="1">
            <a:blip r:embed="rId6">
              <a:alphaModFix/>
            </a:blip>
            <a:srcRect b="13636" l="16761" r="11301" t="0"/>
            <a:stretch/>
          </p:blipFill>
          <p:spPr>
            <a:xfrm>
              <a:off x="0" y="2521450"/>
              <a:ext cx="2113575" cy="1691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7"/>
          <p:cNvGrpSpPr/>
          <p:nvPr/>
        </p:nvGrpSpPr>
        <p:grpSpPr>
          <a:xfrm>
            <a:off x="447525" y="4197650"/>
            <a:ext cx="7209000" cy="1256700"/>
            <a:chOff x="447525" y="4197650"/>
            <a:chExt cx="7209000" cy="1256700"/>
          </a:xfrm>
        </p:grpSpPr>
        <p:sp>
          <p:nvSpPr>
            <p:cNvPr id="104" name="Google Shape;104;p17"/>
            <p:cNvSpPr txBox="1"/>
            <p:nvPr/>
          </p:nvSpPr>
          <p:spPr>
            <a:xfrm>
              <a:off x="4300363" y="4213100"/>
              <a:ext cx="543300" cy="12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44.69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23.80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15.18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42.27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447525" y="4197650"/>
              <a:ext cx="2419800" cy="10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Face Mask:        	 7.15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Latex Gloves:      	 8.13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Hand Sanitizer:    	 1.00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Hand Soap:        	 16.91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6806025" y="4197650"/>
              <a:ext cx="850500" cy="12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13.25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11.38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2.17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</a:rPr>
                <a:t>25.49</a:t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17"/>
            <p:cNvCxnSpPr/>
            <p:nvPr/>
          </p:nvCxnSpPr>
          <p:spPr>
            <a:xfrm>
              <a:off x="1596675" y="4197650"/>
              <a:ext cx="1068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4037875" y="4197650"/>
              <a:ext cx="1068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6538725" y="4197650"/>
              <a:ext cx="1068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92150" y="0"/>
            <a:ext cx="8959725" cy="2618325"/>
            <a:chOff x="92150" y="0"/>
            <a:chExt cx="8959725" cy="2618325"/>
          </a:xfrm>
        </p:grpSpPr>
        <p:pic>
          <p:nvPicPr>
            <p:cNvPr id="111" name="Google Shape;111;p17"/>
            <p:cNvPicPr preferRelativeResize="0"/>
            <p:nvPr/>
          </p:nvPicPr>
          <p:blipFill rotWithShape="1">
            <a:blip r:embed="rId7">
              <a:alphaModFix/>
            </a:blip>
            <a:srcRect b="6881" l="11060" r="9422" t="6889"/>
            <a:stretch/>
          </p:blipFill>
          <p:spPr>
            <a:xfrm>
              <a:off x="92150" y="0"/>
              <a:ext cx="8959725" cy="2618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2" name="Google Shape;112;p17"/>
            <p:cNvCxnSpPr/>
            <p:nvPr/>
          </p:nvCxnSpPr>
          <p:spPr>
            <a:xfrm>
              <a:off x="3434400" y="1383075"/>
              <a:ext cx="233100" cy="25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7"/>
            <p:cNvSpPr txBox="1"/>
            <p:nvPr/>
          </p:nvSpPr>
          <p:spPr>
            <a:xfrm>
              <a:off x="2391900" y="1075275"/>
              <a:ext cx="127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First Case in Canada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Jan 25, 2020</a:t>
              </a:r>
              <a:endParaRPr sz="800"/>
            </a:p>
          </p:txBody>
        </p:sp>
        <p:cxnSp>
          <p:nvCxnSpPr>
            <p:cNvPr id="114" name="Google Shape;114;p17"/>
            <p:cNvCxnSpPr/>
            <p:nvPr/>
          </p:nvCxnSpPr>
          <p:spPr>
            <a:xfrm flipH="1" rot="10800000">
              <a:off x="3292650" y="299625"/>
              <a:ext cx="556800" cy="5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" name="Google Shape;115;p17"/>
            <p:cNvSpPr txBox="1"/>
            <p:nvPr/>
          </p:nvSpPr>
          <p:spPr>
            <a:xfrm>
              <a:off x="1672800" y="190100"/>
              <a:ext cx="1761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WHO declares Covid Pandemic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Mar 11, 2020</a:t>
              </a:r>
              <a:endParaRPr sz="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PPE Demand at onset of Pandemic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881188"/>
            <a:ext cx="47720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Breakdown of Demand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725" y="4229100"/>
            <a:ext cx="59245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693950" y="118075"/>
            <a:ext cx="57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AMAZON BESTSELLERS - TOP 10 FACE MASK BRANDS</a:t>
            </a:r>
            <a:endParaRPr>
              <a:solidFill>
                <a:srgbClr val="E69138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6203000" y="997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{39DD6528-60CE-42C3-AB62-8C4B75470B87}</a:tableStyleId>
              </a:tblPr>
              <a:tblGrid>
                <a:gridCol w="1686075"/>
              </a:tblGrid>
              <a:tr h="37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Viva Natural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EnerPlex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Weddingstar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Wearekings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 Health Plus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Aid Central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Vilesw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Boss Guard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Wrakus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Barmbow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6203025" y="557913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Top 10 - Ranks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99" y="518274"/>
            <a:ext cx="4294850" cy="4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75"/>
            <a:ext cx="8839200" cy="342763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151600" y="81175"/>
            <a:ext cx="48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Price Point Changes Over Covid - Face Masks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52400" y="4058700"/>
            <a:ext cx="88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of price point changes of top 10 bestseller face mask brands on Amazon, with a focus on a) points of fluctuation, and b) stability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