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Strategy Based on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Background:</a:t>
            </a:r>
          </a:p>
          <a:p>
            <a:r>
              <a:t>   - Amazon transaction dataset from 2020-2021.</a:t>
            </a:r>
          </a:p>
          <a:p>
            <a:r>
              <a:t>   - Clustering performed to group customers based on purchasing behavior.</a:t>
            </a:r>
          </a:p>
          <a:p>
            <a:r>
              <a:t>- Objective:</a:t>
            </a:r>
          </a:p>
          <a:p>
            <a:r>
              <a:t>   - Identify strategies to increase revenue for each cluster.</a:t>
            </a:r>
          </a:p>
          <a:p>
            <a:r>
              <a:t>   - Simulate growth through discounting, retention, and upselling strategies.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Cluster    | Total Revenue | Total Customers | AOV (Avg Order Value) | Key Characteristics            |</a:t>
            </a:r>
          </a:p>
          <a:p>
            <a:r>
              <a:t>|------------|---------------|-----------------|-----------------------|---------------------------------|</a:t>
            </a:r>
          </a:p>
          <a:p>
            <a:r>
              <a:t>| Cluster 0  | 7.42M         | 5,346           | 195.31               | High loyalty, low purchase frequency. |</a:t>
            </a:r>
          </a:p>
          <a:p>
            <a:r>
              <a:t>| Cluster 1  | 21.21M        | 41,720          | 334.81               | High volume, largest customer group. |</a:t>
            </a:r>
          </a:p>
          <a:p>
            <a:r>
              <a:t>| Cluster 2  | 15.06M        | 6,558           | 1,000                | High discounts, focused on technology. |</a:t>
            </a:r>
          </a:p>
          <a:p>
            <a:r>
              <a:t>| Cluster 3  | 32.43M        | 4,198           | 2,850                | Premium customers with high value orders.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for Cluster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**Goals**:</a:t>
            </a:r>
          </a:p>
          <a:p>
            <a:r>
              <a:t>1. Increase purchase frequency.</a:t>
            </a:r>
          </a:p>
          <a:p>
            <a:r>
              <a:t>2. Increase Average Order Value (AOV).</a:t>
            </a:r>
          </a:p>
          <a:p/>
          <a:p>
            <a:r>
              <a:t>**Strategies**:</a:t>
            </a:r>
          </a:p>
          <a:p>
            <a:r>
              <a:t>- Offer small discounts (2%-5%) to boost order volume.</a:t>
            </a:r>
          </a:p>
          <a:p>
            <a:r>
              <a:t>- Promote popular categories such as Men’s Fashion.</a:t>
            </a:r>
          </a:p>
          <a:p/>
          <a:p>
            <a:r>
              <a:t>**Simulation**:</a:t>
            </a:r>
          </a:p>
          <a:p>
            <a:r>
              <a:t>| Scenario   | New Frequency | New AOV  | New Revenue | Increase |</a:t>
            </a:r>
          </a:p>
          <a:p>
            <a:r>
              <a:t>|------------|---------------|----------|-------------|----------|</a:t>
            </a:r>
          </a:p>
          <a:p>
            <a:r>
              <a:t>| Discount +2% | 48.3K        | 195.31   | 9.43M       | +26%     |</a:t>
            </a:r>
          </a:p>
          <a:p>
            <a:r>
              <a:t>| Discount +5% | 48.3K        | 208.98   | 10.09M      | +36%    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for Cluster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**Goals**:</a:t>
            </a:r>
          </a:p>
          <a:p>
            <a:r>
              <a:t>1. Reduce customer churn.</a:t>
            </a:r>
          </a:p>
          <a:p>
            <a:r>
              <a:t>2. Increase AOV through upselling.</a:t>
            </a:r>
          </a:p>
          <a:p/>
          <a:p>
            <a:r>
              <a:t>**Strategies**:</a:t>
            </a:r>
          </a:p>
          <a:p>
            <a:r>
              <a:t>- Introduce loyalty programs for dormant customers (&gt;180 days).</a:t>
            </a:r>
          </a:p>
          <a:p>
            <a:r>
              <a:t>- Upsell premium products such as Mobiles &amp; Tablets.</a:t>
            </a:r>
          </a:p>
          <a:p/>
          <a:p>
            <a:r>
              <a:t>**Simulation**:</a:t>
            </a:r>
          </a:p>
          <a:p>
            <a:r>
              <a:t>| Scenario        | New Customers | New AOV  | New Revenue | Increase |</a:t>
            </a:r>
          </a:p>
          <a:p>
            <a:r>
              <a:t>|-----------------|---------------|----------|-------------|----------|</a:t>
            </a:r>
          </a:p>
          <a:p>
            <a:r>
              <a:t>| Loyalty Program | 2.09K         | 368.29   | 29.89M      | +41%     |</a:t>
            </a:r>
          </a:p>
          <a:p>
            <a:r>
              <a:t>| Premium Upselling | -           | 368.29   | 20.9M       | +38.8%  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for Cluster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**Goals**:</a:t>
            </a:r>
          </a:p>
          <a:p>
            <a:r>
              <a:t>1. Increase purchase frequency via bundling.</a:t>
            </a:r>
          </a:p>
          <a:p>
            <a:r>
              <a:t>2. Increase AOV through premium product promotion.</a:t>
            </a:r>
          </a:p>
          <a:p/>
          <a:p>
            <a:r>
              <a:t>**Strategies**:</a:t>
            </a:r>
          </a:p>
          <a:p>
            <a:r>
              <a:t>- Create bundled offers for Mobiles &amp; Tablets.</a:t>
            </a:r>
          </a:p>
          <a:p>
            <a:r>
              <a:t>- Focus on customers using Easypay as the payment method.</a:t>
            </a:r>
          </a:p>
          <a:p/>
          <a:p>
            <a:r>
              <a:t>**Simulation**:</a:t>
            </a:r>
          </a:p>
          <a:p>
            <a:r>
              <a:t>| Scenario         | New Frequency | New AOV  | New Revenue | Increase |</a:t>
            </a:r>
          </a:p>
          <a:p>
            <a:r>
              <a:t>|------------------|---------------|----------|-------------|----------|</a:t>
            </a:r>
          </a:p>
          <a:p>
            <a:r>
              <a:t>| Bundling Promotions | 22.8K      | 1,000    | 22.8M       | +51%     |</a:t>
            </a:r>
          </a:p>
          <a:p>
            <a:r>
              <a:t>| Premium Upselling   | -           | 1,100    | 20.9M       | +38.8%  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for Cluster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**Goals**:</a:t>
            </a:r>
          </a:p>
          <a:p>
            <a:r>
              <a:t>1. Retain high-value customers.</a:t>
            </a:r>
          </a:p>
          <a:p>
            <a:r>
              <a:t>2. Increase purchase frequency via VIP programs.</a:t>
            </a:r>
          </a:p>
          <a:p/>
          <a:p>
            <a:r>
              <a:t>**Strategies**:</a:t>
            </a:r>
          </a:p>
          <a:p>
            <a:r>
              <a:t>- Create exclusive VIP membership programs.</a:t>
            </a:r>
          </a:p>
          <a:p>
            <a:r>
              <a:t>- Offer additional services like extended warranties and early product access.</a:t>
            </a:r>
          </a:p>
          <a:p/>
          <a:p>
            <a:r>
              <a:t>**Simulation**:</a:t>
            </a:r>
          </a:p>
          <a:p>
            <a:r>
              <a:t>| Scenario        | New Frequency | New AOV  | New Revenue | Increase |</a:t>
            </a:r>
          </a:p>
          <a:p>
            <a:r>
              <a:t>|-----------------|---------------|----------|-------------|----------|</a:t>
            </a:r>
          </a:p>
          <a:p>
            <a:r>
              <a:t>| VIP Program     | 21.85K        | 2,850    | 62.27M      | +92%     |</a:t>
            </a:r>
          </a:p>
          <a:p>
            <a:r>
              <a:t>| AOV Increase    | -             | 3,135    | 59.57M      | +83.6%  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**Cluster 0**:</a:t>
            </a:r>
          </a:p>
          <a:p>
            <a:r>
              <a:t>   - Use small discounts to increase purchase frequency.</a:t>
            </a:r>
          </a:p>
          <a:p>
            <a:r>
              <a:t>2. **Cluster 1**:</a:t>
            </a:r>
          </a:p>
          <a:p>
            <a:r>
              <a:t>   - Implement loyalty programs for dormant customers.</a:t>
            </a:r>
          </a:p>
          <a:p>
            <a:r>
              <a:t>3. **Cluster 2**:</a:t>
            </a:r>
          </a:p>
          <a:p>
            <a:r>
              <a:t>   - Focus on bundling and upselling strategies for technology categories.</a:t>
            </a:r>
          </a:p>
          <a:p>
            <a:r>
              <a:t>4. **Cluster 3**:</a:t>
            </a:r>
          </a:p>
          <a:p>
            <a:r>
              <a:t>   - Build exclusive relationships through VIP programs and premium services.</a:t>
            </a:r>
          </a:p>
          <a:p/>
          <a:p>
            <a:r>
              <a:t>**Implementation Steps**:</a:t>
            </a:r>
          </a:p>
          <a:p>
            <a:r>
              <a:t>- Segment customers for more effective promotions.</a:t>
            </a:r>
          </a:p>
          <a:p>
            <a:r>
              <a:t>- Use past purchase data to personalize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