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5" r:id="rId6"/>
    <p:sldId id="261" r:id="rId7"/>
    <p:sldId id="268" r:id="rId8"/>
    <p:sldId id="270" r:id="rId9"/>
    <p:sldId id="269" r:id="rId10"/>
    <p:sldId id="262" r:id="rId11"/>
    <p:sldId id="27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88"/>
  </p:normalViewPr>
  <p:slideViewPr>
    <p:cSldViewPr snapToGrid="0" snapToObjects="1">
      <p:cViewPr varScale="1">
        <p:scale>
          <a:sx n="114" d="100"/>
          <a:sy n="114"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325358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4E482C-88F3-9B46-8211-ACEA671BE05B}" type="datetimeFigureOut">
              <a:rPr lang="en-EG" smtClean="0"/>
              <a:t>5/27/20</a:t>
            </a:fld>
            <a:endParaRPr lang="en-EG"/>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107773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19934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397662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456090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375304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358782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3301843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311194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253448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E482C-88F3-9B46-8211-ACEA671BE05B}" type="datetimeFigureOut">
              <a:rPr lang="en-EG" smtClean="0"/>
              <a:t>5/27/20</a:t>
            </a:fld>
            <a:endParaRPr lang="en-EG"/>
          </a:p>
        </p:txBody>
      </p:sp>
      <p:sp>
        <p:nvSpPr>
          <p:cNvPr id="5" name="Footer Placeholder 4"/>
          <p:cNvSpPr>
            <a:spLocks noGrp="1"/>
          </p:cNvSpPr>
          <p:nvPr>
            <p:ph type="ftr" sz="quarter" idx="11"/>
          </p:nvPr>
        </p:nvSpPr>
        <p:spPr/>
        <p:txBody>
          <a:bodyPr/>
          <a:lstStyle/>
          <a:p>
            <a:endParaRPr lang="en-EG"/>
          </a:p>
        </p:txBody>
      </p:sp>
      <p:sp>
        <p:nvSpPr>
          <p:cNvPr id="6" name="Slide Number Placeholder 5"/>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336990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4E482C-88F3-9B46-8211-ACEA671BE05B}" type="datetimeFigureOut">
              <a:rPr lang="en-EG" smtClean="0"/>
              <a:t>5/27/20</a:t>
            </a:fld>
            <a:endParaRPr lang="en-EG"/>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416531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4E482C-88F3-9B46-8211-ACEA671BE05B}" type="datetimeFigureOut">
              <a:rPr lang="en-EG" smtClean="0"/>
              <a:t>5/27/20</a:t>
            </a:fld>
            <a:endParaRPr lang="en-EG"/>
          </a:p>
        </p:txBody>
      </p:sp>
      <p:sp>
        <p:nvSpPr>
          <p:cNvPr id="8" name="Footer Placeholder 7"/>
          <p:cNvSpPr>
            <a:spLocks noGrp="1"/>
          </p:cNvSpPr>
          <p:nvPr>
            <p:ph type="ftr" sz="quarter" idx="11"/>
          </p:nvPr>
        </p:nvSpPr>
        <p:spPr/>
        <p:txBody>
          <a:bodyPr/>
          <a:lstStyle/>
          <a:p>
            <a:endParaRPr lang="en-EG"/>
          </a:p>
        </p:txBody>
      </p:sp>
      <p:sp>
        <p:nvSpPr>
          <p:cNvPr id="9" name="Slide Number Placeholder 8"/>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129438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4E482C-88F3-9B46-8211-ACEA671BE05B}" type="datetimeFigureOut">
              <a:rPr lang="en-EG" smtClean="0"/>
              <a:t>5/27/20</a:t>
            </a:fld>
            <a:endParaRPr lang="en-EG"/>
          </a:p>
        </p:txBody>
      </p:sp>
      <p:sp>
        <p:nvSpPr>
          <p:cNvPr id="4" name="Footer Placeholder 3"/>
          <p:cNvSpPr>
            <a:spLocks noGrp="1"/>
          </p:cNvSpPr>
          <p:nvPr>
            <p:ph type="ftr" sz="quarter" idx="11"/>
          </p:nvPr>
        </p:nvSpPr>
        <p:spPr/>
        <p:txBody>
          <a:bodyPr/>
          <a:lstStyle/>
          <a:p>
            <a:endParaRPr lang="en-EG"/>
          </a:p>
        </p:txBody>
      </p:sp>
      <p:sp>
        <p:nvSpPr>
          <p:cNvPr id="5" name="Slide Number Placeholder 4"/>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357140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E482C-88F3-9B46-8211-ACEA671BE05B}" type="datetimeFigureOut">
              <a:rPr lang="en-EG" smtClean="0"/>
              <a:t>5/27/20</a:t>
            </a:fld>
            <a:endParaRPr lang="en-EG"/>
          </a:p>
        </p:txBody>
      </p:sp>
      <p:sp>
        <p:nvSpPr>
          <p:cNvPr id="3" name="Footer Placeholder 2"/>
          <p:cNvSpPr>
            <a:spLocks noGrp="1"/>
          </p:cNvSpPr>
          <p:nvPr>
            <p:ph type="ftr" sz="quarter" idx="11"/>
          </p:nvPr>
        </p:nvSpPr>
        <p:spPr/>
        <p:txBody>
          <a:bodyPr/>
          <a:lstStyle/>
          <a:p>
            <a:endParaRPr lang="en-EG"/>
          </a:p>
        </p:txBody>
      </p:sp>
      <p:sp>
        <p:nvSpPr>
          <p:cNvPr id="4" name="Slide Number Placeholder 3"/>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405638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4E482C-88F3-9B46-8211-ACEA671BE05B}" type="datetimeFigureOut">
              <a:rPr lang="en-EG" smtClean="0"/>
              <a:t>5/27/20</a:t>
            </a:fld>
            <a:endParaRPr lang="en-EG"/>
          </a:p>
        </p:txBody>
      </p:sp>
      <p:sp>
        <p:nvSpPr>
          <p:cNvPr id="6" name="Footer Placeholder 5"/>
          <p:cNvSpPr>
            <a:spLocks noGrp="1"/>
          </p:cNvSpPr>
          <p:nvPr>
            <p:ph type="ftr" sz="quarter" idx="11"/>
          </p:nvPr>
        </p:nvSpPr>
        <p:spPr/>
        <p:txBody>
          <a:bodyPr/>
          <a:lstStyle/>
          <a:p>
            <a:endParaRPr lang="en-EG"/>
          </a:p>
        </p:txBody>
      </p:sp>
      <p:sp>
        <p:nvSpPr>
          <p:cNvPr id="7" name="Slide Number Placeholder 6"/>
          <p:cNvSpPr>
            <a:spLocks noGrp="1"/>
          </p:cNvSpPr>
          <p:nvPr>
            <p:ph type="sldNum" sz="quarter" idx="12"/>
          </p:nvPr>
        </p:nvSpPr>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223995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D4E482C-88F3-9B46-8211-ACEA671BE05B}" type="datetimeFigureOut">
              <a:rPr lang="en-EG" smtClean="0"/>
              <a:t>5/27/20</a:t>
            </a:fld>
            <a:endParaRPr lang="en-EG"/>
          </a:p>
        </p:txBody>
      </p:sp>
      <p:sp>
        <p:nvSpPr>
          <p:cNvPr id="6" name="Footer Placeholder 5"/>
          <p:cNvSpPr>
            <a:spLocks noGrp="1"/>
          </p:cNvSpPr>
          <p:nvPr>
            <p:ph type="ftr" sz="quarter" idx="11"/>
          </p:nvPr>
        </p:nvSpPr>
        <p:spPr>
          <a:xfrm>
            <a:off x="1141412" y="5883275"/>
            <a:ext cx="5105400" cy="365125"/>
          </a:xfrm>
        </p:spPr>
        <p:txBody>
          <a:bodyPr/>
          <a:lstStyle/>
          <a:p>
            <a:endParaRPr lang="en-EG"/>
          </a:p>
        </p:txBody>
      </p:sp>
      <p:sp>
        <p:nvSpPr>
          <p:cNvPr id="7" name="Slide Number Placeholder 6"/>
          <p:cNvSpPr>
            <a:spLocks noGrp="1"/>
          </p:cNvSpPr>
          <p:nvPr>
            <p:ph type="sldNum" sz="quarter" idx="12"/>
          </p:nvPr>
        </p:nvSpPr>
        <p:spPr>
          <a:xfrm>
            <a:off x="10742612" y="5883275"/>
            <a:ext cx="322567" cy="365125"/>
          </a:xfrm>
        </p:spPr>
        <p:txBody>
          <a:bodyPr/>
          <a:lstStyle/>
          <a:p>
            <a:fld id="{4B0E3459-C64B-0041-BB6A-1BCEF85ABD4C}" type="slidenum">
              <a:rPr lang="en-EG" smtClean="0"/>
              <a:t>‹#›</a:t>
            </a:fld>
            <a:endParaRPr lang="en-EG"/>
          </a:p>
        </p:txBody>
      </p:sp>
    </p:spTree>
    <p:extLst>
      <p:ext uri="{BB962C8B-B14F-4D97-AF65-F5344CB8AC3E}">
        <p14:creationId xmlns:p14="http://schemas.microsoft.com/office/powerpoint/2010/main" val="29260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D4E482C-88F3-9B46-8211-ACEA671BE05B}" type="datetimeFigureOut">
              <a:rPr lang="en-EG" smtClean="0"/>
              <a:t>5/27/20</a:t>
            </a:fld>
            <a:endParaRPr lang="en-EG"/>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EG"/>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B0E3459-C64B-0041-BB6A-1BCEF85ABD4C}" type="slidenum">
              <a:rPr lang="en-EG" smtClean="0"/>
              <a:t>‹#›</a:t>
            </a:fld>
            <a:endParaRPr lang="en-EG"/>
          </a:p>
        </p:txBody>
      </p:sp>
    </p:spTree>
    <p:extLst>
      <p:ext uri="{BB962C8B-B14F-4D97-AF65-F5344CB8AC3E}">
        <p14:creationId xmlns:p14="http://schemas.microsoft.com/office/powerpoint/2010/main" val="26590889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5979-BFDC-1743-A5D0-5B0E767B5719}"/>
              </a:ext>
            </a:extLst>
          </p:cNvPr>
          <p:cNvSpPr>
            <a:spLocks noGrp="1"/>
          </p:cNvSpPr>
          <p:nvPr>
            <p:ph type="ctrTitle"/>
          </p:nvPr>
        </p:nvSpPr>
        <p:spPr/>
        <p:txBody>
          <a:bodyPr/>
          <a:lstStyle/>
          <a:p>
            <a:r>
              <a:rPr lang="en-EG" dirty="0"/>
              <a:t>Final Project</a:t>
            </a:r>
            <a:br>
              <a:rPr lang="en-EG" dirty="0"/>
            </a:br>
            <a:r>
              <a:rPr lang="en-EG" sz="4000" dirty="0"/>
              <a:t>(Heart Monitor)</a:t>
            </a:r>
            <a:endParaRPr lang="en-EG" dirty="0"/>
          </a:p>
        </p:txBody>
      </p:sp>
      <p:sp>
        <p:nvSpPr>
          <p:cNvPr id="3" name="Subtitle 2">
            <a:extLst>
              <a:ext uri="{FF2B5EF4-FFF2-40B4-BE49-F238E27FC236}">
                <a16:creationId xmlns:a16="http://schemas.microsoft.com/office/drawing/2014/main" id="{C1039A8A-8D1D-3743-BF5D-FB2C6DF4D193}"/>
              </a:ext>
            </a:extLst>
          </p:cNvPr>
          <p:cNvSpPr>
            <a:spLocks noGrp="1"/>
          </p:cNvSpPr>
          <p:nvPr>
            <p:ph type="subTitle" idx="1"/>
          </p:nvPr>
        </p:nvSpPr>
        <p:spPr/>
        <p:txBody>
          <a:bodyPr/>
          <a:lstStyle/>
          <a:p>
            <a:r>
              <a:rPr lang="en-EG" dirty="0"/>
              <a:t>Embedded Systems</a:t>
            </a:r>
          </a:p>
          <a:p>
            <a:endParaRPr lang="en-EG" dirty="0"/>
          </a:p>
          <a:p>
            <a:r>
              <a:rPr lang="en-EG" dirty="0"/>
              <a:t>Arsani Sinout - 900143721</a:t>
            </a:r>
          </a:p>
        </p:txBody>
      </p:sp>
    </p:spTree>
    <p:extLst>
      <p:ext uri="{BB962C8B-B14F-4D97-AF65-F5344CB8AC3E}">
        <p14:creationId xmlns:p14="http://schemas.microsoft.com/office/powerpoint/2010/main" val="2864847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117C-74C9-BC48-8E3F-353CCCCE5459}"/>
              </a:ext>
            </a:extLst>
          </p:cNvPr>
          <p:cNvSpPr>
            <a:spLocks noGrp="1"/>
          </p:cNvSpPr>
          <p:nvPr>
            <p:ph type="title"/>
          </p:nvPr>
        </p:nvSpPr>
        <p:spPr/>
        <p:txBody>
          <a:bodyPr/>
          <a:lstStyle/>
          <a:p>
            <a:r>
              <a:rPr lang="en-EG" dirty="0"/>
              <a:t>UI</a:t>
            </a:r>
          </a:p>
        </p:txBody>
      </p:sp>
      <p:pic>
        <p:nvPicPr>
          <p:cNvPr id="7" name="Content Placeholder 6" descr="A screenshot of a cell phone&#10;&#10;Description automatically generated">
            <a:extLst>
              <a:ext uri="{FF2B5EF4-FFF2-40B4-BE49-F238E27FC236}">
                <a16:creationId xmlns:a16="http://schemas.microsoft.com/office/drawing/2014/main" id="{D8469389-8A10-8544-8513-1CD6F66F0315}"/>
              </a:ext>
            </a:extLst>
          </p:cNvPr>
          <p:cNvPicPr>
            <a:picLocks noGrp="1" noChangeAspect="1"/>
          </p:cNvPicPr>
          <p:nvPr>
            <p:ph idx="1"/>
          </p:nvPr>
        </p:nvPicPr>
        <p:blipFill>
          <a:blip r:embed="rId2"/>
          <a:stretch>
            <a:fillRect/>
          </a:stretch>
        </p:blipFill>
        <p:spPr>
          <a:xfrm>
            <a:off x="4506913" y="3403600"/>
            <a:ext cx="3175000" cy="1651000"/>
          </a:xfrm>
        </p:spPr>
      </p:pic>
    </p:spTree>
    <p:extLst>
      <p:ext uri="{BB962C8B-B14F-4D97-AF65-F5344CB8AC3E}">
        <p14:creationId xmlns:p14="http://schemas.microsoft.com/office/powerpoint/2010/main" val="344250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9E9D-BD29-D243-957B-A528E8F6434C}"/>
              </a:ext>
            </a:extLst>
          </p:cNvPr>
          <p:cNvSpPr>
            <a:spLocks noGrp="1"/>
          </p:cNvSpPr>
          <p:nvPr>
            <p:ph type="title"/>
          </p:nvPr>
        </p:nvSpPr>
        <p:spPr/>
        <p:txBody>
          <a:bodyPr/>
          <a:lstStyle/>
          <a:p>
            <a:r>
              <a:rPr lang="en-EG" dirty="0"/>
              <a:t>Output</a:t>
            </a:r>
          </a:p>
        </p:txBody>
      </p:sp>
      <p:pic>
        <p:nvPicPr>
          <p:cNvPr id="4" name="Screen Recording 2020-05-27 at 10.25.26 AM" descr="Screen Recording 2020-05-27 at 10.25.26 AM">
            <a:hlinkClick r:id="" action="ppaction://media"/>
            <a:extLst>
              <a:ext uri="{FF2B5EF4-FFF2-40B4-BE49-F238E27FC236}">
                <a16:creationId xmlns:a16="http://schemas.microsoft.com/office/drawing/2014/main" id="{D707738D-CDAF-B143-A4A1-90B3EB849880}"/>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252913" y="2667000"/>
            <a:ext cx="3683000" cy="3124200"/>
          </a:xfrm>
        </p:spPr>
      </p:pic>
    </p:spTree>
    <p:extLst>
      <p:ext uri="{BB962C8B-B14F-4D97-AF65-F5344CB8AC3E}">
        <p14:creationId xmlns:p14="http://schemas.microsoft.com/office/powerpoint/2010/main" val="94112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2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92D0-9A59-CE48-945C-DEC918B8D304}"/>
              </a:ext>
            </a:extLst>
          </p:cNvPr>
          <p:cNvSpPr>
            <a:spLocks noGrp="1"/>
          </p:cNvSpPr>
          <p:nvPr>
            <p:ph type="title"/>
          </p:nvPr>
        </p:nvSpPr>
        <p:spPr>
          <a:xfrm>
            <a:off x="1143001" y="2476500"/>
            <a:ext cx="9905998" cy="1905000"/>
          </a:xfrm>
        </p:spPr>
        <p:txBody>
          <a:bodyPr>
            <a:normAutofit/>
          </a:bodyPr>
          <a:lstStyle/>
          <a:p>
            <a:r>
              <a:rPr lang="en-EG" sz="4400" dirty="0"/>
              <a:t>Thank You</a:t>
            </a:r>
          </a:p>
        </p:txBody>
      </p:sp>
    </p:spTree>
    <p:extLst>
      <p:ext uri="{BB962C8B-B14F-4D97-AF65-F5344CB8AC3E}">
        <p14:creationId xmlns:p14="http://schemas.microsoft.com/office/powerpoint/2010/main" val="98562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8B99-7029-644A-9F50-88704BEC5922}"/>
              </a:ext>
            </a:extLst>
          </p:cNvPr>
          <p:cNvSpPr>
            <a:spLocks noGrp="1"/>
          </p:cNvSpPr>
          <p:nvPr>
            <p:ph type="title"/>
          </p:nvPr>
        </p:nvSpPr>
        <p:spPr/>
        <p:txBody>
          <a:bodyPr/>
          <a:lstStyle/>
          <a:p>
            <a:r>
              <a:rPr lang="en-EG" dirty="0"/>
              <a:t>Project Description</a:t>
            </a:r>
          </a:p>
        </p:txBody>
      </p:sp>
      <p:sp>
        <p:nvSpPr>
          <p:cNvPr id="3" name="Content Placeholder 2">
            <a:extLst>
              <a:ext uri="{FF2B5EF4-FFF2-40B4-BE49-F238E27FC236}">
                <a16:creationId xmlns:a16="http://schemas.microsoft.com/office/drawing/2014/main" id="{6C89BE99-89F1-C04D-AA9C-18616915CEBB}"/>
              </a:ext>
            </a:extLst>
          </p:cNvPr>
          <p:cNvSpPr>
            <a:spLocks noGrp="1"/>
          </p:cNvSpPr>
          <p:nvPr>
            <p:ph idx="1"/>
          </p:nvPr>
        </p:nvSpPr>
        <p:spPr/>
        <p:txBody>
          <a:bodyPr/>
          <a:lstStyle/>
          <a:p>
            <a:pPr marL="0" indent="0">
              <a:buNone/>
            </a:pPr>
            <a:r>
              <a:rPr lang="en-US" dirty="0">
                <a:effectLst/>
              </a:rPr>
              <a:t>The project requires developing an application that implements an embedded system that uses the STM32 module (connected with USB link) and connected to the ECG sensor module. The application should be running on the PC and should measure the heartbeat rate for 1-minute after the user sets the sampling rate, and show the output in a graphical way.</a:t>
            </a:r>
            <a:endParaRPr lang="en-EG" dirty="0">
              <a:effectLst/>
            </a:endParaRPr>
          </a:p>
          <a:p>
            <a:endParaRPr lang="en-EG" dirty="0"/>
          </a:p>
        </p:txBody>
      </p:sp>
    </p:spTree>
    <p:extLst>
      <p:ext uri="{BB962C8B-B14F-4D97-AF65-F5344CB8AC3E}">
        <p14:creationId xmlns:p14="http://schemas.microsoft.com/office/powerpoint/2010/main" val="55960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9FA2-CAC5-DA4B-8C63-0978AE256024}"/>
              </a:ext>
            </a:extLst>
          </p:cNvPr>
          <p:cNvSpPr>
            <a:spLocks noGrp="1"/>
          </p:cNvSpPr>
          <p:nvPr>
            <p:ph type="title"/>
          </p:nvPr>
        </p:nvSpPr>
        <p:spPr/>
        <p:txBody>
          <a:bodyPr/>
          <a:lstStyle/>
          <a:p>
            <a:r>
              <a:rPr lang="en-EG" dirty="0"/>
              <a:t>Project Components</a:t>
            </a:r>
          </a:p>
        </p:txBody>
      </p:sp>
      <p:sp>
        <p:nvSpPr>
          <p:cNvPr id="3" name="Content Placeholder 2">
            <a:extLst>
              <a:ext uri="{FF2B5EF4-FFF2-40B4-BE49-F238E27FC236}">
                <a16:creationId xmlns:a16="http://schemas.microsoft.com/office/drawing/2014/main" id="{2B962A5B-EAA2-1E4D-B7DB-5792FED8DB7D}"/>
              </a:ext>
            </a:extLst>
          </p:cNvPr>
          <p:cNvSpPr>
            <a:spLocks noGrp="1"/>
          </p:cNvSpPr>
          <p:nvPr>
            <p:ph idx="1"/>
          </p:nvPr>
        </p:nvSpPr>
        <p:spPr/>
        <p:txBody>
          <a:bodyPr/>
          <a:lstStyle/>
          <a:p>
            <a:r>
              <a:rPr lang="en-US" dirty="0">
                <a:effectLst/>
              </a:rPr>
              <a:t>STM32L432: Nucleo-32</a:t>
            </a:r>
            <a:endParaRPr lang="en-EG" dirty="0">
              <a:effectLst/>
            </a:endParaRPr>
          </a:p>
          <a:p>
            <a:endParaRPr lang="en-EG" dirty="0"/>
          </a:p>
          <a:p>
            <a:endParaRPr lang="en-EG" dirty="0"/>
          </a:p>
          <a:p>
            <a:endParaRPr lang="en-EG" dirty="0"/>
          </a:p>
          <a:p>
            <a:r>
              <a:rPr lang="en-US" dirty="0">
                <a:effectLst/>
              </a:rPr>
              <a:t>AD8232: ECG Module</a:t>
            </a:r>
            <a:endParaRPr lang="en-EG" dirty="0">
              <a:effectLst/>
            </a:endParaRPr>
          </a:p>
          <a:p>
            <a:endParaRPr lang="en-EG" dirty="0"/>
          </a:p>
        </p:txBody>
      </p:sp>
      <p:pic>
        <p:nvPicPr>
          <p:cNvPr id="4" name="Picture 3" descr="A circuit board&#10;&#10;Description automatically generated">
            <a:extLst>
              <a:ext uri="{FF2B5EF4-FFF2-40B4-BE49-F238E27FC236}">
                <a16:creationId xmlns:a16="http://schemas.microsoft.com/office/drawing/2014/main" id="{4D68F68F-58A2-D84D-9129-544301FD0127}"/>
              </a:ext>
            </a:extLst>
          </p:cNvPr>
          <p:cNvPicPr/>
          <p:nvPr/>
        </p:nvPicPr>
        <p:blipFill>
          <a:blip r:embed="rId2">
            <a:extLst>
              <a:ext uri="{28A0092B-C50C-407E-A947-70E740481C1C}">
                <a14:useLocalDpi xmlns:a14="http://schemas.microsoft.com/office/drawing/2010/main" val="0"/>
              </a:ext>
            </a:extLst>
          </a:blip>
          <a:stretch>
            <a:fillRect/>
          </a:stretch>
        </p:blipFill>
        <p:spPr>
          <a:xfrm>
            <a:off x="8126411" y="2217419"/>
            <a:ext cx="2921000" cy="20116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A close up of a device&#10;&#10;Description automatically generated">
            <a:extLst>
              <a:ext uri="{FF2B5EF4-FFF2-40B4-BE49-F238E27FC236}">
                <a16:creationId xmlns:a16="http://schemas.microsoft.com/office/drawing/2014/main" id="{454B8EA8-CEB7-6C48-A85A-E528D5657B95}"/>
              </a:ext>
            </a:extLst>
          </p:cNvPr>
          <p:cNvPicPr/>
          <p:nvPr/>
        </p:nvPicPr>
        <p:blipFill>
          <a:blip r:embed="rId3">
            <a:extLst>
              <a:ext uri="{28A0092B-C50C-407E-A947-70E740481C1C}">
                <a14:useLocalDpi xmlns:a14="http://schemas.microsoft.com/office/drawing/2010/main" val="0"/>
              </a:ext>
            </a:extLst>
          </a:blip>
          <a:stretch>
            <a:fillRect/>
          </a:stretch>
        </p:blipFill>
        <p:spPr>
          <a:xfrm>
            <a:off x="5614987" y="3429000"/>
            <a:ext cx="2962275" cy="29622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3970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4F15-516E-4C4C-8083-827A9423CA05}"/>
              </a:ext>
            </a:extLst>
          </p:cNvPr>
          <p:cNvSpPr>
            <a:spLocks noGrp="1"/>
          </p:cNvSpPr>
          <p:nvPr>
            <p:ph type="title"/>
          </p:nvPr>
        </p:nvSpPr>
        <p:spPr/>
        <p:txBody>
          <a:bodyPr/>
          <a:lstStyle/>
          <a:p>
            <a:r>
              <a:rPr lang="en-EG" dirty="0"/>
              <a:t>Flow Of Data</a:t>
            </a:r>
          </a:p>
        </p:txBody>
      </p:sp>
      <p:sp>
        <p:nvSpPr>
          <p:cNvPr id="3" name="Content Placeholder 2">
            <a:extLst>
              <a:ext uri="{FF2B5EF4-FFF2-40B4-BE49-F238E27FC236}">
                <a16:creationId xmlns:a16="http://schemas.microsoft.com/office/drawing/2014/main" id="{720284FA-451B-E84C-82A5-D2142D9A42B1}"/>
              </a:ext>
            </a:extLst>
          </p:cNvPr>
          <p:cNvSpPr>
            <a:spLocks noGrp="1"/>
          </p:cNvSpPr>
          <p:nvPr>
            <p:ph idx="1"/>
          </p:nvPr>
        </p:nvSpPr>
        <p:spPr/>
        <p:txBody>
          <a:bodyPr/>
          <a:lstStyle/>
          <a:p>
            <a:r>
              <a:rPr lang="en-EG" dirty="0"/>
              <a:t>Heart Beat Sensor</a:t>
            </a:r>
          </a:p>
          <a:p>
            <a:r>
              <a:rPr lang="en-EG" dirty="0"/>
              <a:t>ECG Module</a:t>
            </a:r>
          </a:p>
          <a:p>
            <a:r>
              <a:rPr lang="en-EG" dirty="0"/>
              <a:t>ADC (STM32)</a:t>
            </a:r>
          </a:p>
          <a:p>
            <a:r>
              <a:rPr lang="en-EG" dirty="0"/>
              <a:t>UART</a:t>
            </a:r>
          </a:p>
          <a:p>
            <a:r>
              <a:rPr lang="en-EG" dirty="0"/>
              <a:t>Output / Storage</a:t>
            </a:r>
          </a:p>
          <a:p>
            <a:r>
              <a:rPr lang="en-EG" dirty="0"/>
              <a:t>Output Processing</a:t>
            </a:r>
          </a:p>
          <a:p>
            <a:r>
              <a:rPr lang="en-EG" dirty="0"/>
              <a:t>Graphical Output</a:t>
            </a:r>
          </a:p>
        </p:txBody>
      </p:sp>
      <p:pic>
        <p:nvPicPr>
          <p:cNvPr id="10" name="Picture 9">
            <a:extLst>
              <a:ext uri="{FF2B5EF4-FFF2-40B4-BE49-F238E27FC236}">
                <a16:creationId xmlns:a16="http://schemas.microsoft.com/office/drawing/2014/main" id="{32B3949A-EE99-9840-A749-68119A49382D}"/>
              </a:ext>
            </a:extLst>
          </p:cNvPr>
          <p:cNvPicPr>
            <a:picLocks noChangeAspect="1"/>
          </p:cNvPicPr>
          <p:nvPr/>
        </p:nvPicPr>
        <p:blipFill rotWithShape="1">
          <a:blip r:embed="rId2"/>
          <a:srcRect l="50000" t="21200" b="15350"/>
          <a:stretch/>
        </p:blipFill>
        <p:spPr>
          <a:xfrm>
            <a:off x="8678861" y="1524000"/>
            <a:ext cx="2368550" cy="30056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20C0F20A-A7E4-8745-A55A-F28E305F91E7}"/>
              </a:ext>
            </a:extLst>
          </p:cNvPr>
          <p:cNvPicPr>
            <a:picLocks noChangeAspect="1"/>
          </p:cNvPicPr>
          <p:nvPr/>
        </p:nvPicPr>
        <p:blipFill>
          <a:blip r:embed="rId3"/>
          <a:stretch>
            <a:fillRect/>
          </a:stretch>
        </p:blipFill>
        <p:spPr>
          <a:xfrm>
            <a:off x="6445248" y="3429000"/>
            <a:ext cx="2908300" cy="2908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2661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06EC-F4AB-524D-9771-FCA1825AE9CD}"/>
              </a:ext>
            </a:extLst>
          </p:cNvPr>
          <p:cNvSpPr>
            <a:spLocks noGrp="1"/>
          </p:cNvSpPr>
          <p:nvPr>
            <p:ph type="title"/>
          </p:nvPr>
        </p:nvSpPr>
        <p:spPr/>
        <p:txBody>
          <a:bodyPr/>
          <a:lstStyle/>
          <a:p>
            <a:r>
              <a:rPr lang="en-EG" dirty="0"/>
              <a:t>STM32 Configuration</a:t>
            </a:r>
          </a:p>
        </p:txBody>
      </p:sp>
      <p:pic>
        <p:nvPicPr>
          <p:cNvPr id="5" name="Content Placeholder 4">
            <a:extLst>
              <a:ext uri="{FF2B5EF4-FFF2-40B4-BE49-F238E27FC236}">
                <a16:creationId xmlns:a16="http://schemas.microsoft.com/office/drawing/2014/main" id="{0012240E-97A2-5C41-9D1C-A8FB56F35C6F}"/>
              </a:ext>
            </a:extLst>
          </p:cNvPr>
          <p:cNvPicPr>
            <a:picLocks noGrp="1" noChangeAspect="1"/>
          </p:cNvPicPr>
          <p:nvPr>
            <p:ph idx="1"/>
          </p:nvPr>
        </p:nvPicPr>
        <p:blipFill>
          <a:blip r:embed="rId2"/>
          <a:stretch>
            <a:fillRect/>
          </a:stretch>
        </p:blipFill>
        <p:spPr>
          <a:xfrm>
            <a:off x="1345181" y="2781301"/>
            <a:ext cx="3655225" cy="3124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A screenshot of a cell phone&#10;&#10;Description automatically generated">
            <a:extLst>
              <a:ext uri="{FF2B5EF4-FFF2-40B4-BE49-F238E27FC236}">
                <a16:creationId xmlns:a16="http://schemas.microsoft.com/office/drawing/2014/main" id="{D53E5A78-244C-134C-8C2B-8222C9489DFF}"/>
              </a:ext>
            </a:extLst>
          </p:cNvPr>
          <p:cNvPicPr>
            <a:picLocks noChangeAspect="1"/>
          </p:cNvPicPr>
          <p:nvPr/>
        </p:nvPicPr>
        <p:blipFill>
          <a:blip r:embed="rId3"/>
          <a:stretch>
            <a:fillRect/>
          </a:stretch>
        </p:blipFill>
        <p:spPr>
          <a:xfrm>
            <a:off x="7789032" y="2775679"/>
            <a:ext cx="3057787" cy="31185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3994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6920-6CBB-F446-9DB8-B27E6399B83B}"/>
              </a:ext>
            </a:extLst>
          </p:cNvPr>
          <p:cNvSpPr>
            <a:spLocks noGrp="1"/>
          </p:cNvSpPr>
          <p:nvPr>
            <p:ph type="title"/>
          </p:nvPr>
        </p:nvSpPr>
        <p:spPr/>
        <p:txBody>
          <a:bodyPr/>
          <a:lstStyle/>
          <a:p>
            <a:r>
              <a:rPr lang="en-EG" dirty="0"/>
              <a:t>Code (C)</a:t>
            </a:r>
          </a:p>
        </p:txBody>
      </p:sp>
      <p:sp>
        <p:nvSpPr>
          <p:cNvPr id="3" name="Content Placeholder 2">
            <a:extLst>
              <a:ext uri="{FF2B5EF4-FFF2-40B4-BE49-F238E27FC236}">
                <a16:creationId xmlns:a16="http://schemas.microsoft.com/office/drawing/2014/main" id="{AD08F62A-C423-AF48-B99E-96AE2B29C479}"/>
              </a:ext>
            </a:extLst>
          </p:cNvPr>
          <p:cNvSpPr>
            <a:spLocks noGrp="1"/>
          </p:cNvSpPr>
          <p:nvPr>
            <p:ph idx="1"/>
          </p:nvPr>
        </p:nvSpPr>
        <p:spPr>
          <a:xfrm>
            <a:off x="1141413" y="2074127"/>
            <a:ext cx="9905998" cy="4371278"/>
          </a:xfrm>
        </p:spPr>
        <p:txBody>
          <a:bodyPr>
            <a:normAutofit/>
          </a:bodyPr>
          <a:lstStyle/>
          <a:p>
            <a:pPr marL="0" indent="0">
              <a:buNone/>
            </a:pPr>
            <a:r>
              <a:rPr lang="en-US" sz="1100" dirty="0">
                <a:latin typeface="Courier" pitchFamily="2" charset="0"/>
              </a:rPr>
              <a:t>int </a:t>
            </a:r>
            <a:r>
              <a:rPr lang="en-US" sz="1100" dirty="0" err="1">
                <a:latin typeface="Courier" pitchFamily="2" charset="0"/>
              </a:rPr>
              <a:t>trans_rec</a:t>
            </a:r>
            <a:r>
              <a:rPr lang="en-US" sz="1100" dirty="0">
                <a:latin typeface="Courier" pitchFamily="2" charset="0"/>
              </a:rPr>
              <a:t> = 0;</a:t>
            </a:r>
          </a:p>
          <a:p>
            <a:pPr marL="0" indent="0">
              <a:buNone/>
            </a:pPr>
            <a:r>
              <a:rPr lang="en-US" sz="1100" dirty="0">
                <a:latin typeface="Courier" pitchFamily="2" charset="0"/>
              </a:rPr>
              <a:t>int </a:t>
            </a:r>
            <a:r>
              <a:rPr lang="en-US" sz="1100" dirty="0" err="1">
                <a:latin typeface="Courier" pitchFamily="2" charset="0"/>
              </a:rPr>
              <a:t>srate</a:t>
            </a:r>
            <a:r>
              <a:rPr lang="en-US" sz="1100" dirty="0">
                <a:latin typeface="Courier" pitchFamily="2" charset="0"/>
              </a:rPr>
              <a:t> = 0;</a:t>
            </a:r>
          </a:p>
          <a:p>
            <a:pPr marL="0" indent="0">
              <a:buNone/>
            </a:pPr>
            <a:r>
              <a:rPr lang="en-US" sz="1100" dirty="0">
                <a:latin typeface="Courier" pitchFamily="2" charset="0"/>
              </a:rPr>
              <a:t>	</a:t>
            </a:r>
          </a:p>
          <a:p>
            <a:pPr marL="0" indent="0">
              <a:buNone/>
            </a:pPr>
            <a:r>
              <a:rPr lang="en-US" sz="1100" dirty="0">
                <a:latin typeface="Courier" pitchFamily="2" charset="0"/>
              </a:rPr>
              <a:t>	while (1)</a:t>
            </a:r>
          </a:p>
          <a:p>
            <a:pPr marL="0" indent="0">
              <a:buNone/>
            </a:pPr>
            <a:r>
              <a:rPr lang="en-US" sz="1100" dirty="0">
                <a:latin typeface="Courier" pitchFamily="2" charset="0"/>
              </a:rPr>
              <a:t>  {</a:t>
            </a:r>
          </a:p>
          <a:p>
            <a:pPr marL="0" indent="0">
              <a:buNone/>
            </a:pPr>
            <a:r>
              <a:rPr lang="en-US" sz="1100" dirty="0">
                <a:latin typeface="Courier" pitchFamily="2" charset="0"/>
              </a:rPr>
              <a:t>		if (</a:t>
            </a:r>
            <a:r>
              <a:rPr lang="en-US" sz="1100" dirty="0" err="1">
                <a:latin typeface="Courier" pitchFamily="2" charset="0"/>
              </a:rPr>
              <a:t>trans_rec</a:t>
            </a:r>
            <a:r>
              <a:rPr lang="en-US" sz="1100" dirty="0">
                <a:latin typeface="Courier" pitchFamily="2" charset="0"/>
              </a:rPr>
              <a:t> == 0)</a:t>
            </a:r>
          </a:p>
          <a:p>
            <a:pPr marL="0" indent="0">
              <a:buNone/>
            </a:pPr>
            <a:r>
              <a:rPr lang="en-US" sz="1100" dirty="0">
                <a:latin typeface="Courier" pitchFamily="2" charset="0"/>
              </a:rPr>
              <a:t>		{</a:t>
            </a:r>
          </a:p>
          <a:p>
            <a:pPr marL="0" indent="0">
              <a:buNone/>
            </a:pPr>
            <a:r>
              <a:rPr lang="en-US" sz="1100" dirty="0">
                <a:latin typeface="Courier" pitchFamily="2" charset="0"/>
              </a:rPr>
              <a:t>			</a:t>
            </a:r>
            <a:r>
              <a:rPr lang="en-US" sz="1100" dirty="0" err="1">
                <a:latin typeface="Courier" pitchFamily="2" charset="0"/>
              </a:rPr>
              <a:t>HAL_UART_Receive_IT</a:t>
            </a:r>
            <a:r>
              <a:rPr lang="en-US" sz="1100" dirty="0">
                <a:latin typeface="Courier" pitchFamily="2" charset="0"/>
              </a:rPr>
              <a:t>(&amp;huart2 , (uint8_t *) </a:t>
            </a:r>
            <a:r>
              <a:rPr lang="en-US" sz="1100" dirty="0" err="1">
                <a:latin typeface="Courier" pitchFamily="2" charset="0"/>
              </a:rPr>
              <a:t>srate</a:t>
            </a:r>
            <a:r>
              <a:rPr lang="en-US" sz="1100" dirty="0">
                <a:latin typeface="Courier" pitchFamily="2" charset="0"/>
              </a:rPr>
              <a:t>, </a:t>
            </a:r>
            <a:r>
              <a:rPr lang="en-US" sz="1100" dirty="0" err="1">
                <a:latin typeface="Courier" pitchFamily="2" charset="0"/>
              </a:rPr>
              <a:t>sizeof</a:t>
            </a:r>
            <a:r>
              <a:rPr lang="en-US" sz="1100" dirty="0">
                <a:latin typeface="Courier" pitchFamily="2" charset="0"/>
              </a:rPr>
              <a:t>(</a:t>
            </a:r>
            <a:r>
              <a:rPr lang="en-US" sz="1100" dirty="0" err="1">
                <a:latin typeface="Courier" pitchFamily="2" charset="0"/>
              </a:rPr>
              <a:t>srate</a:t>
            </a:r>
            <a:r>
              <a:rPr lang="en-US" sz="1100" dirty="0">
                <a:latin typeface="Courier" pitchFamily="2" charset="0"/>
              </a:rPr>
              <a:t>));</a:t>
            </a:r>
          </a:p>
          <a:p>
            <a:pPr marL="0" indent="0">
              <a:buNone/>
            </a:pPr>
            <a:r>
              <a:rPr lang="en-US" sz="1100" dirty="0">
                <a:latin typeface="Courier" pitchFamily="2" charset="0"/>
              </a:rPr>
              <a:t>			</a:t>
            </a:r>
          </a:p>
          <a:p>
            <a:pPr marL="0" indent="0">
              <a:buNone/>
            </a:pPr>
            <a:r>
              <a:rPr lang="en-US" sz="1100" dirty="0">
                <a:latin typeface="Courier" pitchFamily="2" charset="0"/>
              </a:rPr>
              <a:t>			if (</a:t>
            </a:r>
            <a:r>
              <a:rPr lang="en-US" sz="1100" dirty="0" err="1">
                <a:latin typeface="Courier" pitchFamily="2" charset="0"/>
              </a:rPr>
              <a:t>srate</a:t>
            </a:r>
            <a:r>
              <a:rPr lang="en-US" sz="1100" dirty="0">
                <a:latin typeface="Courier" pitchFamily="2" charset="0"/>
              </a:rPr>
              <a:t> &gt; 0)</a:t>
            </a:r>
          </a:p>
          <a:p>
            <a:pPr marL="0" indent="0">
              <a:buNone/>
            </a:pPr>
            <a:r>
              <a:rPr lang="en-US" sz="1100" dirty="0">
                <a:latin typeface="Courier" pitchFamily="2" charset="0"/>
              </a:rPr>
              <a:t>			{</a:t>
            </a:r>
          </a:p>
          <a:p>
            <a:pPr marL="0" indent="0">
              <a:buNone/>
            </a:pPr>
            <a:r>
              <a:rPr lang="en-US" sz="1100" dirty="0">
                <a:latin typeface="Courier" pitchFamily="2" charset="0"/>
              </a:rPr>
              <a:t>				</a:t>
            </a:r>
            <a:r>
              <a:rPr lang="en-US" sz="1100" dirty="0" err="1">
                <a:latin typeface="Courier" pitchFamily="2" charset="0"/>
              </a:rPr>
              <a:t>trans_rec</a:t>
            </a:r>
            <a:r>
              <a:rPr lang="en-US" sz="1100" dirty="0">
                <a:latin typeface="Courier" pitchFamily="2" charset="0"/>
              </a:rPr>
              <a:t> = 1;</a:t>
            </a:r>
          </a:p>
          <a:p>
            <a:pPr marL="0" indent="0">
              <a:buNone/>
            </a:pPr>
            <a:r>
              <a:rPr lang="en-US" sz="1100" dirty="0">
                <a:latin typeface="Courier" pitchFamily="2" charset="0"/>
              </a:rPr>
              <a:t>			}</a:t>
            </a:r>
            <a:endParaRPr lang="en-EG" sz="1100" dirty="0">
              <a:latin typeface="Courier" pitchFamily="2" charset="0"/>
            </a:endParaRPr>
          </a:p>
        </p:txBody>
      </p:sp>
    </p:spTree>
    <p:extLst>
      <p:ext uri="{BB962C8B-B14F-4D97-AF65-F5344CB8AC3E}">
        <p14:creationId xmlns:p14="http://schemas.microsoft.com/office/powerpoint/2010/main" val="50677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6920-6CBB-F446-9DB8-B27E6399B83B}"/>
              </a:ext>
            </a:extLst>
          </p:cNvPr>
          <p:cNvSpPr>
            <a:spLocks noGrp="1"/>
          </p:cNvSpPr>
          <p:nvPr>
            <p:ph type="title"/>
          </p:nvPr>
        </p:nvSpPr>
        <p:spPr/>
        <p:txBody>
          <a:bodyPr/>
          <a:lstStyle/>
          <a:p>
            <a:r>
              <a:rPr lang="en-EG" dirty="0"/>
              <a:t>Code (C)</a:t>
            </a:r>
          </a:p>
        </p:txBody>
      </p:sp>
      <p:sp>
        <p:nvSpPr>
          <p:cNvPr id="3" name="Content Placeholder 2">
            <a:extLst>
              <a:ext uri="{FF2B5EF4-FFF2-40B4-BE49-F238E27FC236}">
                <a16:creationId xmlns:a16="http://schemas.microsoft.com/office/drawing/2014/main" id="{AD08F62A-C423-AF48-B99E-96AE2B29C479}"/>
              </a:ext>
            </a:extLst>
          </p:cNvPr>
          <p:cNvSpPr>
            <a:spLocks noGrp="1"/>
          </p:cNvSpPr>
          <p:nvPr>
            <p:ph idx="1"/>
          </p:nvPr>
        </p:nvSpPr>
        <p:spPr/>
        <p:txBody>
          <a:bodyPr>
            <a:normAutofit fontScale="62500" lnSpcReduction="20000"/>
          </a:bodyPr>
          <a:lstStyle/>
          <a:p>
            <a:pPr marL="0" indent="0">
              <a:buNone/>
            </a:pPr>
            <a:r>
              <a:rPr lang="en-US" dirty="0">
                <a:latin typeface="Courier" pitchFamily="2" charset="0"/>
              </a:rPr>
              <a:t>else</a:t>
            </a:r>
          </a:p>
          <a:p>
            <a:pPr marL="0" indent="0">
              <a:buNone/>
            </a:pPr>
            <a:r>
              <a:rPr lang="en-US" dirty="0">
                <a:latin typeface="Courier" pitchFamily="2" charset="0"/>
              </a:rPr>
              <a:t>		{</a:t>
            </a:r>
          </a:p>
          <a:p>
            <a:pPr marL="0" indent="0">
              <a:buNone/>
            </a:pPr>
            <a:r>
              <a:rPr lang="en-US" dirty="0">
                <a:latin typeface="Courier" pitchFamily="2" charset="0"/>
              </a:rPr>
              <a:t>			</a:t>
            </a:r>
            <a:r>
              <a:rPr lang="en-US" dirty="0" err="1">
                <a:latin typeface="Courier" pitchFamily="2" charset="0"/>
              </a:rPr>
              <a:t>HAL_ADC_Start</a:t>
            </a:r>
            <a:r>
              <a:rPr lang="en-US" dirty="0">
                <a:latin typeface="Courier" pitchFamily="2" charset="0"/>
              </a:rPr>
              <a:t>(&amp;hadc1);</a:t>
            </a:r>
          </a:p>
          <a:p>
            <a:pPr marL="0" indent="0">
              <a:buNone/>
            </a:pPr>
            <a:r>
              <a:rPr lang="en-US" dirty="0">
                <a:latin typeface="Courier" pitchFamily="2" charset="0"/>
              </a:rPr>
              <a:t>			res = </a:t>
            </a:r>
            <a:r>
              <a:rPr lang="en-US" dirty="0" err="1">
                <a:latin typeface="Courier" pitchFamily="2" charset="0"/>
              </a:rPr>
              <a:t>HAL_ADC_GetValue</a:t>
            </a:r>
            <a:r>
              <a:rPr lang="en-US" dirty="0">
                <a:latin typeface="Courier" pitchFamily="2" charset="0"/>
              </a:rPr>
              <a:t>(&amp;hadc1);</a:t>
            </a:r>
          </a:p>
          <a:p>
            <a:pPr marL="0" indent="0">
              <a:buNone/>
            </a:pPr>
            <a:endParaRPr lang="en-US" dirty="0">
              <a:latin typeface="Courier" pitchFamily="2" charset="0"/>
            </a:endParaRPr>
          </a:p>
          <a:p>
            <a:pPr marL="0" indent="0">
              <a:buNone/>
            </a:pPr>
            <a:r>
              <a:rPr lang="en-US" dirty="0">
                <a:latin typeface="Courier" pitchFamily="2" charset="0"/>
              </a:rPr>
              <a:t>			</a:t>
            </a:r>
            <a:r>
              <a:rPr lang="en-US" dirty="0" err="1">
                <a:latin typeface="Courier" pitchFamily="2" charset="0"/>
              </a:rPr>
              <a:t>sprintf</a:t>
            </a:r>
            <a:r>
              <a:rPr lang="en-US" dirty="0">
                <a:latin typeface="Courier" pitchFamily="2" charset="0"/>
              </a:rPr>
              <a:t>(out, "%d\r\n", res);</a:t>
            </a:r>
          </a:p>
          <a:p>
            <a:pPr marL="0" indent="0">
              <a:buNone/>
            </a:pPr>
            <a:r>
              <a:rPr lang="en-US" dirty="0">
                <a:latin typeface="Courier" pitchFamily="2" charset="0"/>
              </a:rPr>
              <a:t>			</a:t>
            </a:r>
            <a:r>
              <a:rPr lang="en-US" dirty="0" err="1">
                <a:latin typeface="Courier" pitchFamily="2" charset="0"/>
              </a:rPr>
              <a:t>HAL_UART_Transmit</a:t>
            </a:r>
            <a:r>
              <a:rPr lang="en-US" dirty="0">
                <a:latin typeface="Courier" pitchFamily="2" charset="0"/>
              </a:rPr>
              <a:t>(&amp;huart2, (uint8_t*)out, </a:t>
            </a:r>
            <a:r>
              <a:rPr lang="en-US" dirty="0" err="1">
                <a:latin typeface="Courier" pitchFamily="2" charset="0"/>
              </a:rPr>
              <a:t>sizeof</a:t>
            </a:r>
            <a:r>
              <a:rPr lang="en-US" dirty="0">
                <a:latin typeface="Courier" pitchFamily="2" charset="0"/>
              </a:rPr>
              <a:t>(out),200);</a:t>
            </a:r>
          </a:p>
          <a:p>
            <a:pPr marL="0" indent="0">
              <a:buNone/>
            </a:pPr>
            <a:r>
              <a:rPr lang="en-US" dirty="0">
                <a:latin typeface="Courier" pitchFamily="2" charset="0"/>
              </a:rPr>
              <a:t>		</a:t>
            </a:r>
          </a:p>
          <a:p>
            <a:pPr marL="0" indent="0">
              <a:buNone/>
            </a:pPr>
            <a:r>
              <a:rPr lang="en-US" dirty="0">
                <a:latin typeface="Courier" pitchFamily="2" charset="0"/>
              </a:rPr>
              <a:t>			__HAL_TIM_SET_COUNTER(&amp;htim1,0);</a:t>
            </a:r>
          </a:p>
          <a:p>
            <a:pPr marL="0" indent="0">
              <a:buNone/>
            </a:pPr>
            <a:r>
              <a:rPr lang="en-US" dirty="0">
                <a:latin typeface="Courier" pitchFamily="2" charset="0"/>
              </a:rPr>
              <a:t>			while (__HAL_TIM_GET_COUNTER(&amp;htim1) &lt; 100000 / </a:t>
            </a:r>
            <a:r>
              <a:rPr lang="en-US" dirty="0" err="1">
                <a:latin typeface="Courier" pitchFamily="2" charset="0"/>
              </a:rPr>
              <a:t>srate</a:t>
            </a:r>
            <a:r>
              <a:rPr lang="en-US" dirty="0">
                <a:latin typeface="Courier" pitchFamily="2" charset="0"/>
              </a:rPr>
              <a:t>);</a:t>
            </a:r>
          </a:p>
          <a:p>
            <a:pPr marL="0" indent="0">
              <a:buNone/>
            </a:pPr>
            <a:r>
              <a:rPr lang="en-US" dirty="0">
                <a:latin typeface="Courier" pitchFamily="2" charset="0"/>
              </a:rPr>
              <a:t>		}</a:t>
            </a:r>
            <a:endParaRPr lang="en-EG" dirty="0">
              <a:latin typeface="Courier" pitchFamily="2" charset="0"/>
            </a:endParaRPr>
          </a:p>
        </p:txBody>
      </p:sp>
    </p:spTree>
    <p:extLst>
      <p:ext uri="{BB962C8B-B14F-4D97-AF65-F5344CB8AC3E}">
        <p14:creationId xmlns:p14="http://schemas.microsoft.com/office/powerpoint/2010/main" val="107273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6920-6CBB-F446-9DB8-B27E6399B83B}"/>
              </a:ext>
            </a:extLst>
          </p:cNvPr>
          <p:cNvSpPr>
            <a:spLocks noGrp="1"/>
          </p:cNvSpPr>
          <p:nvPr>
            <p:ph type="title"/>
          </p:nvPr>
        </p:nvSpPr>
        <p:spPr/>
        <p:txBody>
          <a:bodyPr/>
          <a:lstStyle/>
          <a:p>
            <a:r>
              <a:rPr lang="en-EG" dirty="0"/>
              <a:t>Code (Python)</a:t>
            </a:r>
          </a:p>
        </p:txBody>
      </p:sp>
      <p:sp>
        <p:nvSpPr>
          <p:cNvPr id="3" name="Content Placeholder 2">
            <a:extLst>
              <a:ext uri="{FF2B5EF4-FFF2-40B4-BE49-F238E27FC236}">
                <a16:creationId xmlns:a16="http://schemas.microsoft.com/office/drawing/2014/main" id="{AD08F62A-C423-AF48-B99E-96AE2B29C479}"/>
              </a:ext>
            </a:extLst>
          </p:cNvPr>
          <p:cNvSpPr>
            <a:spLocks noGrp="1"/>
          </p:cNvSpPr>
          <p:nvPr>
            <p:ph idx="1"/>
          </p:nvPr>
        </p:nvSpPr>
        <p:spPr/>
        <p:txBody>
          <a:bodyPr>
            <a:normAutofit fontScale="70000" lnSpcReduction="20000"/>
          </a:bodyPr>
          <a:lstStyle/>
          <a:p>
            <a:pPr marL="0" indent="0">
              <a:buNone/>
            </a:pPr>
            <a:r>
              <a:rPr lang="en-US" dirty="0">
                <a:latin typeface="Courier" pitchFamily="2" charset="0"/>
              </a:rPr>
              <a:t>def read():</a:t>
            </a:r>
          </a:p>
          <a:p>
            <a:pPr marL="0" indent="0">
              <a:buNone/>
            </a:pPr>
            <a:r>
              <a:rPr lang="en-US" dirty="0">
                <a:latin typeface="Courier" pitchFamily="2" charset="0"/>
              </a:rPr>
              <a:t>    a=''</a:t>
            </a:r>
          </a:p>
          <a:p>
            <a:pPr marL="0" indent="0">
              <a:buNone/>
            </a:pPr>
            <a:r>
              <a:rPr lang="en-US" dirty="0">
                <a:latin typeface="Courier" pitchFamily="2" charset="0"/>
              </a:rPr>
              <a:t>    while True:</a:t>
            </a:r>
          </a:p>
          <a:p>
            <a:pPr marL="0" indent="0">
              <a:buNone/>
            </a:pPr>
            <a:r>
              <a:rPr lang="en-US" dirty="0">
                <a:latin typeface="Courier" pitchFamily="2" charset="0"/>
              </a:rPr>
              <a:t>        if ser is None:</a:t>
            </a:r>
          </a:p>
          <a:p>
            <a:pPr marL="0" indent="0">
              <a:buNone/>
            </a:pPr>
            <a:r>
              <a:rPr lang="en-US" dirty="0">
                <a:latin typeface="Courier" pitchFamily="2" charset="0"/>
              </a:rPr>
              <a:t>            continue</a:t>
            </a:r>
          </a:p>
          <a:p>
            <a:pPr marL="0" indent="0">
              <a:buNone/>
            </a:pPr>
            <a:r>
              <a:rPr lang="en-US" dirty="0">
                <a:latin typeface="Courier" pitchFamily="2" charset="0"/>
              </a:rPr>
              <a:t>        try:</a:t>
            </a:r>
          </a:p>
          <a:p>
            <a:pPr marL="0" indent="0">
              <a:buNone/>
            </a:pPr>
            <a:r>
              <a:rPr lang="en-US" dirty="0">
                <a:latin typeface="Courier" pitchFamily="2" charset="0"/>
              </a:rPr>
              <a:t>            </a:t>
            </a:r>
            <a:r>
              <a:rPr lang="en-US" dirty="0" err="1">
                <a:latin typeface="Courier" pitchFamily="2" charset="0"/>
              </a:rPr>
              <a:t>val</a:t>
            </a:r>
            <a:r>
              <a:rPr lang="en-US" dirty="0">
                <a:latin typeface="Courier" pitchFamily="2" charset="0"/>
              </a:rPr>
              <a:t> = </a:t>
            </a:r>
            <a:r>
              <a:rPr lang="en-US" dirty="0" err="1">
                <a:latin typeface="Courier" pitchFamily="2" charset="0"/>
              </a:rPr>
              <a:t>ser.readline</a:t>
            </a:r>
            <a:r>
              <a:rPr lang="en-US" dirty="0">
                <a:latin typeface="Courier" pitchFamily="2" charset="0"/>
              </a:rPr>
              <a:t>().decode("utf-8")</a:t>
            </a:r>
          </a:p>
          <a:p>
            <a:pPr marL="0" indent="0">
              <a:buNone/>
            </a:pPr>
            <a:r>
              <a:rPr lang="en-US" dirty="0">
                <a:latin typeface="Courier" pitchFamily="2" charset="0"/>
              </a:rPr>
              <a:t>		   return </a:t>
            </a:r>
            <a:r>
              <a:rPr lang="en-US" dirty="0" err="1">
                <a:latin typeface="Courier" pitchFamily="2" charset="0"/>
              </a:rPr>
              <a:t>val</a:t>
            </a:r>
            <a:endParaRPr lang="en-US" dirty="0">
              <a:latin typeface="Courier" pitchFamily="2" charset="0"/>
            </a:endParaRPr>
          </a:p>
          <a:p>
            <a:pPr marL="0" indent="0">
              <a:buNone/>
            </a:pPr>
            <a:r>
              <a:rPr lang="en-US" dirty="0">
                <a:latin typeface="Courier" pitchFamily="2" charset="0"/>
              </a:rPr>
              <a:t>        except:</a:t>
            </a:r>
          </a:p>
          <a:p>
            <a:pPr marL="0" indent="0">
              <a:buNone/>
            </a:pPr>
            <a:r>
              <a:rPr lang="en-US" dirty="0">
                <a:latin typeface="Courier" pitchFamily="2" charset="0"/>
              </a:rPr>
              <a:t>            print(" ")</a:t>
            </a:r>
            <a:endParaRPr lang="en-EG" dirty="0">
              <a:latin typeface="Courier" pitchFamily="2" charset="0"/>
            </a:endParaRPr>
          </a:p>
        </p:txBody>
      </p:sp>
    </p:spTree>
    <p:extLst>
      <p:ext uri="{BB962C8B-B14F-4D97-AF65-F5344CB8AC3E}">
        <p14:creationId xmlns:p14="http://schemas.microsoft.com/office/powerpoint/2010/main" val="390360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6920-6CBB-F446-9DB8-B27E6399B83B}"/>
              </a:ext>
            </a:extLst>
          </p:cNvPr>
          <p:cNvSpPr>
            <a:spLocks noGrp="1"/>
          </p:cNvSpPr>
          <p:nvPr>
            <p:ph type="title"/>
          </p:nvPr>
        </p:nvSpPr>
        <p:spPr/>
        <p:txBody>
          <a:bodyPr/>
          <a:lstStyle/>
          <a:p>
            <a:r>
              <a:rPr lang="en-EG" dirty="0"/>
              <a:t>Code (Python)</a:t>
            </a:r>
          </a:p>
        </p:txBody>
      </p:sp>
      <p:sp>
        <p:nvSpPr>
          <p:cNvPr id="3" name="Content Placeholder 2">
            <a:extLst>
              <a:ext uri="{FF2B5EF4-FFF2-40B4-BE49-F238E27FC236}">
                <a16:creationId xmlns:a16="http://schemas.microsoft.com/office/drawing/2014/main" id="{AD08F62A-C423-AF48-B99E-96AE2B29C479}"/>
              </a:ext>
            </a:extLst>
          </p:cNvPr>
          <p:cNvSpPr>
            <a:spLocks noGrp="1"/>
          </p:cNvSpPr>
          <p:nvPr>
            <p:ph idx="1"/>
          </p:nvPr>
        </p:nvSpPr>
        <p:spPr>
          <a:xfrm>
            <a:off x="1141413" y="2263697"/>
            <a:ext cx="9905998" cy="4114801"/>
          </a:xfrm>
        </p:spPr>
        <p:txBody>
          <a:bodyPr>
            <a:normAutofit fontScale="85000" lnSpcReduction="20000"/>
          </a:bodyPr>
          <a:lstStyle/>
          <a:p>
            <a:pPr marL="0" indent="0">
              <a:buNone/>
            </a:pPr>
            <a:r>
              <a:rPr lang="en-US" dirty="0">
                <a:latin typeface="Courier" pitchFamily="2" charset="0"/>
              </a:rPr>
              <a:t>    </a:t>
            </a:r>
            <a:r>
              <a:rPr lang="en-US" dirty="0" err="1">
                <a:latin typeface="Courier" pitchFamily="2" charset="0"/>
              </a:rPr>
              <a:t>ser.port</a:t>
            </a:r>
            <a:r>
              <a:rPr lang="en-US" dirty="0">
                <a:latin typeface="Courier" pitchFamily="2" charset="0"/>
              </a:rPr>
              <a:t> = port</a:t>
            </a:r>
          </a:p>
          <a:p>
            <a:pPr marL="0" indent="0">
              <a:buNone/>
            </a:pPr>
            <a:r>
              <a:rPr lang="en-US" dirty="0">
                <a:latin typeface="Courier" pitchFamily="2" charset="0"/>
              </a:rPr>
              <a:t>    </a:t>
            </a:r>
            <a:r>
              <a:rPr lang="en-US" dirty="0" err="1">
                <a:latin typeface="Courier" pitchFamily="2" charset="0"/>
              </a:rPr>
              <a:t>ser.baudrate</a:t>
            </a:r>
            <a:r>
              <a:rPr lang="en-US" dirty="0">
                <a:latin typeface="Courier" pitchFamily="2" charset="0"/>
              </a:rPr>
              <a:t> = int(</a:t>
            </a:r>
            <a:r>
              <a:rPr lang="en-US" dirty="0" err="1">
                <a:latin typeface="Courier" pitchFamily="2" charset="0"/>
              </a:rPr>
              <a:t>brate</a:t>
            </a:r>
            <a:r>
              <a:rPr lang="en-US" dirty="0">
                <a:latin typeface="Courier" pitchFamily="2" charset="0"/>
              </a:rPr>
              <a:t>)</a:t>
            </a:r>
          </a:p>
          <a:p>
            <a:pPr marL="0" indent="0">
              <a:buNone/>
            </a:pPr>
            <a:r>
              <a:rPr lang="en-US" dirty="0">
                <a:latin typeface="Courier" pitchFamily="2" charset="0"/>
              </a:rPr>
              <a:t>    </a:t>
            </a:r>
            <a:r>
              <a:rPr lang="en-US" dirty="0" err="1">
                <a:latin typeface="Courier" pitchFamily="2" charset="0"/>
              </a:rPr>
              <a:t>ser.bytesize</a:t>
            </a:r>
            <a:r>
              <a:rPr lang="en-US" dirty="0">
                <a:latin typeface="Courier" pitchFamily="2" charset="0"/>
              </a:rPr>
              <a:t> = </a:t>
            </a:r>
            <a:r>
              <a:rPr lang="en-US" dirty="0" err="1">
                <a:latin typeface="Courier" pitchFamily="2" charset="0"/>
              </a:rPr>
              <a:t>serial.EIGHTBITS</a:t>
            </a:r>
            <a:endParaRPr lang="en-US" dirty="0">
              <a:latin typeface="Courier" pitchFamily="2" charset="0"/>
            </a:endParaRPr>
          </a:p>
          <a:p>
            <a:pPr marL="0" indent="0">
              <a:buNone/>
            </a:pPr>
            <a:r>
              <a:rPr lang="en-US" dirty="0">
                <a:latin typeface="Courier" pitchFamily="2" charset="0"/>
              </a:rPr>
              <a:t>    </a:t>
            </a:r>
            <a:r>
              <a:rPr lang="en-US" dirty="0" err="1">
                <a:latin typeface="Courier" pitchFamily="2" charset="0"/>
              </a:rPr>
              <a:t>ser.partiy</a:t>
            </a:r>
            <a:r>
              <a:rPr lang="en-US" dirty="0">
                <a:latin typeface="Courier" pitchFamily="2" charset="0"/>
              </a:rPr>
              <a:t> = </a:t>
            </a:r>
            <a:r>
              <a:rPr lang="en-US" dirty="0" err="1">
                <a:latin typeface="Courier" pitchFamily="2" charset="0"/>
              </a:rPr>
              <a:t>serial.PARITY_NONE</a:t>
            </a:r>
            <a:endParaRPr lang="en-US" dirty="0">
              <a:latin typeface="Courier" pitchFamily="2" charset="0"/>
            </a:endParaRPr>
          </a:p>
          <a:p>
            <a:pPr marL="0" indent="0">
              <a:buNone/>
            </a:pPr>
            <a:r>
              <a:rPr lang="en-US" dirty="0">
                <a:latin typeface="Courier" pitchFamily="2" charset="0"/>
              </a:rPr>
              <a:t>    </a:t>
            </a:r>
            <a:r>
              <a:rPr lang="en-US" dirty="0" err="1">
                <a:latin typeface="Courier" pitchFamily="2" charset="0"/>
              </a:rPr>
              <a:t>ser.timeout</a:t>
            </a:r>
            <a:r>
              <a:rPr lang="en-US" dirty="0">
                <a:latin typeface="Courier" pitchFamily="2" charset="0"/>
              </a:rPr>
              <a:t> = 2</a:t>
            </a:r>
          </a:p>
          <a:p>
            <a:pPr marL="0" indent="0">
              <a:buNone/>
            </a:pPr>
            <a:r>
              <a:rPr lang="en-US" dirty="0">
                <a:latin typeface="Courier" pitchFamily="2" charset="0"/>
              </a:rPr>
              <a:t>    </a:t>
            </a:r>
            <a:r>
              <a:rPr lang="en-US" dirty="0" err="1">
                <a:latin typeface="Courier" pitchFamily="2" charset="0"/>
              </a:rPr>
              <a:t>ser.open</a:t>
            </a:r>
            <a:r>
              <a:rPr lang="en-US" dirty="0">
                <a:latin typeface="Courier" pitchFamily="2" charset="0"/>
              </a:rPr>
              <a:t>()</a:t>
            </a:r>
          </a:p>
          <a:p>
            <a:pPr marL="0" indent="0">
              <a:buNone/>
            </a:pPr>
            <a:endParaRPr lang="en-US" dirty="0">
              <a:latin typeface="Courier" pitchFamily="2" charset="0"/>
            </a:endParaRPr>
          </a:p>
          <a:p>
            <a:pPr marL="0" indent="0">
              <a:buNone/>
            </a:pPr>
            <a:r>
              <a:rPr lang="en-US" dirty="0">
                <a:latin typeface="Courier" pitchFamily="2" charset="0"/>
              </a:rPr>
              <a:t>    </a:t>
            </a:r>
            <a:r>
              <a:rPr lang="en-US" dirty="0" err="1">
                <a:latin typeface="Courier" pitchFamily="2" charset="0"/>
              </a:rPr>
              <a:t>ser.write</a:t>
            </a:r>
            <a:r>
              <a:rPr lang="en-US" dirty="0">
                <a:latin typeface="Courier" pitchFamily="2" charset="0"/>
              </a:rPr>
              <a:t>(</a:t>
            </a:r>
            <a:r>
              <a:rPr lang="en-US" dirty="0" err="1">
                <a:latin typeface="Courier" pitchFamily="2" charset="0"/>
              </a:rPr>
              <a:t>srate.encode</a:t>
            </a:r>
            <a:r>
              <a:rPr lang="en-US" dirty="0">
                <a:latin typeface="Courier" pitchFamily="2" charset="0"/>
              </a:rPr>
              <a:t>())</a:t>
            </a:r>
          </a:p>
          <a:p>
            <a:pPr marL="0" indent="0">
              <a:buNone/>
            </a:pPr>
            <a:endParaRPr lang="en-US" dirty="0">
              <a:latin typeface="Courier" pitchFamily="2" charset="0"/>
            </a:endParaRPr>
          </a:p>
          <a:p>
            <a:pPr marL="0" indent="0">
              <a:buNone/>
            </a:pPr>
            <a:r>
              <a:rPr lang="en-US" dirty="0">
                <a:latin typeface="Courier" pitchFamily="2" charset="0"/>
              </a:rPr>
              <a:t>    ani = </a:t>
            </a:r>
            <a:r>
              <a:rPr lang="en-US" dirty="0" err="1">
                <a:latin typeface="Courier" pitchFamily="2" charset="0"/>
              </a:rPr>
              <a:t>animation.FuncAnimation</a:t>
            </a:r>
            <a:r>
              <a:rPr lang="en-US" dirty="0">
                <a:latin typeface="Courier" pitchFamily="2" charset="0"/>
              </a:rPr>
              <a:t>(fig, animate, </a:t>
            </a:r>
            <a:r>
              <a:rPr lang="en-US" dirty="0" err="1">
                <a:latin typeface="Courier" pitchFamily="2" charset="0"/>
              </a:rPr>
              <a:t>fargs</a:t>
            </a:r>
            <a:r>
              <a:rPr lang="en-US" dirty="0">
                <a:latin typeface="Courier" pitchFamily="2" charset="0"/>
              </a:rPr>
              <a:t>=(</a:t>
            </a:r>
            <a:r>
              <a:rPr lang="en-US" dirty="0" err="1">
                <a:latin typeface="Courier" pitchFamily="2" charset="0"/>
              </a:rPr>
              <a:t>xs</a:t>
            </a:r>
            <a:r>
              <a:rPr lang="en-US" dirty="0">
                <a:latin typeface="Courier" pitchFamily="2" charset="0"/>
              </a:rPr>
              <a:t>, </a:t>
            </a:r>
            <a:r>
              <a:rPr lang="en-US" dirty="0" err="1">
                <a:latin typeface="Courier" pitchFamily="2" charset="0"/>
              </a:rPr>
              <a:t>ys</a:t>
            </a:r>
            <a:r>
              <a:rPr lang="en-US" dirty="0">
                <a:latin typeface="Courier" pitchFamily="2" charset="0"/>
              </a:rPr>
              <a:t>), interval=50)</a:t>
            </a:r>
          </a:p>
          <a:p>
            <a:pPr marL="0" indent="0">
              <a:buNone/>
            </a:pPr>
            <a:endParaRPr lang="en-US" dirty="0">
              <a:latin typeface="Courier" pitchFamily="2" charset="0"/>
            </a:endParaRPr>
          </a:p>
          <a:p>
            <a:pPr marL="0" indent="0">
              <a:buNone/>
            </a:pPr>
            <a:r>
              <a:rPr lang="en-US" dirty="0">
                <a:latin typeface="Courier" pitchFamily="2" charset="0"/>
              </a:rPr>
              <a:t>    </a:t>
            </a:r>
            <a:r>
              <a:rPr lang="en-US" dirty="0" err="1">
                <a:latin typeface="Courier" pitchFamily="2" charset="0"/>
              </a:rPr>
              <a:t>plt.show</a:t>
            </a:r>
            <a:r>
              <a:rPr lang="en-US" dirty="0">
                <a:latin typeface="Courier" pitchFamily="2" charset="0"/>
              </a:rPr>
              <a:t>()</a:t>
            </a:r>
            <a:endParaRPr lang="en-EG" dirty="0">
              <a:latin typeface="Courier" pitchFamily="2" charset="0"/>
            </a:endParaRPr>
          </a:p>
        </p:txBody>
      </p:sp>
    </p:spTree>
    <p:extLst>
      <p:ext uri="{BB962C8B-B14F-4D97-AF65-F5344CB8AC3E}">
        <p14:creationId xmlns:p14="http://schemas.microsoft.com/office/powerpoint/2010/main" val="530694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{F1A7A032-1600-7C47-B71E-E26772197EAC}tf10001063</Template>
  <TotalTime>41829</TotalTime>
  <Words>446</Words>
  <Application>Microsoft Macintosh PowerPoint</Application>
  <PresentationFormat>Widescreen</PresentationFormat>
  <Paragraphs>74</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Courier</vt:lpstr>
      <vt:lpstr>Mesh</vt:lpstr>
      <vt:lpstr>Final Project (Heart Monitor)</vt:lpstr>
      <vt:lpstr>Project Description</vt:lpstr>
      <vt:lpstr>Project Components</vt:lpstr>
      <vt:lpstr>Flow Of Data</vt:lpstr>
      <vt:lpstr>STM32 Configuration</vt:lpstr>
      <vt:lpstr>Code (C)</vt:lpstr>
      <vt:lpstr>Code (C)</vt:lpstr>
      <vt:lpstr>Code (Python)</vt:lpstr>
      <vt:lpstr>Code (Python)</vt:lpstr>
      <vt:lpstr>UI</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(Heart Monitor)</dc:title>
  <dc:creator>Arsani Sinout</dc:creator>
  <cp:lastModifiedBy>Arsani Sinout</cp:lastModifiedBy>
  <cp:revision>8</cp:revision>
  <dcterms:created xsi:type="dcterms:W3CDTF">2020-05-13T08:58:17Z</dcterms:created>
  <dcterms:modified xsi:type="dcterms:W3CDTF">2020-05-27T08:36:36Z</dcterms:modified>
</cp:coreProperties>
</file>