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7" userDrawn="1">
          <p15:clr>
            <a:srgbClr val="A4A3A4"/>
          </p15:clr>
        </p15:guide>
        <p15:guide id="2" pos="144" userDrawn="1">
          <p15:clr>
            <a:srgbClr val="A4A3A4"/>
          </p15:clr>
        </p15:guide>
        <p15:guide id="3" orient="horz" pos="9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67"/>
        <p:guide pos="144"/>
        <p:guide orient="horz" pos="9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935" y="3552825"/>
            <a:ext cx="1456690" cy="36639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821430"/>
            <a:ext cx="2482215" cy="75946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:Mohamed Arsath A 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:autjpcoelecs01</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Box 3"/>
          <p:cNvSpPr txBox="1"/>
          <p:nvPr/>
        </p:nvSpPr>
        <p:spPr>
          <a:xfrm>
            <a:off x="465005" y="1591565"/>
            <a:ext cx="8427535" cy="2461260"/>
          </a:xfrm>
          <a:prstGeom prst="rect">
            <a:avLst/>
          </a:prstGeom>
          <a:noFill/>
        </p:spPr>
        <p:txBody>
          <a:bodyPr wrap="square">
            <a:spAutoFit/>
          </a:bodyPr>
          <a:lstStyle/>
          <a:p>
            <a:pPr marL="342900" indent="-342900">
              <a:buFont typeface="Arial" panose="020B0604020202020204" pitchFamily="34" charset="0"/>
              <a:buChar char="•"/>
            </a:pPr>
            <a:r>
              <a:rPr lang="en-GB" dirty="0">
                <a:sym typeface="+mn-ea"/>
              </a:rPr>
              <a:t>Once users have participated in the voting process, conveying the results to them becomes paramount. </a:t>
            </a:r>
            <a:endParaRPr lang="en-GB" dirty="0">
              <a:sym typeface="+mn-ea"/>
            </a:endParaRPr>
          </a:p>
          <a:p>
            <a:pPr marL="342900" indent="-342900">
              <a:buFont typeface="Arial" panose="020B0604020202020204" pitchFamily="34" charset="0"/>
              <a:buChar char="•"/>
            </a:pPr>
            <a:r>
              <a:rPr lang="en-IN" dirty="0">
                <a:sym typeface="+mn-ea"/>
              </a:rPr>
              <a:t>Through Django's model system, the application's data architecture is meticulously crafted, typically featuring models like Question and Choice to represent the polls and available choices.</a:t>
            </a:r>
            <a:r>
              <a:rPr lang="en-GB" dirty="0">
                <a:sym typeface="+mn-ea"/>
              </a:rPr>
              <a:t> </a:t>
            </a:r>
            <a:endParaRPr lang="en-IN" dirty="0"/>
          </a:p>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4" name="Picture 3" descr="IMG-20240427-WA0001"/>
          <p:cNvPicPr>
            <a:picLocks noChangeAspect="1"/>
          </p:cNvPicPr>
          <p:nvPr/>
        </p:nvPicPr>
        <p:blipFill>
          <a:blip r:embed="rId1"/>
          <a:stretch>
            <a:fillRect/>
          </a:stretch>
        </p:blipFill>
        <p:spPr>
          <a:xfrm>
            <a:off x="804545" y="1276985"/>
            <a:ext cx="7534910" cy="3063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Polling Questions Page</a:t>
            </a:r>
            <a:endParaRPr lang="en-US" b="1" dirty="0"/>
          </a:p>
        </p:txBody>
      </p:sp>
      <p:pic>
        <p:nvPicPr>
          <p:cNvPr id="5" name="Picture 4"/>
          <p:cNvPicPr>
            <a:picLocks noChangeAspect="1"/>
          </p:cNvPicPr>
          <p:nvPr/>
        </p:nvPicPr>
        <p:blipFill>
          <a:blip r:embed="rId1"/>
          <a:stretch>
            <a:fillRect/>
          </a:stretch>
        </p:blipFill>
        <p:spPr>
          <a:xfrm>
            <a:off x="814070" y="1518285"/>
            <a:ext cx="7516495" cy="2964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Voting Page</a:t>
            </a:r>
            <a:endParaRPr lang="en-US" sz="2000" b="1" dirty="0"/>
          </a:p>
        </p:txBody>
      </p:sp>
      <p:sp>
        <p:nvSpPr>
          <p:cNvPr id="9" name="Subtitle 2"/>
          <p:cNvSpPr>
            <a:spLocks noGrp="1"/>
          </p:cNvSpPr>
          <p:nvPr>
            <p:ph type="subTitle"/>
          </p:nvPr>
        </p:nvSpPr>
        <p:spPr>
          <a:xfrm>
            <a:off x="688975" y="1361440"/>
            <a:ext cx="5524500" cy="2057400"/>
          </a:xfrm>
        </p:spPr>
        <p:txBody>
          <a:bodyPr/>
          <a:lstStyle/>
          <a:p>
            <a:endParaRPr lang="en-US" b="1" dirty="0"/>
          </a:p>
        </p:txBody>
      </p:sp>
      <p:pic>
        <p:nvPicPr>
          <p:cNvPr id="3" name="Picture 2"/>
          <p:cNvPicPr>
            <a:picLocks noChangeAspect="1"/>
          </p:cNvPicPr>
          <p:nvPr/>
        </p:nvPicPr>
        <p:blipFill>
          <a:blip r:embed="rId1"/>
          <a:stretch>
            <a:fillRect/>
          </a:stretch>
        </p:blipFill>
        <p:spPr>
          <a:xfrm>
            <a:off x="759460" y="1267460"/>
            <a:ext cx="7387590" cy="30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Admin-Page</a:t>
            </a:r>
            <a:endParaRPr lang="en-US" sz="2200" b="1"/>
          </a:p>
        </p:txBody>
      </p:sp>
      <p:sp>
        <p:nvSpPr>
          <p:cNvPr id="7" name="Text Placeholder 2"/>
          <p:cNvSpPr>
            <a:spLocks noGrp="1"/>
          </p:cNvSpPr>
          <p:nvPr>
            <p:ph type="body" idx="1"/>
          </p:nvPr>
        </p:nvSpPr>
        <p:spPr>
          <a:xfrm>
            <a:off x="311700" y="1389600"/>
            <a:ext cx="7498800" cy="3179400"/>
          </a:xfrm>
        </p:spPr>
        <p:txBody>
          <a:bodyPr/>
          <a:lstStyle/>
          <a:p>
            <a:endParaRPr lang="en-US" sz="1600" dirty="0"/>
          </a:p>
        </p:txBody>
      </p:sp>
      <p:pic>
        <p:nvPicPr>
          <p:cNvPr id="3" name="Picture 2" descr="admin"/>
          <p:cNvPicPr>
            <a:picLocks noChangeAspect="1"/>
          </p:cNvPicPr>
          <p:nvPr/>
        </p:nvPicPr>
        <p:blipFill>
          <a:blip r:embed="rId1"/>
          <a:stretch>
            <a:fillRect/>
          </a:stretch>
        </p:blipFill>
        <p:spPr>
          <a:xfrm>
            <a:off x="462280" y="1487170"/>
            <a:ext cx="8505190" cy="2868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3538220"/>
          </a:xfrm>
          <a:prstGeom prst="rect">
            <a:avLst/>
          </a:prstGeom>
          <a:noFill/>
        </p:spPr>
        <p:txBody>
          <a:bodyPr wrap="square">
            <a:spAutoFit/>
          </a:bodyPr>
          <a:lstStyle/>
          <a:p>
            <a:pPr marL="285750" indent="-285750">
              <a:buFont typeface="Arial" panose="020B0604020202020204" pitchFamily="34" charset="0"/>
              <a:buChar char="•"/>
            </a:pPr>
            <a:r>
              <a:rPr lang="en-IN" sz="1600" dirty="0"/>
              <a:t>Real-time collaboration features offer another avenue for enhancement, empowering teams or committees to collaboratively create and refine polls, enhancing decision-making processes.</a:t>
            </a:r>
            <a:endParaRPr lang="en-IN" sz="1600" dirty="0"/>
          </a:p>
          <a:p>
            <a:pPr marL="285750" indent="-285750">
              <a:buFont typeface="Arial" panose="020B0604020202020204" pitchFamily="34" charset="0"/>
              <a:buChar char="•"/>
            </a:pPr>
            <a:r>
              <a:rPr lang="en-IN" sz="1600" dirty="0">
                <a:sym typeface="+mn-ea"/>
              </a:rPr>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sz="1600" dirty="0"/>
          </a:p>
          <a:p>
            <a:pPr marL="285750" indent="-285750">
              <a:buFont typeface="Arial" panose="020B0604020202020204" pitchFamily="34" charset="0"/>
              <a:buChar char="•"/>
            </a:pPr>
            <a:r>
              <a:rPr lang="en-IN" sz="1600" dirty="0">
                <a:sym typeface="+mn-ea"/>
              </a:rPr>
              <a:t>In the pursuit of advancing the voting application, several avenues for enhancement present themselves to enrich its functionality and user engagement. </a:t>
            </a:r>
            <a:endParaRPr lang="en-US" sz="1600" dirty="0"/>
          </a:p>
          <a:p>
            <a:pPr marL="285750" indent="-285750">
              <a:buFont typeface="Arial" panose="020B0604020202020204" pitchFamily="34" charset="0"/>
              <a:buChar char="•"/>
            </a:pPr>
            <a:r>
              <a:rPr lang="en-IN" sz="1600" dirty="0">
                <a:sym typeface="+mn-ea"/>
              </a:rPr>
              <a:t>One promising direction is the integration of advanced analytics tools, enabling administrators to glean deeper insights into voting </a:t>
            </a:r>
            <a:r>
              <a:rPr lang="en-IN" sz="1600" dirty="0" err="1">
                <a:sym typeface="+mn-ea"/>
              </a:rPr>
              <a:t>behaviors</a:t>
            </a:r>
            <a:r>
              <a:rPr lang="en-IN" sz="1600" dirty="0">
                <a:sym typeface="+mn-ea"/>
              </a:rPr>
              <a:t>, demographic trends, and predictive </a:t>
            </a:r>
            <a:r>
              <a:rPr lang="en-IN" sz="1600" dirty="0" err="1">
                <a:sym typeface="+mn-ea"/>
              </a:rPr>
              <a:t>modeling</a:t>
            </a:r>
            <a:r>
              <a:rPr lang="en-IN" sz="1600" dirty="0">
                <a:sym typeface="+mn-ea"/>
              </a:rPr>
              <a:t> for future electoral outcomes. </a:t>
            </a:r>
            <a:endParaRPr lang="en-US" sz="1600" dirty="0"/>
          </a:p>
          <a:p>
            <a:pPr marL="285750" indent="-285750">
              <a:buFont typeface="Arial" panose="020B0604020202020204" pitchFamily="34" charset="0"/>
              <a:buChar char="•"/>
            </a:pPr>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912728" y="1556087"/>
            <a:ext cx="7666278" cy="2799715"/>
          </a:xfrm>
          <a:prstGeom prst="rect">
            <a:avLst/>
          </a:prstGeom>
          <a:noFill/>
        </p:spPr>
        <p:txBody>
          <a:bodyPr wrap="square">
            <a:spAutoFit/>
          </a:bodyPr>
          <a:lstStyle/>
          <a:p>
            <a:r>
              <a:rPr lang="en-IN" sz="1600" dirty="0"/>
              <a:t>In conclusion, the development of the voting application using the Django framework has provided a solid foundation for facilitating democratic participation and decision-making processes. Through meticulous </a:t>
            </a:r>
            <a:r>
              <a:rPr lang="en-IN" sz="1600" dirty="0" err="1"/>
              <a:t>modeling</a:t>
            </a:r>
            <a:r>
              <a:rPr lang="en-IN" sz="1600"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715775"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845820" y="1544448"/>
            <a:ext cx="7529376" cy="2891790"/>
          </a:xfrm>
          <a:prstGeom prst="rect">
            <a:avLst/>
          </a:prstGeom>
          <a:noFill/>
        </p:spPr>
        <p:txBody>
          <a:bodyPr wrap="square">
            <a:spAutoFit/>
          </a:bodyPr>
          <a:lstStyle/>
          <a:p>
            <a:pPr indent="457200"/>
            <a:r>
              <a:rPr lang="en-IN" dirty="0"/>
              <a:t>The Voting Application built on the Django framework is a web-based platform designed to facilitate secure and efficient voting processes for various contexts, including elections, surveys, and decision-making. Leveraging Django's robust features, such as authentication, database management, and dynamic URL routing, the application ensures scalability, reliability, and ease of maintenanc</a:t>
            </a:r>
            <a:r>
              <a:rPr lang="en-US" altLang="en-IN" dirty="0"/>
              <a:t>e </a:t>
            </a:r>
            <a:r>
              <a:rPr lang="en-IN" dirty="0"/>
              <a:t>Key features of the Voting Application include user authentication and authorization mechanisms to safeguard the integrity of the voting process and protect sensitive data. Administrators can easily create, manage, and customize voting events, define candidate lists, and set voting parameters through an intuitive administrative interface</a:t>
            </a:r>
            <a:r>
              <a:rPr lang="en-US" altLang="en-IN" dirty="0"/>
              <a:t> </a:t>
            </a:r>
            <a:r>
              <a:rPr lang="en-IN" dirty="0"/>
              <a:t>Voters access the platform via personalized dashboards upon authentication, where they can view available voting events, cast their votes securely, and receive confirmation of their submissions. The application employs encryption techniques to protect voter anonymity and confidentiality, mitigating potential security risks and ensuring trustworthiness.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7" name="TextBox 6"/>
          <p:cNvSpPr txBox="1"/>
          <p:nvPr/>
        </p:nvSpPr>
        <p:spPr>
          <a:xfrm>
            <a:off x="1003300" y="1210945"/>
            <a:ext cx="6824345" cy="1636395"/>
          </a:xfrm>
          <a:prstGeom prst="rect">
            <a:avLst/>
          </a:prstGeom>
          <a:noFill/>
        </p:spPr>
        <p:txBody>
          <a:bodyPr wrap="square">
            <a:noAutofit/>
          </a:bodyPr>
          <a:lstStyle/>
          <a:p>
            <a:pPr marL="285750" indent="-285750">
              <a:buFont typeface="Arial" panose="020B0604020202020204" pitchFamily="34" charset="0"/>
              <a:buChar char="•"/>
            </a:pPr>
            <a:r>
              <a:rPr lang="en-IN" dirty="0"/>
              <a:t>Security and Integrity: Ensuring the security and integrity of the voting process is paramount to prevent tampering, fraud, or unauthorized access to sensitive data. The application must implement robust authentication mechanisms, encryption techniques, and access controls to safeguard voter information and maintain trust in the system.</a:t>
            </a:r>
            <a:endParaRPr lang="en-IN" dirty="0"/>
          </a:p>
          <a:p>
            <a:pPr marL="285750" indent="-285750">
              <a:buFont typeface="Arial" panose="020B0604020202020204" pitchFamily="34" charset="0"/>
              <a:buChar char="•"/>
            </a:pPr>
            <a:r>
              <a:rPr lang="en-IN" dirty="0"/>
              <a:t>User Experience: The voting platform must offer a seamless and intuitive user experience for both administrators and voters. User-friendly interfaces, clear instructions, and accessibility features are essential to encourage participation and engagement among diverse user demographics, including those with limited technical proficiency or disabilities</a:t>
            </a:r>
            <a:endParaRPr lang="en-IN" dirty="0"/>
          </a:p>
          <a:p>
            <a:pPr marL="285750" indent="-285750">
              <a:buFont typeface="Arial" panose="020B0604020202020204" pitchFamily="34" charset="0"/>
              <a:buChar char="•"/>
            </a:pPr>
            <a:r>
              <a:rPr lang="en-IN" dirty="0"/>
              <a:t>ransparency and Accountability: Transparency in the voting process is essential to build trust and confidence among participants and stakeholders. The application should provide real-time result tabulation, audit trails, and comprehensive reporting tools to enable transparent monitoring and analysis of voting outcomes.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845820" y="1290637"/>
            <a:ext cx="6036527" cy="3538220"/>
          </a:xfrm>
          <a:prstGeom prst="rect">
            <a:avLst/>
          </a:prstGeom>
          <a:noFill/>
        </p:spPr>
        <p:txBody>
          <a:bodyPr wrap="square">
            <a:spAutoFit/>
          </a:bodyPr>
          <a:lstStyle/>
          <a:p>
            <a:r>
              <a:rPr lang="en-IN" dirty="0"/>
              <a:t>The proposed Voting Application will be built using the Django framework, leveraging its powerful features for rapid development, security, and scalability. The application will provide a comprehensive platform for conducting various types of elections, surveys, and decision-making processes in a transparent, efficient, and user-friendly manner.</a:t>
            </a:r>
            <a:endParaRPr lang="en-IN" dirty="0"/>
          </a:p>
          <a:p>
            <a:endParaRPr lang="en-IN" dirty="0"/>
          </a:p>
          <a:p>
            <a:r>
              <a:rPr lang="en-IN" dirty="0"/>
              <a:t>1.Voter Interface</a:t>
            </a:r>
            <a:r>
              <a:rPr lang="en-US" altLang="en-IN" dirty="0"/>
              <a:t>.</a:t>
            </a:r>
            <a:endParaRPr lang="en-IN" dirty="0"/>
          </a:p>
          <a:p>
            <a:r>
              <a:rPr lang="en-IN" dirty="0"/>
              <a:t>2.Administrative Dashboard</a:t>
            </a:r>
            <a:r>
              <a:rPr lang="en-US" altLang="en-IN" dirty="0"/>
              <a:t>.</a:t>
            </a:r>
            <a:endParaRPr lang="en-IN" dirty="0"/>
          </a:p>
          <a:p>
            <a:r>
              <a:rPr lang="en-IN" dirty="0"/>
              <a:t>3.</a:t>
            </a:r>
            <a:r>
              <a:rPr lang="en-IN" dirty="0">
                <a:sym typeface="+mn-ea"/>
              </a:rPr>
              <a:t>User Authentication and Registration.</a:t>
            </a:r>
            <a:endParaRPr lang="en-IN" dirty="0">
              <a:sym typeface="+mn-ea"/>
            </a:endParaRPr>
          </a:p>
          <a:p>
            <a:r>
              <a:rPr lang="en-IN" dirty="0"/>
              <a:t>4.Security and Data Protection. </a:t>
            </a:r>
            <a:endParaRPr lang="en-IN" dirty="0"/>
          </a:p>
          <a:p>
            <a:r>
              <a:rPr lang="en-IN" dirty="0"/>
              <a:t>5.Transparent and Auditable Process.</a:t>
            </a:r>
            <a:endParaRPr lang="en-IN" dirty="0"/>
          </a:p>
          <a:p>
            <a:r>
              <a:rPr lang="en-IN" dirty="0"/>
              <a:t>6.Scalability and Performance Optimization.</a:t>
            </a:r>
            <a:endParaRPr lang="en-IN" dirty="0"/>
          </a:p>
          <a:p>
            <a:r>
              <a:rPr lang="en-IN" dirty="0"/>
              <a:t>7.Reporting and Analytics.</a:t>
            </a:r>
            <a:endParaRPr lang="en-IN" dirty="0"/>
          </a:p>
          <a:p>
            <a:r>
              <a:rPr lang="en-IN" dirty="0"/>
              <a:t>8.</a:t>
            </a:r>
            <a:r>
              <a:rPr lang="en-IN" dirty="0">
                <a:sym typeface="+mn-ea"/>
              </a:rPr>
              <a:t>Compliance and Legal Considerations</a:t>
            </a:r>
            <a:r>
              <a:rPr lang="en-IN" dirty="0"/>
              <a:t>.</a:t>
            </a:r>
            <a:endParaRPr lang="en-IN" dirty="0"/>
          </a:p>
          <a:p>
            <a:r>
              <a:rPr lang="en-US" altLang="en-IN" dirty="0"/>
              <a:t>9.Customizable Voting Events.</a:t>
            </a:r>
            <a:endParaRPr lang="en-US" alt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556" y="688093"/>
            <a:ext cx="8017933" cy="4107815"/>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endParaRPr lang="en-US" sz="2000" b="1"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Rapid Development: Django's built-in features and conventions streamline the development process, allowing developers to focus on implementing the voting logic rather than boilerplate code.</a:t>
            </a:r>
            <a:endParaRPr lang="en-GB"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Scalability: Django's scalability features, such as support for horizontal scaling and efficient database management, enable the application to handle a large number of users and concurrent voting events without sacrificing performance.</a:t>
            </a:r>
            <a:endParaRPr lang="en-GB" dirty="0">
              <a:solidFill>
                <a:srgbClr val="374151"/>
              </a:solidFill>
              <a:latin typeface="Times New Roman" panose="02020603050405020304" pitchFamily="18" charset="0"/>
              <a:cs typeface="Times New Roman" panose="02020603050405020304" pitchFamily="18" charset="0"/>
            </a:endParaRPr>
          </a:p>
          <a:p>
            <a:pPr marL="800100" lvl="1" indent="-342900" algn="l">
              <a:lnSpc>
                <a:spcPct val="150000"/>
              </a:lnSpc>
              <a:buFont typeface="Arial" panose="020B0604020202020204" pitchFamily="34" charset="0"/>
              <a:buChar char="•"/>
            </a:pPr>
            <a:r>
              <a:rPr lang="en-GB" dirty="0">
                <a:solidFill>
                  <a:srgbClr val="374151"/>
                </a:solidFill>
                <a:latin typeface="Times New Roman" panose="02020603050405020304" pitchFamily="18" charset="0"/>
                <a:cs typeface="Times New Roman" panose="02020603050405020304" pitchFamily="18" charset="0"/>
              </a:rPr>
              <a:t>Security: Django provides robust security features out-of-the-box, including protection against common web vulnerabilities such as SQL injection, cross-site scripting (XSS), and cross-site request forgery (CSRF). Additionally, Django's authentication system and built-in user management tools make it easy to implement secure login mechanisms and access controls, ensuring the integrity and confidentiality of the voting process.</a:t>
            </a:r>
            <a:endParaRPr lang="en-GB" dirty="0">
              <a:solidFill>
                <a:srgbClr val="374151"/>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46138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i="0" dirty="0">
                <a:solidFill>
                  <a:srgbClr val="374151"/>
                </a:solidFill>
                <a:effectLst/>
                <a:latin typeface="Times New Roman" panose="02020603050405020304" pitchFamily="18" charset="0"/>
                <a:cs typeface="Times New Roman" panose="02020603050405020304" pitchFamily="18" charset="0"/>
              </a:rPr>
              <a:t>Complexity of Development: Developing a fully functional and secure voting application using Django requires expertise in web development, security protocols, and database management. Managing complex features such as user authentication, encryption, and real-time result tabulation may increase development time and effort.</a:t>
            </a:r>
            <a:endParaRPr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i="0" dirty="0">
                <a:solidFill>
                  <a:srgbClr val="374151"/>
                </a:solidFill>
                <a:effectLst/>
                <a:latin typeface="Times New Roman" panose="02020603050405020304" pitchFamily="18" charset="0"/>
                <a:cs typeface="Times New Roman" panose="02020603050405020304" pitchFamily="18" charset="0"/>
              </a:rPr>
              <a:t>Security Risks: Despite Django's built-in security features, the application may still be vulnerable to security risks such as SQL injection, cross-site scripting (XSS), and data breaches if not implemented and configured correctly</a:t>
            </a:r>
            <a:r>
              <a:rPr lang="en-US" i="0" dirty="0">
                <a:solidFill>
                  <a:srgbClr val="374151"/>
                </a:solidFill>
                <a:effectLst/>
                <a:latin typeface="Times New Roman" panose="02020603050405020304" pitchFamily="18" charset="0"/>
                <a:cs typeface="Times New Roman" panose="02020603050405020304" pitchFamily="18" charset="0"/>
              </a:rPr>
              <a:t>.</a:t>
            </a:r>
            <a:endParaRPr lang="en-US"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i="0" dirty="0">
                <a:solidFill>
                  <a:srgbClr val="374151"/>
                </a:solidFill>
                <a:effectLst/>
                <a:latin typeface="Times New Roman" panose="02020603050405020304" pitchFamily="18" charset="0"/>
                <a:cs typeface="Times New Roman" panose="02020603050405020304" pitchFamily="18" charset="0"/>
              </a:rPr>
              <a:t> Scalability Challenges: While Django is capable of handling high volumes of traffic, scaling the application to accommodate exponential growth in users or voting events may pose challenges.</a:t>
            </a:r>
            <a:endParaRPr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8199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TextBox 11"/>
          <p:cNvSpPr txBox="1"/>
          <p:nvPr/>
        </p:nvSpPr>
        <p:spPr>
          <a:xfrm>
            <a:off x="1000125" y="1361440"/>
            <a:ext cx="2517775" cy="1599565"/>
          </a:xfrm>
          <a:prstGeom prst="rect">
            <a:avLst/>
          </a:prstGeom>
          <a:noFill/>
        </p:spPr>
        <p:txBody>
          <a:bodyPr wrap="square" rtlCol="0">
            <a:spAutoFit/>
          </a:bodyPr>
          <a:lstStyle/>
          <a:p>
            <a:pPr algn="ctr"/>
            <a:r>
              <a:rPr lang="en-US" b="1"/>
              <a:t>Front-end</a:t>
            </a:r>
            <a:endParaRPr lang="en-US" b="1"/>
          </a:p>
          <a:p>
            <a:pPr algn="ctr"/>
            <a:endParaRPr lang="en-US" b="1"/>
          </a:p>
          <a:p>
            <a:pPr algn="l"/>
            <a:r>
              <a:rPr lang="en-US"/>
              <a:t>1.HTML</a:t>
            </a:r>
            <a:endParaRPr lang="en-US"/>
          </a:p>
          <a:p>
            <a:pPr algn="l"/>
            <a:r>
              <a:rPr lang="en-US"/>
              <a:t>2.CSS</a:t>
            </a:r>
            <a:endParaRPr lang="en-US"/>
          </a:p>
          <a:p>
            <a:pPr algn="l"/>
            <a:r>
              <a:rPr lang="en-US"/>
              <a:t>3.Java Script</a:t>
            </a:r>
            <a:endParaRPr lang="en-US"/>
          </a:p>
          <a:p>
            <a:pPr algn="l"/>
            <a:r>
              <a:rPr lang="en-US"/>
              <a:t> 4.Bootstrap</a:t>
            </a:r>
            <a:endParaRPr lang="en-US"/>
          </a:p>
          <a:p>
            <a:pPr algn="ctr"/>
            <a:endParaRPr lang="en-US"/>
          </a:p>
        </p:txBody>
      </p:sp>
      <p:sp>
        <p:nvSpPr>
          <p:cNvPr id="13" name="TextBox 12"/>
          <p:cNvSpPr txBox="1"/>
          <p:nvPr/>
        </p:nvSpPr>
        <p:spPr>
          <a:xfrm>
            <a:off x="4865736" y="1286887"/>
            <a:ext cx="3580969" cy="1168400"/>
          </a:xfrm>
          <a:prstGeom prst="rect">
            <a:avLst/>
          </a:prstGeom>
          <a:noFill/>
        </p:spPr>
        <p:txBody>
          <a:bodyPr wrap="square" rtlCol="0">
            <a:spAutoFit/>
          </a:bodyPr>
          <a:lstStyle/>
          <a:p>
            <a:pPr algn="ctr"/>
            <a:r>
              <a:rPr lang="en-US" b="1"/>
              <a:t>Back-end</a:t>
            </a:r>
            <a:endParaRPr lang="en-US" b="1"/>
          </a:p>
          <a:p>
            <a:pPr algn="ctr"/>
            <a:endParaRPr lang="en-US" b="1"/>
          </a:p>
          <a:p>
            <a:pPr algn="l"/>
            <a:r>
              <a:rPr lang="en-US"/>
              <a:t>1.Python</a:t>
            </a:r>
            <a:endParaRPr lang="en-US"/>
          </a:p>
          <a:p>
            <a:pPr algn="l"/>
            <a:r>
              <a:rPr lang="en-US"/>
              <a:t>2.Django</a:t>
            </a:r>
            <a:endParaRPr lang="en-US"/>
          </a:p>
          <a:p>
            <a:pPr algn="l"/>
            <a:r>
              <a:rPr lang="en-US"/>
              <a:t>3.SQL</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8290</Words>
  <Application>WPS Presentation</Application>
  <PresentationFormat>On-screen Show (16:9)</PresentationFormat>
  <Paragraphs>120</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Polling Questions Page</vt:lpstr>
      <vt:lpstr>Voting Page</vt:lpstr>
      <vt:lpstr>Admin-Page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17</cp:revision>
  <dcterms:created xsi:type="dcterms:W3CDTF">2024-04-27T06:41:00Z</dcterms:created>
  <dcterms:modified xsi:type="dcterms:W3CDTF">2024-04-27T07:39:37Z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3951A1FA69694001A6C377418CA1CB95_13</vt:lpwstr>
  </property>
  <property fmtid="{D5CDD505-2E9C-101B-9397-08002B2CF9AE}" pid="4" name="KSOProductBuildVer">
    <vt:lpwstr>1033-12.2.0.13489</vt:lpwstr>
  </property>
</Properties>
</file>