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65" r:id="rId14"/>
    <p:sldId id="266" r:id="rId15"/>
    <p:sldId id="273" r:id="rId16"/>
    <p:sldId id="270" r:id="rId17"/>
    <p:sldId id="271" r:id="rId18"/>
    <p:sldId id="272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 varScale="1">
        <p:scale>
          <a:sx n="42" d="100"/>
          <a:sy n="42" d="100"/>
        </p:scale>
        <p:origin x="6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689702-8B46-4976-8AD5-5F5D7ABD034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4CF58EF-5252-46B2-9A54-1B774457D071}">
      <dgm:prSet phldrT="[Texte]"/>
      <dgm:spPr/>
      <dgm:t>
        <a:bodyPr/>
        <a:lstStyle/>
        <a:p>
          <a:r>
            <a:rPr lang="fr-FR" b="0" i="0" dirty="0" smtClean="0"/>
            <a:t>Rappel de l’appel à projets et explication de l’idée d’application</a:t>
          </a:r>
          <a:endParaRPr lang="fr-FR" dirty="0"/>
        </a:p>
      </dgm:t>
    </dgm:pt>
    <dgm:pt modelId="{55C45F0A-59E0-4E67-9CBA-471EE58EA2AB}" type="parTrans" cxnId="{2CA56C9C-AB81-447C-8053-2F0296AD3084}">
      <dgm:prSet/>
      <dgm:spPr/>
      <dgm:t>
        <a:bodyPr/>
        <a:lstStyle/>
        <a:p>
          <a:endParaRPr lang="fr-FR"/>
        </a:p>
      </dgm:t>
    </dgm:pt>
    <dgm:pt modelId="{60947017-F79E-42F6-AF16-C7B1E522F177}" type="sibTrans" cxnId="{2CA56C9C-AB81-447C-8053-2F0296AD3084}">
      <dgm:prSet/>
      <dgm:spPr/>
      <dgm:t>
        <a:bodyPr/>
        <a:lstStyle/>
        <a:p>
          <a:endParaRPr lang="fr-FR"/>
        </a:p>
      </dgm:t>
    </dgm:pt>
    <dgm:pt modelId="{E90EFCB2-247F-4918-92ED-5B39FB558FD8}">
      <dgm:prSet phldrT="[Texte]"/>
      <dgm:spPr/>
      <dgm:t>
        <a:bodyPr/>
        <a:lstStyle/>
        <a:p>
          <a:r>
            <a:rPr lang="en-GB" b="0" i="0" dirty="0" smtClean="0"/>
            <a:t>La </a:t>
          </a:r>
          <a:r>
            <a:rPr lang="en-GB" b="0" i="0" dirty="0" err="1" smtClean="0"/>
            <a:t>démarche</a:t>
          </a:r>
          <a:r>
            <a:rPr lang="en-GB" b="0" i="0" dirty="0" smtClean="0"/>
            <a:t> </a:t>
          </a:r>
          <a:r>
            <a:rPr lang="en-GB" b="0" i="0" dirty="0" err="1" smtClean="0"/>
            <a:t>méthodologique</a:t>
          </a:r>
          <a:r>
            <a:rPr lang="en-GB" b="0" i="0" dirty="0" smtClean="0"/>
            <a:t> de </a:t>
          </a:r>
          <a:r>
            <a:rPr lang="en-GB" b="0" i="0" dirty="0" err="1" smtClean="0"/>
            <a:t>nettoyage</a:t>
          </a:r>
          <a:endParaRPr lang="fr-FR" dirty="0"/>
        </a:p>
      </dgm:t>
    </dgm:pt>
    <dgm:pt modelId="{A9E3DD50-5C89-450A-9656-FBEE2F131A4F}" type="parTrans" cxnId="{8A2D03CB-36E0-4142-9238-66A710FE0A94}">
      <dgm:prSet/>
      <dgm:spPr/>
      <dgm:t>
        <a:bodyPr/>
        <a:lstStyle/>
        <a:p>
          <a:endParaRPr lang="fr-FR"/>
        </a:p>
      </dgm:t>
    </dgm:pt>
    <dgm:pt modelId="{4B500FC3-0753-4E3C-B396-0951C9B239E4}" type="sibTrans" cxnId="{8A2D03CB-36E0-4142-9238-66A710FE0A94}">
      <dgm:prSet/>
      <dgm:spPr/>
      <dgm:t>
        <a:bodyPr/>
        <a:lstStyle/>
        <a:p>
          <a:endParaRPr lang="fr-FR"/>
        </a:p>
      </dgm:t>
    </dgm:pt>
    <dgm:pt modelId="{C58072FE-810E-4147-B6FB-D575081DB578}">
      <dgm:prSet phldrT="[Texte]"/>
      <dgm:spPr/>
      <dgm:t>
        <a:bodyPr/>
        <a:lstStyle/>
        <a:p>
          <a:pPr algn="l"/>
          <a:r>
            <a:rPr lang="fr-FR" b="0" i="0" dirty="0" smtClean="0"/>
            <a:t>La présentation des faits pertinents </a:t>
          </a:r>
          <a:r>
            <a:rPr lang="fr-FR" b="0" i="0" smtClean="0"/>
            <a:t>pour l’application</a:t>
          </a:r>
          <a:endParaRPr lang="fr-FR" dirty="0"/>
        </a:p>
      </dgm:t>
    </dgm:pt>
    <dgm:pt modelId="{B6AFFD5D-361E-41B6-A522-E5D9D1637741}" type="parTrans" cxnId="{2122DE16-B8ED-4EE9-876C-E22A810D7B62}">
      <dgm:prSet/>
      <dgm:spPr/>
      <dgm:t>
        <a:bodyPr/>
        <a:lstStyle/>
        <a:p>
          <a:endParaRPr lang="fr-FR"/>
        </a:p>
      </dgm:t>
    </dgm:pt>
    <dgm:pt modelId="{AD383A02-676E-4FA8-8C9F-7542B1C7C726}" type="sibTrans" cxnId="{2122DE16-B8ED-4EE9-876C-E22A810D7B62}">
      <dgm:prSet/>
      <dgm:spPr/>
      <dgm:t>
        <a:bodyPr/>
        <a:lstStyle/>
        <a:p>
          <a:endParaRPr lang="fr-FR"/>
        </a:p>
      </dgm:t>
    </dgm:pt>
    <dgm:pt modelId="{5320868F-478C-4644-BF31-56C0EE711CE6}">
      <dgm:prSet phldrT="[Texte]"/>
      <dgm:spPr/>
      <dgm:t>
        <a:bodyPr/>
        <a:lstStyle/>
        <a:p>
          <a:r>
            <a:rPr lang="fr-FR" b="0" i="0" dirty="0" smtClean="0"/>
            <a:t>La démarche méthodologique d’exploration de données</a:t>
          </a:r>
          <a:endParaRPr lang="fr-FR" dirty="0"/>
        </a:p>
      </dgm:t>
    </dgm:pt>
    <dgm:pt modelId="{468F656C-3AE3-458B-8175-7B73F2AD3095}" type="parTrans" cxnId="{AD6A7817-33FA-4090-968B-711D98ABC5C2}">
      <dgm:prSet/>
      <dgm:spPr/>
    </dgm:pt>
    <dgm:pt modelId="{6DEA65F0-6015-43FD-8A7A-B6BACE9181DB}" type="sibTrans" cxnId="{AD6A7817-33FA-4090-968B-711D98ABC5C2}">
      <dgm:prSet/>
      <dgm:spPr/>
    </dgm:pt>
    <dgm:pt modelId="{DFD83DC5-3E2D-4ECF-AA85-73FF8C9E6EF1}" type="pres">
      <dgm:prSet presAssocID="{FC689702-8B46-4976-8AD5-5F5D7ABD034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6499818A-CE72-4444-B3DF-F8ED891AD418}" type="pres">
      <dgm:prSet presAssocID="{FC689702-8B46-4976-8AD5-5F5D7ABD0341}" presName="Name1" presStyleCnt="0"/>
      <dgm:spPr/>
    </dgm:pt>
    <dgm:pt modelId="{C0CF8DE1-DD6A-450C-AC5F-2EF1F69B4500}" type="pres">
      <dgm:prSet presAssocID="{FC689702-8B46-4976-8AD5-5F5D7ABD0341}" presName="cycle" presStyleCnt="0"/>
      <dgm:spPr/>
    </dgm:pt>
    <dgm:pt modelId="{EF5EA95D-890A-4E12-8612-0EDAEB27FE4B}" type="pres">
      <dgm:prSet presAssocID="{FC689702-8B46-4976-8AD5-5F5D7ABD0341}" presName="srcNode" presStyleLbl="node1" presStyleIdx="0" presStyleCnt="4"/>
      <dgm:spPr/>
    </dgm:pt>
    <dgm:pt modelId="{93293D8D-976F-41E5-BF8D-125062E644C8}" type="pres">
      <dgm:prSet presAssocID="{FC689702-8B46-4976-8AD5-5F5D7ABD0341}" presName="conn" presStyleLbl="parChTrans1D2" presStyleIdx="0" presStyleCnt="1"/>
      <dgm:spPr/>
      <dgm:t>
        <a:bodyPr/>
        <a:lstStyle/>
        <a:p>
          <a:endParaRPr lang="fr-FR"/>
        </a:p>
      </dgm:t>
    </dgm:pt>
    <dgm:pt modelId="{8ABAF580-41D4-48D0-B5B5-B58A0D893434}" type="pres">
      <dgm:prSet presAssocID="{FC689702-8B46-4976-8AD5-5F5D7ABD0341}" presName="extraNode" presStyleLbl="node1" presStyleIdx="0" presStyleCnt="4"/>
      <dgm:spPr/>
    </dgm:pt>
    <dgm:pt modelId="{B20836FC-F264-4227-8583-645170A48A74}" type="pres">
      <dgm:prSet presAssocID="{FC689702-8B46-4976-8AD5-5F5D7ABD0341}" presName="dstNode" presStyleLbl="node1" presStyleIdx="0" presStyleCnt="4"/>
      <dgm:spPr/>
    </dgm:pt>
    <dgm:pt modelId="{E12A7BB5-EB0C-4DA6-AB1C-EA3114CC0B78}" type="pres">
      <dgm:prSet presAssocID="{04CF58EF-5252-46B2-9A54-1B774457D071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7EE10B-D18B-4E23-BBC7-398EBD4ACB4E}" type="pres">
      <dgm:prSet presAssocID="{04CF58EF-5252-46B2-9A54-1B774457D071}" presName="accent_1" presStyleCnt="0"/>
      <dgm:spPr/>
    </dgm:pt>
    <dgm:pt modelId="{493A1022-8DE1-4502-8A10-0E1C43A90FBB}" type="pres">
      <dgm:prSet presAssocID="{04CF58EF-5252-46B2-9A54-1B774457D071}" presName="accentRepeatNode" presStyleLbl="solidFgAcc1" presStyleIdx="0" presStyleCnt="4"/>
      <dgm:spPr/>
    </dgm:pt>
    <dgm:pt modelId="{F51E599C-ACF6-40D0-AA57-375FAF57EF1E}" type="pres">
      <dgm:prSet presAssocID="{E90EFCB2-247F-4918-92ED-5B39FB558FD8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3B61D2-F750-43B2-9E99-574A7F978A06}" type="pres">
      <dgm:prSet presAssocID="{E90EFCB2-247F-4918-92ED-5B39FB558FD8}" presName="accent_2" presStyleCnt="0"/>
      <dgm:spPr/>
    </dgm:pt>
    <dgm:pt modelId="{B70E8741-420F-440C-A1D4-610F5976B233}" type="pres">
      <dgm:prSet presAssocID="{E90EFCB2-247F-4918-92ED-5B39FB558FD8}" presName="accentRepeatNode" presStyleLbl="solidFgAcc1" presStyleIdx="1" presStyleCnt="4"/>
      <dgm:spPr/>
    </dgm:pt>
    <dgm:pt modelId="{C7568B9E-C7D9-4C9C-AEBD-11941906F6C5}" type="pres">
      <dgm:prSet presAssocID="{5320868F-478C-4644-BF31-56C0EE711CE6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B6208E-30FF-4443-9AD2-B7681B14BCCB}" type="pres">
      <dgm:prSet presAssocID="{5320868F-478C-4644-BF31-56C0EE711CE6}" presName="accent_3" presStyleCnt="0"/>
      <dgm:spPr/>
    </dgm:pt>
    <dgm:pt modelId="{60BD274B-3D4F-4958-953F-99A2F18E36A3}" type="pres">
      <dgm:prSet presAssocID="{5320868F-478C-4644-BF31-56C0EE711CE6}" presName="accentRepeatNode" presStyleLbl="solidFgAcc1" presStyleIdx="2" presStyleCnt="4"/>
      <dgm:spPr/>
    </dgm:pt>
    <dgm:pt modelId="{525B86AF-3D50-4754-8406-07C1C316EEAA}" type="pres">
      <dgm:prSet presAssocID="{C58072FE-810E-4147-B6FB-D575081DB578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80D7D7-755C-4B6E-B063-69EEB2C0EB74}" type="pres">
      <dgm:prSet presAssocID="{C58072FE-810E-4147-B6FB-D575081DB578}" presName="accent_4" presStyleCnt="0"/>
      <dgm:spPr/>
    </dgm:pt>
    <dgm:pt modelId="{E7DC272A-147A-49EC-A928-1F06C60399C5}" type="pres">
      <dgm:prSet presAssocID="{C58072FE-810E-4147-B6FB-D575081DB578}" presName="accentRepeatNode" presStyleLbl="solidFgAcc1" presStyleIdx="3" presStyleCnt="4"/>
      <dgm:spPr/>
    </dgm:pt>
  </dgm:ptLst>
  <dgm:cxnLst>
    <dgm:cxn modelId="{4BC0D5E6-3107-4120-9BBA-BE2A7C0ABFC2}" type="presOf" srcId="{E90EFCB2-247F-4918-92ED-5B39FB558FD8}" destId="{F51E599C-ACF6-40D0-AA57-375FAF57EF1E}" srcOrd="0" destOrd="0" presId="urn:microsoft.com/office/officeart/2008/layout/VerticalCurvedList"/>
    <dgm:cxn modelId="{AF439649-0042-465A-9541-79E8596C9E9F}" type="presOf" srcId="{5320868F-478C-4644-BF31-56C0EE711CE6}" destId="{C7568B9E-C7D9-4C9C-AEBD-11941906F6C5}" srcOrd="0" destOrd="0" presId="urn:microsoft.com/office/officeart/2008/layout/VerticalCurvedList"/>
    <dgm:cxn modelId="{AD6A7817-33FA-4090-968B-711D98ABC5C2}" srcId="{FC689702-8B46-4976-8AD5-5F5D7ABD0341}" destId="{5320868F-478C-4644-BF31-56C0EE711CE6}" srcOrd="2" destOrd="0" parTransId="{468F656C-3AE3-458B-8175-7B73F2AD3095}" sibTransId="{6DEA65F0-6015-43FD-8A7A-B6BACE9181DB}"/>
    <dgm:cxn modelId="{2CA56C9C-AB81-447C-8053-2F0296AD3084}" srcId="{FC689702-8B46-4976-8AD5-5F5D7ABD0341}" destId="{04CF58EF-5252-46B2-9A54-1B774457D071}" srcOrd="0" destOrd="0" parTransId="{55C45F0A-59E0-4E67-9CBA-471EE58EA2AB}" sibTransId="{60947017-F79E-42F6-AF16-C7B1E522F177}"/>
    <dgm:cxn modelId="{6AABFE13-3A11-4AAE-BAC8-0BA556E419E8}" type="presOf" srcId="{04CF58EF-5252-46B2-9A54-1B774457D071}" destId="{E12A7BB5-EB0C-4DA6-AB1C-EA3114CC0B78}" srcOrd="0" destOrd="0" presId="urn:microsoft.com/office/officeart/2008/layout/VerticalCurvedList"/>
    <dgm:cxn modelId="{64D75F5F-F760-4B49-BD71-7306717C48F6}" type="presOf" srcId="{C58072FE-810E-4147-B6FB-D575081DB578}" destId="{525B86AF-3D50-4754-8406-07C1C316EEAA}" srcOrd="0" destOrd="0" presId="urn:microsoft.com/office/officeart/2008/layout/VerticalCurvedList"/>
    <dgm:cxn modelId="{2122DE16-B8ED-4EE9-876C-E22A810D7B62}" srcId="{FC689702-8B46-4976-8AD5-5F5D7ABD0341}" destId="{C58072FE-810E-4147-B6FB-D575081DB578}" srcOrd="3" destOrd="0" parTransId="{B6AFFD5D-361E-41B6-A522-E5D9D1637741}" sibTransId="{AD383A02-676E-4FA8-8C9F-7542B1C7C726}"/>
    <dgm:cxn modelId="{0AA9C807-7D5F-445C-8FFE-36C5B9FDDB72}" type="presOf" srcId="{FC689702-8B46-4976-8AD5-5F5D7ABD0341}" destId="{DFD83DC5-3E2D-4ECF-AA85-73FF8C9E6EF1}" srcOrd="0" destOrd="0" presId="urn:microsoft.com/office/officeart/2008/layout/VerticalCurvedList"/>
    <dgm:cxn modelId="{8A2D03CB-36E0-4142-9238-66A710FE0A94}" srcId="{FC689702-8B46-4976-8AD5-5F5D7ABD0341}" destId="{E90EFCB2-247F-4918-92ED-5B39FB558FD8}" srcOrd="1" destOrd="0" parTransId="{A9E3DD50-5C89-450A-9656-FBEE2F131A4F}" sibTransId="{4B500FC3-0753-4E3C-B396-0951C9B239E4}"/>
    <dgm:cxn modelId="{299DA8EF-34FB-4F0C-8DB6-87DD81AF6C6B}" type="presOf" srcId="{60947017-F79E-42F6-AF16-C7B1E522F177}" destId="{93293D8D-976F-41E5-BF8D-125062E644C8}" srcOrd="0" destOrd="0" presId="urn:microsoft.com/office/officeart/2008/layout/VerticalCurvedList"/>
    <dgm:cxn modelId="{44CFF5D8-18A3-4B7C-B591-3F498B579EAD}" type="presParOf" srcId="{DFD83DC5-3E2D-4ECF-AA85-73FF8C9E6EF1}" destId="{6499818A-CE72-4444-B3DF-F8ED891AD418}" srcOrd="0" destOrd="0" presId="urn:microsoft.com/office/officeart/2008/layout/VerticalCurvedList"/>
    <dgm:cxn modelId="{E421D8F3-BF05-4124-9ABA-4722C7D07B4E}" type="presParOf" srcId="{6499818A-CE72-4444-B3DF-F8ED891AD418}" destId="{C0CF8DE1-DD6A-450C-AC5F-2EF1F69B4500}" srcOrd="0" destOrd="0" presId="urn:microsoft.com/office/officeart/2008/layout/VerticalCurvedList"/>
    <dgm:cxn modelId="{F1106CD2-57F5-43FA-A6B7-9E51E97BD558}" type="presParOf" srcId="{C0CF8DE1-DD6A-450C-AC5F-2EF1F69B4500}" destId="{EF5EA95D-890A-4E12-8612-0EDAEB27FE4B}" srcOrd="0" destOrd="0" presId="urn:microsoft.com/office/officeart/2008/layout/VerticalCurvedList"/>
    <dgm:cxn modelId="{479C5C4D-F40D-4206-A1EA-90EDE1D852F9}" type="presParOf" srcId="{C0CF8DE1-DD6A-450C-AC5F-2EF1F69B4500}" destId="{93293D8D-976F-41E5-BF8D-125062E644C8}" srcOrd="1" destOrd="0" presId="urn:microsoft.com/office/officeart/2008/layout/VerticalCurvedList"/>
    <dgm:cxn modelId="{31FA348A-8502-4DDE-B62B-CF779EA8591C}" type="presParOf" srcId="{C0CF8DE1-DD6A-450C-AC5F-2EF1F69B4500}" destId="{8ABAF580-41D4-48D0-B5B5-B58A0D893434}" srcOrd="2" destOrd="0" presId="urn:microsoft.com/office/officeart/2008/layout/VerticalCurvedList"/>
    <dgm:cxn modelId="{5038B87A-FBC7-4214-AFE9-77ADBD093ACD}" type="presParOf" srcId="{C0CF8DE1-DD6A-450C-AC5F-2EF1F69B4500}" destId="{B20836FC-F264-4227-8583-645170A48A74}" srcOrd="3" destOrd="0" presId="urn:microsoft.com/office/officeart/2008/layout/VerticalCurvedList"/>
    <dgm:cxn modelId="{3C45CD81-1FAA-4FC9-90C9-4419A81EE02E}" type="presParOf" srcId="{6499818A-CE72-4444-B3DF-F8ED891AD418}" destId="{E12A7BB5-EB0C-4DA6-AB1C-EA3114CC0B78}" srcOrd="1" destOrd="0" presId="urn:microsoft.com/office/officeart/2008/layout/VerticalCurvedList"/>
    <dgm:cxn modelId="{EC34A00A-34BD-4EF1-A432-1409451812E5}" type="presParOf" srcId="{6499818A-CE72-4444-B3DF-F8ED891AD418}" destId="{2E7EE10B-D18B-4E23-BBC7-398EBD4ACB4E}" srcOrd="2" destOrd="0" presId="urn:microsoft.com/office/officeart/2008/layout/VerticalCurvedList"/>
    <dgm:cxn modelId="{1B710EC4-74FE-4198-B0FB-CE2724CB2656}" type="presParOf" srcId="{2E7EE10B-D18B-4E23-BBC7-398EBD4ACB4E}" destId="{493A1022-8DE1-4502-8A10-0E1C43A90FBB}" srcOrd="0" destOrd="0" presId="urn:microsoft.com/office/officeart/2008/layout/VerticalCurvedList"/>
    <dgm:cxn modelId="{2D08E402-D24C-4EDD-9CC6-CAA7B2F0D9F2}" type="presParOf" srcId="{6499818A-CE72-4444-B3DF-F8ED891AD418}" destId="{F51E599C-ACF6-40D0-AA57-375FAF57EF1E}" srcOrd="3" destOrd="0" presId="urn:microsoft.com/office/officeart/2008/layout/VerticalCurvedList"/>
    <dgm:cxn modelId="{53FD6BEE-20DF-43B3-B2D3-04B1FC591FFB}" type="presParOf" srcId="{6499818A-CE72-4444-B3DF-F8ED891AD418}" destId="{993B61D2-F750-43B2-9E99-574A7F978A06}" srcOrd="4" destOrd="0" presId="urn:microsoft.com/office/officeart/2008/layout/VerticalCurvedList"/>
    <dgm:cxn modelId="{25B0D68E-10DC-4FEB-BE3B-D1DD4F1B7CD7}" type="presParOf" srcId="{993B61D2-F750-43B2-9E99-574A7F978A06}" destId="{B70E8741-420F-440C-A1D4-610F5976B233}" srcOrd="0" destOrd="0" presId="urn:microsoft.com/office/officeart/2008/layout/VerticalCurvedList"/>
    <dgm:cxn modelId="{2BB923F2-CB7B-419F-8BFF-484A61E44A5E}" type="presParOf" srcId="{6499818A-CE72-4444-B3DF-F8ED891AD418}" destId="{C7568B9E-C7D9-4C9C-AEBD-11941906F6C5}" srcOrd="5" destOrd="0" presId="urn:microsoft.com/office/officeart/2008/layout/VerticalCurvedList"/>
    <dgm:cxn modelId="{F7EF4FAE-7648-49A2-BF5D-12AA1236E3C1}" type="presParOf" srcId="{6499818A-CE72-4444-B3DF-F8ED891AD418}" destId="{59B6208E-30FF-4443-9AD2-B7681B14BCCB}" srcOrd="6" destOrd="0" presId="urn:microsoft.com/office/officeart/2008/layout/VerticalCurvedList"/>
    <dgm:cxn modelId="{232CADBB-784F-4BC4-B4D9-B556914F2D55}" type="presParOf" srcId="{59B6208E-30FF-4443-9AD2-B7681B14BCCB}" destId="{60BD274B-3D4F-4958-953F-99A2F18E36A3}" srcOrd="0" destOrd="0" presId="urn:microsoft.com/office/officeart/2008/layout/VerticalCurvedList"/>
    <dgm:cxn modelId="{C6EFD019-3A28-44F3-A9D6-7B21929715CE}" type="presParOf" srcId="{6499818A-CE72-4444-B3DF-F8ED891AD418}" destId="{525B86AF-3D50-4754-8406-07C1C316EEAA}" srcOrd="7" destOrd="0" presId="urn:microsoft.com/office/officeart/2008/layout/VerticalCurvedList"/>
    <dgm:cxn modelId="{4FF5CDF1-5C2C-4BA2-B2A2-27C703706D4E}" type="presParOf" srcId="{6499818A-CE72-4444-B3DF-F8ED891AD418}" destId="{4680D7D7-755C-4B6E-B063-69EEB2C0EB74}" srcOrd="8" destOrd="0" presId="urn:microsoft.com/office/officeart/2008/layout/VerticalCurvedList"/>
    <dgm:cxn modelId="{F033B30A-CAE0-40AD-BBB1-579218561F4A}" type="presParOf" srcId="{4680D7D7-755C-4B6E-B063-69EEB2C0EB74}" destId="{E7DC272A-147A-49EC-A928-1F06C60399C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93D8D-976F-41E5-BF8D-125062E644C8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A7BB5-EB0C-4DA6-AB1C-EA3114CC0B78}">
      <dsp:nvSpPr>
        <dsp:cNvPr id="0" name=""/>
        <dsp:cNvSpPr/>
      </dsp:nvSpPr>
      <dsp:spPr>
        <a:xfrm>
          <a:off x="455546" y="309267"/>
          <a:ext cx="9210180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b="0" i="0" kern="1200" dirty="0" smtClean="0"/>
            <a:t>Rappel de l’appel à projets et explication de l’idée d’application</a:t>
          </a:r>
          <a:endParaRPr lang="fr-FR" sz="2600" kern="1200" dirty="0"/>
        </a:p>
      </dsp:txBody>
      <dsp:txXfrm>
        <a:off x="455546" y="309267"/>
        <a:ext cx="9210180" cy="618856"/>
      </dsp:txXfrm>
    </dsp:sp>
    <dsp:sp modelId="{493A1022-8DE1-4502-8A10-0E1C43A90FBB}">
      <dsp:nvSpPr>
        <dsp:cNvPr id="0" name=""/>
        <dsp:cNvSpPr/>
      </dsp:nvSpPr>
      <dsp:spPr>
        <a:xfrm>
          <a:off x="68761" y="231910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E599C-ACF6-40D0-AA57-375FAF57EF1E}">
      <dsp:nvSpPr>
        <dsp:cNvPr id="0" name=""/>
        <dsp:cNvSpPr/>
      </dsp:nvSpPr>
      <dsp:spPr>
        <a:xfrm>
          <a:off x="810351" y="1237712"/>
          <a:ext cx="8855376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0" i="0" kern="1200" dirty="0" smtClean="0"/>
            <a:t>La </a:t>
          </a:r>
          <a:r>
            <a:rPr lang="en-GB" sz="2600" b="0" i="0" kern="1200" dirty="0" err="1" smtClean="0"/>
            <a:t>démarche</a:t>
          </a:r>
          <a:r>
            <a:rPr lang="en-GB" sz="2600" b="0" i="0" kern="1200" dirty="0" smtClean="0"/>
            <a:t> </a:t>
          </a:r>
          <a:r>
            <a:rPr lang="en-GB" sz="2600" b="0" i="0" kern="1200" dirty="0" err="1" smtClean="0"/>
            <a:t>méthodologique</a:t>
          </a:r>
          <a:r>
            <a:rPr lang="en-GB" sz="2600" b="0" i="0" kern="1200" dirty="0" smtClean="0"/>
            <a:t> de </a:t>
          </a:r>
          <a:r>
            <a:rPr lang="en-GB" sz="2600" b="0" i="0" kern="1200" dirty="0" err="1" smtClean="0"/>
            <a:t>nettoyage</a:t>
          </a:r>
          <a:endParaRPr lang="fr-FR" sz="2600" kern="1200" dirty="0"/>
        </a:p>
      </dsp:txBody>
      <dsp:txXfrm>
        <a:off x="810351" y="1237712"/>
        <a:ext cx="8855376" cy="618856"/>
      </dsp:txXfrm>
    </dsp:sp>
    <dsp:sp modelId="{B70E8741-420F-440C-A1D4-610F5976B233}">
      <dsp:nvSpPr>
        <dsp:cNvPr id="0" name=""/>
        <dsp:cNvSpPr/>
      </dsp:nvSpPr>
      <dsp:spPr>
        <a:xfrm>
          <a:off x="423566" y="1160355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68B9E-C7D9-4C9C-AEBD-11941906F6C5}">
      <dsp:nvSpPr>
        <dsp:cNvPr id="0" name=""/>
        <dsp:cNvSpPr/>
      </dsp:nvSpPr>
      <dsp:spPr>
        <a:xfrm>
          <a:off x="810351" y="2166156"/>
          <a:ext cx="8855376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b="0" i="0" kern="1200" dirty="0" smtClean="0"/>
            <a:t>La démarche méthodologique d’exploration de données</a:t>
          </a:r>
          <a:endParaRPr lang="fr-FR" sz="2600" kern="1200" dirty="0"/>
        </a:p>
      </dsp:txBody>
      <dsp:txXfrm>
        <a:off x="810351" y="2166156"/>
        <a:ext cx="8855376" cy="618856"/>
      </dsp:txXfrm>
    </dsp:sp>
    <dsp:sp modelId="{60BD274B-3D4F-4958-953F-99A2F18E36A3}">
      <dsp:nvSpPr>
        <dsp:cNvPr id="0" name=""/>
        <dsp:cNvSpPr/>
      </dsp:nvSpPr>
      <dsp:spPr>
        <a:xfrm>
          <a:off x="423566" y="2088799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B86AF-3D50-4754-8406-07C1C316EEAA}">
      <dsp:nvSpPr>
        <dsp:cNvPr id="0" name=""/>
        <dsp:cNvSpPr/>
      </dsp:nvSpPr>
      <dsp:spPr>
        <a:xfrm>
          <a:off x="455546" y="3094601"/>
          <a:ext cx="9210180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b="0" i="0" kern="1200" dirty="0" smtClean="0"/>
            <a:t>La présentation des faits pertinents </a:t>
          </a:r>
          <a:r>
            <a:rPr lang="fr-FR" sz="2600" b="0" i="0" kern="1200" smtClean="0"/>
            <a:t>pour l’application</a:t>
          </a:r>
          <a:endParaRPr lang="fr-FR" sz="2600" kern="1200" dirty="0"/>
        </a:p>
      </dsp:txBody>
      <dsp:txXfrm>
        <a:off x="455546" y="3094601"/>
        <a:ext cx="9210180" cy="618856"/>
      </dsp:txXfrm>
    </dsp:sp>
    <dsp:sp modelId="{E7DC272A-147A-49EC-A928-1F06C60399C5}">
      <dsp:nvSpPr>
        <dsp:cNvPr id="0" name=""/>
        <dsp:cNvSpPr/>
      </dsp:nvSpPr>
      <dsp:spPr>
        <a:xfrm>
          <a:off x="68761" y="3017244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ntepubliquefrance.f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64734" y="2235200"/>
            <a:ext cx="9982200" cy="1930400"/>
          </a:xfrm>
        </p:spPr>
        <p:txBody>
          <a:bodyPr>
            <a:normAutofit/>
          </a:bodyPr>
          <a:lstStyle/>
          <a:p>
            <a:r>
              <a:rPr lang="fr-FR" b="1" dirty="0" smtClean="0"/>
              <a:t>Projet 3: Concevez </a:t>
            </a:r>
            <a:r>
              <a:rPr lang="fr-FR" b="1" dirty="0"/>
              <a:t>une application au service de la santé publique</a:t>
            </a:r>
            <a:br>
              <a:rPr lang="fr-FR" b="1" dirty="0"/>
            </a:b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52" y="103364"/>
            <a:ext cx="1596812" cy="159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7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de données: Analyse </a:t>
            </a:r>
            <a:r>
              <a:rPr lang="fr-FR" dirty="0" smtClean="0"/>
              <a:t>uni variée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755566"/>
            <a:ext cx="5262663" cy="327626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91" y="2755566"/>
            <a:ext cx="5262663" cy="327626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24128" y="2084832"/>
            <a:ext cx="8277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La répartition des variables '</a:t>
            </a:r>
            <a:r>
              <a:rPr lang="fr-FR" sz="2400" b="1" dirty="0" err="1"/>
              <a:t>nutrition_grade_fr</a:t>
            </a:r>
            <a:r>
              <a:rPr lang="fr-FR" sz="2400" b="1" dirty="0"/>
              <a:t>' et '</a:t>
            </a:r>
            <a:r>
              <a:rPr lang="fr-FR" sz="2400" b="1" dirty="0" err="1"/>
              <a:t>additives_n</a:t>
            </a:r>
            <a:r>
              <a:rPr lang="fr-FR" dirty="0"/>
              <a:t>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56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de données: </a:t>
            </a:r>
            <a:r>
              <a:rPr lang="fr-FR" dirty="0" smtClean="0"/>
              <a:t>Analyse multivariée 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4181" y="1335024"/>
            <a:ext cx="5214681" cy="523677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24128" y="2374232"/>
            <a:ext cx="50397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0000"/>
                </a:solidFill>
                <a:latin typeface="Helvetica Neue"/>
              </a:rPr>
              <a:t>La matrice </a:t>
            </a:r>
            <a:r>
              <a:rPr lang="fr-FR" b="1" dirty="0">
                <a:solidFill>
                  <a:srgbClr val="000000"/>
                </a:solidFill>
                <a:latin typeface="Helvetica Neue"/>
              </a:rPr>
              <a:t>de corrélation entre les variables </a:t>
            </a:r>
            <a:r>
              <a:rPr lang="fr-FR" b="1" dirty="0" smtClean="0">
                <a:solidFill>
                  <a:srgbClr val="000000"/>
                </a:solidFill>
                <a:latin typeface="Helvetica Neue"/>
              </a:rPr>
              <a:t>continues:</a:t>
            </a:r>
          </a:p>
          <a:p>
            <a:endParaRPr lang="fr-FR" b="1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les variables fat_100g, satured-fat_100g, energy_100g et nutrition-score-fr_100g sont fortement </a:t>
            </a:r>
            <a:r>
              <a:rPr lang="fr-FR" b="1" dirty="0" smtClean="0"/>
              <a:t>corrélées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les variables carbohydrates_100g et sugars_100g sont fortement corrélées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la variable salt_100g a une forte corrélation avec </a:t>
            </a:r>
            <a:r>
              <a:rPr lang="fr-FR" b="1" dirty="0" smtClean="0"/>
              <a:t>sodium_100g</a:t>
            </a:r>
          </a:p>
          <a:p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La variable '</a:t>
            </a:r>
            <a:r>
              <a:rPr lang="fr-FR" b="1" dirty="0" err="1" smtClean="0"/>
              <a:t>additives_n</a:t>
            </a:r>
            <a:r>
              <a:rPr lang="fr-FR" b="1" dirty="0"/>
              <a:t>',</a:t>
            </a:r>
            <a:r>
              <a:rPr lang="fr-FR" b="1" dirty="0" smtClean="0"/>
              <a:t> a une forte </a:t>
            </a:r>
            <a:r>
              <a:rPr lang="fr-FR" b="1" dirty="0" err="1" smtClean="0"/>
              <a:t>correlation</a:t>
            </a:r>
            <a:r>
              <a:rPr lang="fr-FR" b="1" dirty="0" smtClean="0"/>
              <a:t> avec '</a:t>
            </a:r>
            <a:r>
              <a:rPr lang="fr-FR" b="1" dirty="0" err="1" smtClean="0"/>
              <a:t>ingredients_from_palm_oil_n</a:t>
            </a:r>
            <a:r>
              <a:rPr lang="fr-FR" b="1" dirty="0"/>
              <a:t>'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9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de données: Analyse multivariée 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111" y="2823411"/>
            <a:ext cx="4708508" cy="324936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722" y="2823411"/>
            <a:ext cx="4794341" cy="324936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55032" y="2084832"/>
            <a:ext cx="8995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Exemple </a:t>
            </a:r>
            <a:r>
              <a:rPr lang="fr-FR" sz="2800" b="1" dirty="0"/>
              <a:t>d</a:t>
            </a:r>
            <a:r>
              <a:rPr lang="fr-FR" sz="2800" b="1" dirty="0" smtClean="0"/>
              <a:t>e graphiques de corrélation entre des variables  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0484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exploration de </a:t>
            </a:r>
            <a:r>
              <a:rPr lang="fr-FR" dirty="0" smtClean="0"/>
              <a:t>données, Analyse </a:t>
            </a:r>
            <a:r>
              <a:rPr lang="fr-FR" dirty="0"/>
              <a:t>multivariée: Analyse en composantes principales</a:t>
            </a:r>
            <a:endParaRPr lang="en-GB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674" y="1825625"/>
            <a:ext cx="6660979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3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exploration de données, Analyse multivariée: Analyse en composantes principales</a:t>
            </a:r>
            <a:endParaRPr lang="en-GB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1008" y="1840419"/>
            <a:ext cx="5755192" cy="501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2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exploration de données, Analyse multivariée: Analyse en composantes principales</a:t>
            </a:r>
            <a:endParaRPr lang="en-GB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055" y="1875354"/>
            <a:ext cx="6749045" cy="479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0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application de notation de produit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706" y="2463800"/>
            <a:ext cx="3552825" cy="35528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31" y="2084832"/>
            <a:ext cx="6150769" cy="40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7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application de notation de </a:t>
            </a:r>
            <a:r>
              <a:rPr lang="fr-FR" dirty="0" smtClean="0"/>
              <a:t>produit 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106" y="2209800"/>
            <a:ext cx="4022725" cy="4022725"/>
          </a:xfrm>
          <a:prstGeom prst="rect">
            <a:avLst/>
          </a:prstGeom>
        </p:spPr>
      </p:pic>
      <p:pic>
        <p:nvPicPr>
          <p:cNvPr id="6" name="Image 5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082" y="2084832"/>
            <a:ext cx="6540836" cy="394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application de notation de produit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706" y="2349500"/>
            <a:ext cx="4022725" cy="4022725"/>
          </a:xfrm>
          <a:prstGeom prst="rect">
            <a:avLst/>
          </a:prstGeom>
        </p:spPr>
      </p:pic>
      <p:pic>
        <p:nvPicPr>
          <p:cNvPr id="5" name="Image 4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435" y="2260500"/>
            <a:ext cx="6401129" cy="38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4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sz="3200" dirty="0" smtClean="0"/>
              <a:t>l’application est réalisable à </a:t>
            </a:r>
            <a:r>
              <a:rPr lang="fr-FR" sz="3200" dirty="0"/>
              <a:t>partir des données Open Food </a:t>
            </a:r>
            <a:r>
              <a:rPr lang="fr-FR" sz="3200" dirty="0" err="1" smtClean="0"/>
              <a:t>Facts</a:t>
            </a:r>
            <a:r>
              <a:rPr lang="fr-FR" sz="3200" dirty="0" smtClean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3200" dirty="0" smtClean="0"/>
              <a:t>Il y a cependant plusieurs données manquantes sur les variables liées à nos indicateurs de 20 à 30%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9170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b="1" dirty="0">
                <a:solidFill>
                  <a:schemeClr val="accent1">
                    <a:lumMod val="50000"/>
                  </a:schemeClr>
                </a:solidFill>
              </a:rPr>
              <a:t>Sommaire</a:t>
            </a:r>
            <a:endParaRPr lang="en-GB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02494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028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9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err="1"/>
              <a:t>l’appel</a:t>
            </a:r>
            <a:r>
              <a:rPr lang="en-GB" dirty="0"/>
              <a:t> à </a:t>
            </a:r>
            <a:r>
              <a:rPr lang="en-GB" dirty="0" smtClean="0"/>
              <a:t>projets et </a:t>
            </a:r>
            <a:r>
              <a:rPr lang="fr-FR" dirty="0"/>
              <a:t>l’idée d’application</a:t>
            </a:r>
            <a:br>
              <a:rPr lang="fr-FR" dirty="0"/>
            </a:b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Organisme: </a:t>
            </a:r>
            <a:r>
              <a:rPr lang="en-GB" dirty="0"/>
              <a:t>L'agence "</a:t>
            </a:r>
            <a:r>
              <a:rPr lang="en-GB" u="sng" dirty="0">
                <a:hlinkClick r:id="rId2"/>
              </a:rPr>
              <a:t>Santé </a:t>
            </a:r>
            <a:r>
              <a:rPr lang="en-GB" u="sng" dirty="0" err="1">
                <a:hlinkClick r:id="rId2"/>
              </a:rPr>
              <a:t>publique</a:t>
            </a:r>
            <a:r>
              <a:rPr lang="en-GB" u="sng" dirty="0">
                <a:hlinkClick r:id="rId2"/>
              </a:rPr>
              <a:t> </a:t>
            </a:r>
            <a:r>
              <a:rPr lang="en-GB" u="sng" dirty="0" smtClean="0">
                <a:hlinkClick r:id="rId2"/>
              </a:rPr>
              <a:t>France</a:t>
            </a:r>
            <a:r>
              <a:rPr lang="en-GB" dirty="0" smtClean="0"/>
              <a:t>“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Appel </a:t>
            </a:r>
            <a:r>
              <a:rPr lang="en-GB" dirty="0"/>
              <a:t>à </a:t>
            </a:r>
            <a:r>
              <a:rPr lang="en-GB" dirty="0" smtClean="0"/>
              <a:t>projets: </a:t>
            </a:r>
            <a:r>
              <a:rPr lang="fr-FR" dirty="0" smtClean="0"/>
              <a:t>trouver </a:t>
            </a:r>
            <a:r>
              <a:rPr lang="fr-FR" dirty="0"/>
              <a:t>des idées innovantes d’applications en lien avec </a:t>
            </a:r>
            <a:r>
              <a:rPr lang="fr-FR" dirty="0" smtClean="0"/>
              <a:t>l'alimentation.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I</a:t>
            </a:r>
            <a:r>
              <a:rPr lang="fr-FR" dirty="0" smtClean="0"/>
              <a:t>dée d’application: Une </a:t>
            </a:r>
            <a:r>
              <a:rPr lang="fr-FR" dirty="0"/>
              <a:t>application mobile qui, après avoir identifié le produit, retourne une note entre 0 et 100 représentant le caractère nutritionnel et sain. </a:t>
            </a:r>
          </a:p>
          <a:p>
            <a:r>
              <a:rPr lang="fr-FR" dirty="0"/>
              <a:t>la note sera construite en agrégeant les indicateurs suivants :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nombre d’additifs;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nutriscore;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caractère sucré du produit</a:t>
            </a:r>
            <a:r>
              <a:rPr lang="fr-FR" dirty="0" smtClean="0"/>
              <a:t>;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caractère salé du </a:t>
            </a:r>
            <a:r>
              <a:rPr lang="fr-FR" dirty="0" smtClean="0"/>
              <a:t>produit;</a:t>
            </a:r>
          </a:p>
          <a:p>
            <a:pPr lvl="1"/>
            <a:r>
              <a:rPr lang="fr-FR" dirty="0"/>
              <a:t>la présence d'acide gras saturés;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070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La </a:t>
            </a:r>
            <a:r>
              <a:rPr lang="en-GB" dirty="0" err="1"/>
              <a:t>démarche</a:t>
            </a:r>
            <a:r>
              <a:rPr lang="en-GB" dirty="0"/>
              <a:t> </a:t>
            </a:r>
            <a:r>
              <a:rPr lang="en-GB" dirty="0" err="1"/>
              <a:t>méthodologique</a:t>
            </a:r>
            <a:r>
              <a:rPr lang="en-GB" dirty="0"/>
              <a:t> de </a:t>
            </a:r>
            <a:r>
              <a:rPr lang="en-GB" dirty="0" err="1"/>
              <a:t>nettoyage</a:t>
            </a:r>
            <a:r>
              <a:rPr lang="fr-FR" dirty="0"/>
              <a:t/>
            </a:r>
            <a:br>
              <a:rPr lang="fr-FR" dirty="0"/>
            </a:b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du jeu de données:</a:t>
            </a:r>
          </a:p>
          <a:p>
            <a:pPr marL="642366" lvl="2" indent="-285750"/>
            <a:r>
              <a:rPr lang="fr-FR" dirty="0"/>
              <a:t>Le jeu de </a:t>
            </a:r>
            <a:r>
              <a:rPr lang="fr-FR" dirty="0" smtClean="0"/>
              <a:t>données: 'fr.openfoodfacts.org.products.csv‘</a:t>
            </a:r>
          </a:p>
          <a:p>
            <a:pPr marL="642366" lvl="2" indent="-285750"/>
            <a:r>
              <a:rPr lang="fr-FR" dirty="0" smtClean="0"/>
              <a:t>320772 lignes et 162 colonnes.</a:t>
            </a:r>
          </a:p>
          <a:p>
            <a:pPr marL="642366" lvl="2" indent="-285750"/>
            <a:r>
              <a:rPr lang="fr-FR" dirty="0" smtClean="0"/>
              <a:t>39608589 données manquantes: </a:t>
            </a:r>
          </a:p>
          <a:p>
            <a:pPr marL="642366" lvl="2" indent="-285750"/>
            <a:endParaRPr lang="fr-FR" dirty="0"/>
          </a:p>
          <a:p>
            <a:pPr marL="356616" lvl="2" indent="0">
              <a:buNone/>
            </a:pPr>
            <a:endParaRPr lang="en-GB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287" y="2628901"/>
            <a:ext cx="5923264" cy="388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</a:t>
            </a:r>
            <a:r>
              <a:rPr lang="en-GB" dirty="0" err="1"/>
              <a:t>démarche</a:t>
            </a:r>
            <a:r>
              <a:rPr lang="en-GB" dirty="0"/>
              <a:t> </a:t>
            </a:r>
            <a:r>
              <a:rPr lang="en-GB" dirty="0" err="1"/>
              <a:t>méthodologique</a:t>
            </a:r>
            <a:r>
              <a:rPr lang="en-GB" dirty="0"/>
              <a:t> de </a:t>
            </a:r>
            <a:r>
              <a:rPr lang="en-GB" dirty="0" err="1"/>
              <a:t>nettoyage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sz="3200" b="1" dirty="0" smtClean="0"/>
              <a:t>Premières opérations réalisées:</a:t>
            </a:r>
          </a:p>
          <a:p>
            <a:pPr marL="0" indent="0">
              <a:buNone/>
            </a:pPr>
            <a:endParaRPr lang="fr-FR" sz="20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000" b="1" dirty="0" smtClean="0"/>
              <a:t>Suppression </a:t>
            </a:r>
            <a:r>
              <a:rPr lang="fr-FR" sz="2000" b="1" dirty="0"/>
              <a:t>de </a:t>
            </a:r>
            <a:r>
              <a:rPr lang="fr-FR" sz="2000" b="1" dirty="0" smtClean="0"/>
              <a:t>colonnes </a:t>
            </a:r>
            <a:r>
              <a:rPr lang="fr-FR" sz="2000" b="1" dirty="0"/>
              <a:t>au delà </a:t>
            </a:r>
            <a:r>
              <a:rPr lang="fr-FR" sz="2000" b="1" dirty="0" smtClean="0"/>
              <a:t>du </a:t>
            </a:r>
            <a:r>
              <a:rPr lang="fr-FR" sz="2000" b="1" dirty="0"/>
              <a:t>seuil </a:t>
            </a:r>
            <a:r>
              <a:rPr lang="fr-FR" sz="2000" b="1" dirty="0" smtClean="0"/>
              <a:t>de 75 </a:t>
            </a:r>
            <a:r>
              <a:rPr lang="fr-FR" sz="2000" b="1" dirty="0"/>
              <a:t>% maximum de taux de </a:t>
            </a:r>
            <a:r>
              <a:rPr lang="fr-FR" sz="2000" b="1" dirty="0" err="1"/>
              <a:t>NaN</a:t>
            </a:r>
            <a:r>
              <a:rPr lang="fr-FR" sz="2000" b="1" dirty="0" smtClean="0"/>
              <a:t>)</a:t>
            </a:r>
            <a:endParaRPr lang="fr-F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000" b="1" dirty="0"/>
              <a:t>Sélection de variables </a:t>
            </a:r>
            <a:r>
              <a:rPr lang="fr-FR" sz="2000" b="1" dirty="0" smtClean="0"/>
              <a:t>pertinentes pour notre </a:t>
            </a:r>
            <a:r>
              <a:rPr lang="fr-FR" sz="2000" b="1" dirty="0"/>
              <a:t>idée d’application: </a:t>
            </a:r>
            <a:endParaRPr lang="fr-FR" sz="2000" b="1" dirty="0" smtClean="0"/>
          </a:p>
          <a:p>
            <a:pPr marL="128016" lvl="1" indent="0">
              <a:buNone/>
            </a:pPr>
            <a:r>
              <a:rPr lang="fr-FR" sz="1600" dirty="0" smtClean="0"/>
              <a:t>'product_</a:t>
            </a:r>
            <a:r>
              <a:rPr lang="fr-FR" sz="1600" dirty="0" err="1" smtClean="0"/>
              <a:t>name</a:t>
            </a:r>
            <a:r>
              <a:rPr lang="fr-FR" sz="1600" dirty="0"/>
              <a:t>','</a:t>
            </a:r>
            <a:r>
              <a:rPr lang="fr-FR" sz="1600" dirty="0" err="1"/>
              <a:t>countries_fr</a:t>
            </a:r>
            <a:r>
              <a:rPr lang="fr-FR" sz="1600" dirty="0"/>
              <a:t>', 'pnns_groups_1</a:t>
            </a:r>
            <a:r>
              <a:rPr lang="fr-FR" sz="1600" dirty="0" smtClean="0"/>
              <a:t>', </a:t>
            </a:r>
            <a:r>
              <a:rPr lang="fr-FR" sz="1600" dirty="0"/>
              <a:t>'pnns_groups_2','energy_100g', 'fat_100g', </a:t>
            </a:r>
            <a:r>
              <a:rPr lang="fr-FR" sz="1600" dirty="0" smtClean="0"/>
              <a:t>'saturated-fat_100g’, </a:t>
            </a:r>
            <a:r>
              <a:rPr lang="fr-FR" sz="1600" dirty="0"/>
              <a:t>'carbohydrates_100g','sugars_100g', 'fiber_100g', 'proteins_100g</a:t>
            </a:r>
            <a:r>
              <a:rPr lang="fr-FR" sz="1600" dirty="0" smtClean="0"/>
              <a:t>', </a:t>
            </a:r>
            <a:r>
              <a:rPr lang="fr-FR" sz="1600" dirty="0"/>
              <a:t>'salt_100g','sodium_100g',  </a:t>
            </a:r>
            <a:r>
              <a:rPr lang="fr-FR" sz="1600" dirty="0" smtClean="0"/>
              <a:t>'nutrition scorefr_100g</a:t>
            </a:r>
            <a:r>
              <a:rPr lang="fr-FR" sz="1600" dirty="0"/>
              <a:t>','nutrition_grade_fr','additives_n','additives_tags',</a:t>
            </a:r>
            <a:r>
              <a:rPr lang="fr-FR" sz="1600" dirty="0" smtClean="0"/>
              <a:t>'ingredients_from_palm_oil_n‘)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000" b="1" dirty="0" smtClean="0"/>
              <a:t>Sélection des produits vendus en France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000" b="1" dirty="0" smtClean="0"/>
              <a:t>Suppression des lignes concernant les produits n’ayant aucun indicateur quantitatif renseigné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000" b="1" dirty="0" smtClean="0"/>
              <a:t>Traitement des doublons</a:t>
            </a:r>
          </a:p>
        </p:txBody>
      </p:sp>
    </p:spTree>
    <p:extLst>
      <p:ext uri="{BB962C8B-B14F-4D97-AF65-F5344CB8AC3E}">
        <p14:creationId xmlns:p14="http://schemas.microsoft.com/office/powerpoint/2010/main" val="420123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</a:t>
            </a:r>
            <a:r>
              <a:rPr lang="en-GB" dirty="0" err="1"/>
              <a:t>démarche</a:t>
            </a:r>
            <a:r>
              <a:rPr lang="en-GB" dirty="0"/>
              <a:t> </a:t>
            </a:r>
            <a:r>
              <a:rPr lang="en-GB" dirty="0" err="1"/>
              <a:t>méthodologique</a:t>
            </a:r>
            <a:r>
              <a:rPr lang="en-GB" dirty="0"/>
              <a:t> de </a:t>
            </a:r>
            <a:r>
              <a:rPr lang="en-GB" dirty="0" err="1"/>
              <a:t>nettoyage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9420" y="2108895"/>
            <a:ext cx="4349977" cy="4023360"/>
          </a:xfrm>
        </p:spPr>
        <p:txBody>
          <a:bodyPr/>
          <a:lstStyle/>
          <a:p>
            <a:r>
              <a:rPr lang="fr-FR" sz="3200" b="1" dirty="0" smtClean="0"/>
              <a:t>Traitement des valeurs aberrantes:</a:t>
            </a:r>
          </a:p>
          <a:p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b="1" dirty="0"/>
              <a:t>Suppression des valeurs </a:t>
            </a:r>
            <a:r>
              <a:rPr lang="fr-FR" b="1" dirty="0" smtClean="0"/>
              <a:t>aberrantes </a:t>
            </a:r>
            <a:r>
              <a:rPr lang="fr-FR" b="1" dirty="0"/>
              <a:t>des variables </a:t>
            </a:r>
            <a:r>
              <a:rPr lang="fr-FR" b="1" dirty="0" smtClean="0"/>
              <a:t>0-100g</a:t>
            </a:r>
          </a:p>
          <a:p>
            <a:pPr>
              <a:buFont typeface="Wingdings" panose="05000000000000000000" pitchFamily="2" charset="2"/>
              <a:buChar char="q"/>
            </a:pPr>
            <a:endParaRPr lang="fr-FR" b="1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b="1" dirty="0"/>
              <a:t>Suppression des valeurs </a:t>
            </a:r>
            <a:r>
              <a:rPr lang="fr-FR" b="1" dirty="0" smtClean="0"/>
              <a:t>aberrantes </a:t>
            </a:r>
            <a:r>
              <a:rPr lang="fr-FR" b="1" dirty="0"/>
              <a:t>de la colonne 'énergie' par la </a:t>
            </a:r>
            <a:r>
              <a:rPr lang="fr-FR" b="1" dirty="0" smtClean="0"/>
              <a:t>méthode interquartile</a:t>
            </a:r>
            <a:endParaRPr lang="fr-FR" b="1" dirty="0"/>
          </a:p>
          <a:p>
            <a:pPr>
              <a:buFont typeface="Wingdings" panose="05000000000000000000" pitchFamily="2" charset="2"/>
              <a:buChar char="q"/>
            </a:pPr>
            <a:endParaRPr lang="fr-FR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397" y="2286000"/>
            <a:ext cx="7182603" cy="410666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44379" y="5662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16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</a:t>
            </a:r>
            <a:r>
              <a:rPr lang="en-GB" dirty="0" err="1"/>
              <a:t>démarche</a:t>
            </a:r>
            <a:r>
              <a:rPr lang="en-GB" dirty="0"/>
              <a:t> </a:t>
            </a:r>
            <a:r>
              <a:rPr lang="en-GB" dirty="0" err="1"/>
              <a:t>méthodologique</a:t>
            </a:r>
            <a:r>
              <a:rPr lang="en-GB" dirty="0"/>
              <a:t> de </a:t>
            </a:r>
            <a:r>
              <a:rPr lang="en-GB" dirty="0" err="1"/>
              <a:t>nettoyage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1740568"/>
            <a:ext cx="9720071" cy="4195012"/>
          </a:xfrm>
        </p:spPr>
        <p:txBody>
          <a:bodyPr>
            <a:normAutofit/>
          </a:bodyPr>
          <a:lstStyle/>
          <a:p>
            <a:r>
              <a:rPr lang="en-GB" sz="3200" b="1" dirty="0" err="1"/>
              <a:t>Traitement</a:t>
            </a:r>
            <a:r>
              <a:rPr lang="en-GB" sz="3200" b="1" dirty="0"/>
              <a:t> des </a:t>
            </a:r>
            <a:r>
              <a:rPr lang="en-GB" sz="3200" b="1" dirty="0" err="1" smtClean="0"/>
              <a:t>NaN</a:t>
            </a:r>
            <a:r>
              <a:rPr lang="en-GB" sz="3200" b="1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b="1" dirty="0" err="1" smtClean="0"/>
              <a:t>NaN</a:t>
            </a:r>
            <a:r>
              <a:rPr lang="fr-FR" sz="3200" b="1" dirty="0" smtClean="0"/>
              <a:t> </a:t>
            </a:r>
            <a:r>
              <a:rPr lang="fr-FR" sz="3200" b="1" dirty="0"/>
              <a:t>par </a:t>
            </a:r>
            <a:r>
              <a:rPr lang="fr-FR" sz="3200" b="1" dirty="0" smtClean="0"/>
              <a:t>0</a:t>
            </a:r>
            <a:r>
              <a:rPr lang="fr-FR" sz="3200" dirty="0" smtClean="0"/>
              <a:t>: </a:t>
            </a:r>
            <a:r>
              <a:rPr lang="fr-FR" sz="2400" dirty="0" smtClean="0"/>
              <a:t>'salt_100g</a:t>
            </a:r>
            <a:r>
              <a:rPr lang="fr-FR" sz="2400" dirty="0"/>
              <a:t>','sodium_100g','ingredients_from_palm_oil_n','additives_n'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b="1" dirty="0" err="1" smtClean="0"/>
              <a:t>NaN</a:t>
            </a:r>
            <a:r>
              <a:rPr lang="fr-FR" sz="3200" b="1" dirty="0" smtClean="0"/>
              <a:t> par </a:t>
            </a:r>
            <a:r>
              <a:rPr lang="fr-FR" sz="3200" b="1" dirty="0" err="1" smtClean="0"/>
              <a:t>iterative</a:t>
            </a:r>
            <a:r>
              <a:rPr lang="fr-FR" sz="3200" b="1" dirty="0"/>
              <a:t> imputer</a:t>
            </a:r>
            <a:r>
              <a:rPr lang="fr-FR" sz="2400" dirty="0"/>
              <a:t>: 'energy_100g', 'fat_100g', 'saturated-fat_100g','carbohydrates_100g','sugars_100g', 'fiber_100g',</a:t>
            </a:r>
            <a:r>
              <a:rPr lang="fr-FR" sz="2400" dirty="0" smtClean="0"/>
              <a:t>'proteins_100g‘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b="1" dirty="0" err="1" smtClean="0"/>
              <a:t>NaN</a:t>
            </a:r>
            <a:r>
              <a:rPr lang="fr-FR" sz="3200" b="1" dirty="0" smtClean="0"/>
              <a:t> par </a:t>
            </a:r>
            <a:r>
              <a:rPr lang="fr-FR" sz="3200" b="1" dirty="0" err="1" smtClean="0"/>
              <a:t>Knn</a:t>
            </a:r>
            <a:r>
              <a:rPr lang="fr-FR" sz="3200" b="1" dirty="0" smtClean="0"/>
              <a:t> </a:t>
            </a:r>
            <a:r>
              <a:rPr lang="fr-FR" sz="3200" b="1" dirty="0"/>
              <a:t>imputer</a:t>
            </a:r>
            <a:r>
              <a:rPr lang="fr-FR" sz="3200" dirty="0"/>
              <a:t>: </a:t>
            </a:r>
            <a:r>
              <a:rPr lang="fr-FR" sz="2400" dirty="0" smtClean="0"/>
              <a:t>'nutrition-score-fr_100g‘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b="1" dirty="0" err="1" smtClean="0"/>
              <a:t>NaN</a:t>
            </a:r>
            <a:r>
              <a:rPr lang="fr-FR" sz="3200" b="1" dirty="0" smtClean="0"/>
              <a:t> variables catégorielles par ‘</a:t>
            </a:r>
            <a:r>
              <a:rPr lang="fr-FR" sz="3200" b="1" dirty="0" err="1" smtClean="0"/>
              <a:t>unknown</a:t>
            </a:r>
            <a:r>
              <a:rPr lang="fr-FR" sz="3200" b="1" dirty="0" smtClean="0"/>
              <a:t>’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3200" dirty="0" smtClean="0"/>
          </a:p>
          <a:p>
            <a:pPr algn="just">
              <a:buFont typeface="Wingdings" panose="05000000000000000000" pitchFamily="2" charset="2"/>
              <a:buChar char="§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7669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 smtClean="0"/>
              <a:t>exploration </a:t>
            </a:r>
            <a:r>
              <a:rPr lang="fr-FR" dirty="0"/>
              <a:t>de </a:t>
            </a:r>
            <a:r>
              <a:rPr lang="fr-FR" dirty="0" smtClean="0"/>
              <a:t>données: Analyse uni variée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926263"/>
            <a:ext cx="3314700" cy="34480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504" y="2926263"/>
            <a:ext cx="2983580" cy="339089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24128" y="1982327"/>
            <a:ext cx="5421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Exemple: la variable ‘</a:t>
            </a:r>
            <a:r>
              <a:rPr lang="en-GB" sz="2800" b="1" dirty="0" smtClean="0"/>
              <a:t>sugars_100g</a:t>
            </a:r>
            <a:r>
              <a:rPr lang="en-GB" dirty="0" smtClean="0"/>
              <a:t>’</a:t>
            </a:r>
            <a:endParaRPr lang="en-GB" dirty="0"/>
          </a:p>
        </p:txBody>
      </p:sp>
      <p:sp>
        <p:nvSpPr>
          <p:cNvPr id="8" name="ZoneTexte 7"/>
          <p:cNvSpPr txBox="1"/>
          <p:nvPr/>
        </p:nvSpPr>
        <p:spPr>
          <a:xfrm>
            <a:off x="8325853" y="3329048"/>
            <a:ext cx="35112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count    50649.000000</a:t>
            </a:r>
          </a:p>
          <a:p>
            <a:r>
              <a:rPr lang="en-GB" dirty="0"/>
              <a:t>mean        15.092513</a:t>
            </a:r>
          </a:p>
          <a:p>
            <a:r>
              <a:rPr lang="en-GB" dirty="0" err="1"/>
              <a:t>std</a:t>
            </a:r>
            <a:r>
              <a:rPr lang="en-GB" dirty="0"/>
              <a:t>         20.013747</a:t>
            </a:r>
          </a:p>
          <a:p>
            <a:r>
              <a:rPr lang="en-GB" dirty="0"/>
              <a:t>min          0.000000</a:t>
            </a:r>
          </a:p>
          <a:p>
            <a:r>
              <a:rPr lang="en-GB" dirty="0"/>
              <a:t>25%          1.000000</a:t>
            </a:r>
          </a:p>
          <a:p>
            <a:r>
              <a:rPr lang="en-GB" dirty="0"/>
              <a:t>50%          5.100000</a:t>
            </a:r>
          </a:p>
          <a:p>
            <a:r>
              <a:rPr lang="en-GB" dirty="0"/>
              <a:t>75%         23.700000</a:t>
            </a:r>
          </a:p>
          <a:p>
            <a:r>
              <a:rPr lang="en-GB" dirty="0"/>
              <a:t>max        100.000000</a:t>
            </a:r>
          </a:p>
          <a:p>
            <a:r>
              <a:rPr lang="en-GB" dirty="0"/>
              <a:t>Name: sugars_100g, </a:t>
            </a:r>
            <a:r>
              <a:rPr lang="en-GB" dirty="0" err="1"/>
              <a:t>dtype</a:t>
            </a:r>
            <a:r>
              <a:rPr lang="en-GB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153848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4128" y="474237"/>
            <a:ext cx="9720072" cy="1499616"/>
          </a:xfrm>
        </p:spPr>
        <p:txBody>
          <a:bodyPr/>
          <a:lstStyle/>
          <a:p>
            <a:r>
              <a:rPr lang="fr-FR" dirty="0"/>
              <a:t>exploration de données: Analyse </a:t>
            </a:r>
            <a:r>
              <a:rPr lang="fr-FR" dirty="0" smtClean="0"/>
              <a:t>uni variée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830011"/>
            <a:ext cx="3314700" cy="34480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587" y="2830011"/>
            <a:ext cx="2873678" cy="326598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085221" y="2830011"/>
            <a:ext cx="34650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    50649.000000</a:t>
            </a:r>
          </a:p>
          <a:p>
            <a:r>
              <a:rPr lang="en-GB" dirty="0"/>
              <a:t>mean        11.065319</a:t>
            </a:r>
          </a:p>
          <a:p>
            <a:r>
              <a:rPr lang="en-GB" dirty="0" err="1"/>
              <a:t>std</a:t>
            </a:r>
            <a:r>
              <a:rPr lang="en-GB" dirty="0"/>
              <a:t>          7.538225</a:t>
            </a:r>
          </a:p>
          <a:p>
            <a:r>
              <a:rPr lang="en-GB" dirty="0"/>
              <a:t>min          0.000000</a:t>
            </a:r>
          </a:p>
          <a:p>
            <a:r>
              <a:rPr lang="en-GB" dirty="0"/>
              <a:t>25%          4.000000</a:t>
            </a:r>
          </a:p>
          <a:p>
            <a:r>
              <a:rPr lang="en-GB" dirty="0"/>
              <a:t>50%         11.065319</a:t>
            </a:r>
          </a:p>
          <a:p>
            <a:r>
              <a:rPr lang="en-GB" dirty="0"/>
              <a:t>75%         16.000000</a:t>
            </a:r>
          </a:p>
          <a:p>
            <a:r>
              <a:rPr lang="en-GB" dirty="0"/>
              <a:t>max         40.000000</a:t>
            </a:r>
          </a:p>
          <a:p>
            <a:r>
              <a:rPr lang="en-GB" dirty="0"/>
              <a:t>Name: nutrition-score-fr_100g, </a:t>
            </a:r>
            <a:r>
              <a:rPr lang="en-GB" dirty="0" err="1"/>
              <a:t>dtype</a:t>
            </a:r>
            <a:r>
              <a:rPr lang="en-GB" dirty="0"/>
              <a:t>: float64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024128" y="2084832"/>
            <a:ext cx="6933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2E2B21"/>
                </a:solidFill>
              </a:rPr>
              <a:t>Exemple: la variable 'nutrition-score-fr_100g'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603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7201</TotalTime>
  <Words>585</Words>
  <Application>Microsoft Office PowerPoint</Application>
  <PresentationFormat>Grand écran</PresentationFormat>
  <Paragraphs>88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Helvetica Neue</vt:lpstr>
      <vt:lpstr>Tw Cen MT</vt:lpstr>
      <vt:lpstr>Tw Cen MT Condensed</vt:lpstr>
      <vt:lpstr>Wingdings</vt:lpstr>
      <vt:lpstr>Wingdings 3</vt:lpstr>
      <vt:lpstr>Intégral</vt:lpstr>
      <vt:lpstr>Projet 3: Concevez une application au service de la santé publique </vt:lpstr>
      <vt:lpstr>Sommaire</vt:lpstr>
      <vt:lpstr>l’appel à projets et l’idée d’application  </vt:lpstr>
      <vt:lpstr>La démarche méthodologique de nettoyage </vt:lpstr>
      <vt:lpstr>La démarche méthodologique de nettoyage</vt:lpstr>
      <vt:lpstr>La démarche méthodologique de nettoyage</vt:lpstr>
      <vt:lpstr>La démarche méthodologique de nettoyage</vt:lpstr>
      <vt:lpstr>exploration de données: Analyse uni variée</vt:lpstr>
      <vt:lpstr>exploration de données: Analyse uni variée</vt:lpstr>
      <vt:lpstr>exploration de données: Analyse uni variée</vt:lpstr>
      <vt:lpstr>exploration de données: Analyse multivariée </vt:lpstr>
      <vt:lpstr>exploration de données: Analyse multivariée </vt:lpstr>
      <vt:lpstr>exploration de données, Analyse multivariée: Analyse en composantes principales</vt:lpstr>
      <vt:lpstr>exploration de données, Analyse multivariée: Analyse en composantes principales</vt:lpstr>
      <vt:lpstr>exploration de données, Analyse multivariée: Analyse en composantes principales</vt:lpstr>
      <vt:lpstr>Notre application de notation de produit</vt:lpstr>
      <vt:lpstr>Notre application de notation de produit </vt:lpstr>
      <vt:lpstr>Notre application de notation de produit</vt:lpstr>
      <vt:lpstr>conclusion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3: Concevez une application au service de la santé publique</dc:title>
  <dc:creator>Arsene koffi</dc:creator>
  <cp:lastModifiedBy>Arsene koffi</cp:lastModifiedBy>
  <cp:revision>32</cp:revision>
  <dcterms:created xsi:type="dcterms:W3CDTF">2022-11-10T13:42:53Z</dcterms:created>
  <dcterms:modified xsi:type="dcterms:W3CDTF">2022-11-18T16:20:58Z</dcterms:modified>
</cp:coreProperties>
</file>