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10"/>
  </p:notes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C3AC2-0314-4E94-A11A-6719A91F4A2B}" type="datetimeFigureOut">
              <a:rPr lang="pl-PL" smtClean="0"/>
              <a:t>03.11.2021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606D3-BA64-4835-84B9-9C68607946E0}" type="slidenum">
              <a:rPr lang="pl-PL" smtClean="0"/>
              <a:t>‹#›</a:t>
            </a:fld>
            <a:endParaRPr lang="pl-PL"/>
          </a:p>
        </p:txBody>
      </p:sp>
    </p:spTree>
    <p:extLst>
      <p:ext uri="{BB962C8B-B14F-4D97-AF65-F5344CB8AC3E}">
        <p14:creationId xmlns:p14="http://schemas.microsoft.com/office/powerpoint/2010/main" val="3527885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DDB606D3-BA64-4835-84B9-9C68607946E0}" type="slidenum">
              <a:rPr lang="pl-PL" smtClean="0"/>
              <a:t>4</a:t>
            </a:fld>
            <a:endParaRPr lang="pl-PL"/>
          </a:p>
        </p:txBody>
      </p:sp>
    </p:spTree>
    <p:extLst>
      <p:ext uri="{BB962C8B-B14F-4D97-AF65-F5344CB8AC3E}">
        <p14:creationId xmlns:p14="http://schemas.microsoft.com/office/powerpoint/2010/main" val="317819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DDB606D3-BA64-4835-84B9-9C68607946E0}" type="slidenum">
              <a:rPr lang="pl-PL" smtClean="0"/>
              <a:t>6</a:t>
            </a:fld>
            <a:endParaRPr lang="pl-PL"/>
          </a:p>
        </p:txBody>
      </p:sp>
    </p:spTree>
    <p:extLst>
      <p:ext uri="{BB962C8B-B14F-4D97-AF65-F5344CB8AC3E}">
        <p14:creationId xmlns:p14="http://schemas.microsoft.com/office/powerpoint/2010/main" val="302978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97F766-F6A4-401C-86A3-2A8EF1EE4513}" type="datetimeFigureOut">
              <a:rPr lang="pl-PL" smtClean="0"/>
              <a:t>03.11.2021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582C8D3-B247-4FBD-8160-A63D5CE55E1E}" type="slidenum">
              <a:rPr lang="pl-PL" smtClean="0"/>
              <a:t>‹#›</a:t>
            </a:fld>
            <a:endParaRPr lang="pl-PL"/>
          </a:p>
        </p:txBody>
      </p:sp>
    </p:spTree>
    <p:extLst>
      <p:ext uri="{BB962C8B-B14F-4D97-AF65-F5344CB8AC3E}">
        <p14:creationId xmlns:p14="http://schemas.microsoft.com/office/powerpoint/2010/main" val="4242566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7F766-F6A4-401C-86A3-2A8EF1EE4513}" type="datetimeFigureOut">
              <a:rPr lang="pl-PL" smtClean="0"/>
              <a:t>03.11.2021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582C8D3-B247-4FBD-8160-A63D5CE55E1E}" type="slidenum">
              <a:rPr lang="pl-PL" smtClean="0"/>
              <a:t>‹#›</a:t>
            </a:fld>
            <a:endParaRPr lang="pl-PL"/>
          </a:p>
        </p:txBody>
      </p:sp>
    </p:spTree>
    <p:extLst>
      <p:ext uri="{BB962C8B-B14F-4D97-AF65-F5344CB8AC3E}">
        <p14:creationId xmlns:p14="http://schemas.microsoft.com/office/powerpoint/2010/main" val="218886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7F766-F6A4-401C-86A3-2A8EF1EE4513}" type="datetimeFigureOut">
              <a:rPr lang="pl-PL" smtClean="0"/>
              <a:t>03.11.2021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582C8D3-B247-4FBD-8160-A63D5CE55E1E}" type="slidenum">
              <a:rPr lang="pl-PL" smtClean="0"/>
              <a:t>‹#›</a:t>
            </a:fld>
            <a:endParaRPr lang="pl-P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77704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7F766-F6A4-401C-86A3-2A8EF1EE4513}" type="datetimeFigureOut">
              <a:rPr lang="pl-PL" smtClean="0"/>
              <a:t>03.11.2021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582C8D3-B247-4FBD-8160-A63D5CE55E1E}" type="slidenum">
              <a:rPr lang="pl-PL" smtClean="0"/>
              <a:t>‹#›</a:t>
            </a:fld>
            <a:endParaRPr lang="pl-PL"/>
          </a:p>
        </p:txBody>
      </p:sp>
    </p:spTree>
    <p:extLst>
      <p:ext uri="{BB962C8B-B14F-4D97-AF65-F5344CB8AC3E}">
        <p14:creationId xmlns:p14="http://schemas.microsoft.com/office/powerpoint/2010/main" val="75986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7F766-F6A4-401C-86A3-2A8EF1EE4513}" type="datetimeFigureOut">
              <a:rPr lang="pl-PL" smtClean="0"/>
              <a:t>03.11.2021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582C8D3-B247-4FBD-8160-A63D5CE55E1E}"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347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7F766-F6A4-401C-86A3-2A8EF1EE4513}" type="datetimeFigureOut">
              <a:rPr lang="pl-PL" smtClean="0"/>
              <a:t>03.11.2021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582C8D3-B247-4FBD-8160-A63D5CE55E1E}" type="slidenum">
              <a:rPr lang="pl-PL" smtClean="0"/>
              <a:t>‹#›</a:t>
            </a:fld>
            <a:endParaRPr lang="pl-PL"/>
          </a:p>
        </p:txBody>
      </p:sp>
    </p:spTree>
    <p:extLst>
      <p:ext uri="{BB962C8B-B14F-4D97-AF65-F5344CB8AC3E}">
        <p14:creationId xmlns:p14="http://schemas.microsoft.com/office/powerpoint/2010/main" val="3296906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7F766-F6A4-401C-86A3-2A8EF1EE4513}" type="datetimeFigureOut">
              <a:rPr lang="pl-PL" smtClean="0"/>
              <a:t>03.11.2021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582C8D3-B247-4FBD-8160-A63D5CE55E1E}" type="slidenum">
              <a:rPr lang="pl-PL" smtClean="0"/>
              <a:t>‹#›</a:t>
            </a:fld>
            <a:endParaRPr lang="pl-PL"/>
          </a:p>
        </p:txBody>
      </p:sp>
    </p:spTree>
    <p:extLst>
      <p:ext uri="{BB962C8B-B14F-4D97-AF65-F5344CB8AC3E}">
        <p14:creationId xmlns:p14="http://schemas.microsoft.com/office/powerpoint/2010/main" val="1124418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7F766-F6A4-401C-86A3-2A8EF1EE4513}" type="datetimeFigureOut">
              <a:rPr lang="pl-PL" smtClean="0"/>
              <a:t>03.11.2021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582C8D3-B247-4FBD-8160-A63D5CE55E1E}" type="slidenum">
              <a:rPr lang="pl-PL" smtClean="0"/>
              <a:t>‹#›</a:t>
            </a:fld>
            <a:endParaRPr lang="pl-PL"/>
          </a:p>
        </p:txBody>
      </p:sp>
    </p:spTree>
    <p:extLst>
      <p:ext uri="{BB962C8B-B14F-4D97-AF65-F5344CB8AC3E}">
        <p14:creationId xmlns:p14="http://schemas.microsoft.com/office/powerpoint/2010/main" val="56155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7F766-F6A4-401C-86A3-2A8EF1EE4513}" type="datetimeFigureOut">
              <a:rPr lang="pl-PL" smtClean="0"/>
              <a:t>03.11.2021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582C8D3-B247-4FBD-8160-A63D5CE55E1E}" type="slidenum">
              <a:rPr lang="pl-PL" smtClean="0"/>
              <a:t>‹#›</a:t>
            </a:fld>
            <a:endParaRPr lang="pl-PL"/>
          </a:p>
        </p:txBody>
      </p:sp>
    </p:spTree>
    <p:extLst>
      <p:ext uri="{BB962C8B-B14F-4D97-AF65-F5344CB8AC3E}">
        <p14:creationId xmlns:p14="http://schemas.microsoft.com/office/powerpoint/2010/main" val="251298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7F766-F6A4-401C-86A3-2A8EF1EE4513}" type="datetimeFigureOut">
              <a:rPr lang="pl-PL" smtClean="0"/>
              <a:t>03.11.2021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C582C8D3-B247-4FBD-8160-A63D5CE55E1E}" type="slidenum">
              <a:rPr lang="pl-PL" smtClean="0"/>
              <a:t>‹#›</a:t>
            </a:fld>
            <a:endParaRPr lang="pl-PL"/>
          </a:p>
        </p:txBody>
      </p:sp>
    </p:spTree>
    <p:extLst>
      <p:ext uri="{BB962C8B-B14F-4D97-AF65-F5344CB8AC3E}">
        <p14:creationId xmlns:p14="http://schemas.microsoft.com/office/powerpoint/2010/main" val="69853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97F766-F6A4-401C-86A3-2A8EF1EE4513}" type="datetimeFigureOut">
              <a:rPr lang="pl-PL" smtClean="0"/>
              <a:t>03.11.2021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582C8D3-B247-4FBD-8160-A63D5CE55E1E}" type="slidenum">
              <a:rPr lang="pl-PL" smtClean="0"/>
              <a:t>‹#›</a:t>
            </a:fld>
            <a:endParaRPr lang="pl-PL"/>
          </a:p>
        </p:txBody>
      </p:sp>
    </p:spTree>
    <p:extLst>
      <p:ext uri="{BB962C8B-B14F-4D97-AF65-F5344CB8AC3E}">
        <p14:creationId xmlns:p14="http://schemas.microsoft.com/office/powerpoint/2010/main" val="208161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97F766-F6A4-401C-86A3-2A8EF1EE4513}" type="datetimeFigureOut">
              <a:rPr lang="pl-PL" smtClean="0"/>
              <a:t>03.11.2021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C582C8D3-B247-4FBD-8160-A63D5CE55E1E}" type="slidenum">
              <a:rPr lang="pl-PL" smtClean="0"/>
              <a:t>‹#›</a:t>
            </a:fld>
            <a:endParaRPr lang="pl-PL"/>
          </a:p>
        </p:txBody>
      </p:sp>
    </p:spTree>
    <p:extLst>
      <p:ext uri="{BB962C8B-B14F-4D97-AF65-F5344CB8AC3E}">
        <p14:creationId xmlns:p14="http://schemas.microsoft.com/office/powerpoint/2010/main" val="266101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97F766-F6A4-401C-86A3-2A8EF1EE4513}" type="datetimeFigureOut">
              <a:rPr lang="pl-PL" smtClean="0"/>
              <a:t>03.11.2021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C582C8D3-B247-4FBD-8160-A63D5CE55E1E}" type="slidenum">
              <a:rPr lang="pl-PL" smtClean="0"/>
              <a:t>‹#›</a:t>
            </a:fld>
            <a:endParaRPr lang="pl-PL"/>
          </a:p>
        </p:txBody>
      </p:sp>
    </p:spTree>
    <p:extLst>
      <p:ext uri="{BB962C8B-B14F-4D97-AF65-F5344CB8AC3E}">
        <p14:creationId xmlns:p14="http://schemas.microsoft.com/office/powerpoint/2010/main" val="146733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7F766-F6A4-401C-86A3-2A8EF1EE4513}" type="datetimeFigureOut">
              <a:rPr lang="pl-PL" smtClean="0"/>
              <a:t>03.11.2021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C582C8D3-B247-4FBD-8160-A63D5CE55E1E}" type="slidenum">
              <a:rPr lang="pl-PL" smtClean="0"/>
              <a:t>‹#›</a:t>
            </a:fld>
            <a:endParaRPr lang="pl-PL"/>
          </a:p>
        </p:txBody>
      </p:sp>
    </p:spTree>
    <p:extLst>
      <p:ext uri="{BB962C8B-B14F-4D97-AF65-F5344CB8AC3E}">
        <p14:creationId xmlns:p14="http://schemas.microsoft.com/office/powerpoint/2010/main" val="3490645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7F766-F6A4-401C-86A3-2A8EF1EE4513}" type="datetimeFigureOut">
              <a:rPr lang="pl-PL" smtClean="0"/>
              <a:t>03.11.2021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582C8D3-B247-4FBD-8160-A63D5CE55E1E}" type="slidenum">
              <a:rPr lang="pl-PL" smtClean="0"/>
              <a:t>‹#›</a:t>
            </a:fld>
            <a:endParaRPr lang="pl-PL"/>
          </a:p>
        </p:txBody>
      </p:sp>
    </p:spTree>
    <p:extLst>
      <p:ext uri="{BB962C8B-B14F-4D97-AF65-F5344CB8AC3E}">
        <p14:creationId xmlns:p14="http://schemas.microsoft.com/office/powerpoint/2010/main" val="403271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97F766-F6A4-401C-86A3-2A8EF1EE4513}" type="datetimeFigureOut">
              <a:rPr lang="pl-PL" smtClean="0"/>
              <a:t>03.11.2021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C582C8D3-B247-4FBD-8160-A63D5CE55E1E}" type="slidenum">
              <a:rPr lang="pl-PL" smtClean="0"/>
              <a:t>‹#›</a:t>
            </a:fld>
            <a:endParaRPr lang="pl-PL"/>
          </a:p>
        </p:txBody>
      </p:sp>
    </p:spTree>
    <p:extLst>
      <p:ext uri="{BB962C8B-B14F-4D97-AF65-F5344CB8AC3E}">
        <p14:creationId xmlns:p14="http://schemas.microsoft.com/office/powerpoint/2010/main" val="277118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97F766-F6A4-401C-86A3-2A8EF1EE4513}" type="datetimeFigureOut">
              <a:rPr lang="pl-PL" smtClean="0"/>
              <a:t>03.11.2021</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82C8D3-B247-4FBD-8160-A63D5CE55E1E}" type="slidenum">
              <a:rPr lang="pl-PL" smtClean="0"/>
              <a:t>‹#›</a:t>
            </a:fld>
            <a:endParaRPr lang="pl-PL"/>
          </a:p>
        </p:txBody>
      </p:sp>
    </p:spTree>
    <p:extLst>
      <p:ext uri="{BB962C8B-B14F-4D97-AF65-F5344CB8AC3E}">
        <p14:creationId xmlns:p14="http://schemas.microsoft.com/office/powerpoint/2010/main" val="380660820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62C8-9FB7-4AB3-A454-B69A61AAE3C4}"/>
              </a:ext>
            </a:extLst>
          </p:cNvPr>
          <p:cNvSpPr>
            <a:spLocks noGrp="1"/>
          </p:cNvSpPr>
          <p:nvPr>
            <p:ph type="ctrTitle"/>
          </p:nvPr>
        </p:nvSpPr>
        <p:spPr/>
        <p:txBody>
          <a:bodyPr/>
          <a:lstStyle/>
          <a:p>
            <a:r>
              <a:rPr lang="en-US" dirty="0" err="1"/>
              <a:t>Podstawy</a:t>
            </a:r>
            <a:r>
              <a:rPr lang="en-US" dirty="0"/>
              <a:t> </a:t>
            </a:r>
            <a:r>
              <a:rPr lang="en-US" dirty="0" err="1"/>
              <a:t>pracy</a:t>
            </a:r>
            <a:r>
              <a:rPr lang="en-US" dirty="0"/>
              <a:t> z Git</a:t>
            </a:r>
            <a:endParaRPr lang="pl-PL" dirty="0"/>
          </a:p>
        </p:txBody>
      </p:sp>
      <p:sp>
        <p:nvSpPr>
          <p:cNvPr id="3" name="Subtitle 2">
            <a:extLst>
              <a:ext uri="{FF2B5EF4-FFF2-40B4-BE49-F238E27FC236}">
                <a16:creationId xmlns:a16="http://schemas.microsoft.com/office/drawing/2014/main" id="{63B524CA-C780-47EC-8590-ABD8F8C5D5FF}"/>
              </a:ext>
            </a:extLst>
          </p:cNvPr>
          <p:cNvSpPr>
            <a:spLocks noGrp="1"/>
          </p:cNvSpPr>
          <p:nvPr>
            <p:ph type="subTitle" idx="1"/>
          </p:nvPr>
        </p:nvSpPr>
        <p:spPr/>
        <p:txBody>
          <a:bodyPr/>
          <a:lstStyle/>
          <a:p>
            <a:endParaRPr lang="pl-PL" dirty="0"/>
          </a:p>
        </p:txBody>
      </p:sp>
    </p:spTree>
    <p:extLst>
      <p:ext uri="{BB962C8B-B14F-4D97-AF65-F5344CB8AC3E}">
        <p14:creationId xmlns:p14="http://schemas.microsoft.com/office/powerpoint/2010/main" val="305597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3A4694-448C-4ABE-9E95-629594BA8518}"/>
              </a:ext>
            </a:extLst>
          </p:cNvPr>
          <p:cNvSpPr>
            <a:spLocks noGrp="1"/>
          </p:cNvSpPr>
          <p:nvPr>
            <p:ph idx="1"/>
          </p:nvPr>
        </p:nvSpPr>
        <p:spPr>
          <a:xfrm>
            <a:off x="838200" y="433633"/>
            <a:ext cx="10515600" cy="5743330"/>
          </a:xfrm>
        </p:spPr>
        <p:txBody>
          <a:bodyPr>
            <a:normAutofit/>
          </a:bodyPr>
          <a:lstStyle/>
          <a:p>
            <a:pPr marL="0" indent="0" algn="just">
              <a:buNone/>
            </a:pPr>
            <a:r>
              <a:rPr lang="pl-PL" dirty="0"/>
              <a:t>Podstawowy sposób pracy z Git wygląda mniej więcej tak:</a:t>
            </a:r>
          </a:p>
          <a:p>
            <a:pPr algn="just"/>
            <a:r>
              <a:rPr lang="pl-PL" dirty="0"/>
              <a:t>Dokonujesz modyfikacji plików w katalogu roboczym.</a:t>
            </a:r>
          </a:p>
          <a:p>
            <a:pPr algn="just"/>
            <a:r>
              <a:rPr lang="pl-PL" dirty="0"/>
              <a:t>Oznaczasz zmodyfikowane pliki jako śledzone, dodając ich bieżący stan (migawkę) do przechowalni.</a:t>
            </a:r>
          </a:p>
          <a:p>
            <a:pPr algn="just"/>
            <a:r>
              <a:rPr lang="pl-PL" dirty="0"/>
              <a:t>Dokonujesz zatwierdzenia (</a:t>
            </a:r>
            <a:r>
              <a:rPr lang="pl-PL" dirty="0" err="1"/>
              <a:t>commit</a:t>
            </a:r>
            <a:r>
              <a:rPr lang="pl-PL" dirty="0"/>
              <a:t>), podczas którego zawartość plików z przechowalni zapisywana jest jako migawka projektu w katalogu Git.</a:t>
            </a:r>
          </a:p>
          <a:p>
            <a:pPr algn="just"/>
            <a:endParaRPr lang="pl-PL" dirty="0"/>
          </a:p>
          <a:p>
            <a:pPr marL="0" indent="0" algn="just">
              <a:buNone/>
            </a:pPr>
            <a:r>
              <a:rPr lang="pl-PL" dirty="0"/>
              <a:t>Jeśli jakaś wersja pliku znajduje się w katalogu git, uznaje się ją jako zatwierdzoną. Jeśli plik jest zmodyfikowany, ale został dodany do przechowalni, plik jest śledzony. Jeśli zaś plik jest zmodyfikowany od czasu ostatniego pobrania, ale nie został dodany do przechowalni, plik jest w stanie zmodyfikowanym. </a:t>
            </a:r>
          </a:p>
        </p:txBody>
      </p:sp>
    </p:spTree>
    <p:extLst>
      <p:ext uri="{BB962C8B-B14F-4D97-AF65-F5344CB8AC3E}">
        <p14:creationId xmlns:p14="http://schemas.microsoft.com/office/powerpoint/2010/main" val="350731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655A-2BCA-4B29-AB54-C5A39C5DFD87}"/>
              </a:ext>
            </a:extLst>
          </p:cNvPr>
          <p:cNvSpPr>
            <a:spLocks noGrp="1"/>
          </p:cNvSpPr>
          <p:nvPr>
            <p:ph idx="1"/>
          </p:nvPr>
        </p:nvSpPr>
        <p:spPr>
          <a:xfrm>
            <a:off x="838200" y="377073"/>
            <a:ext cx="10515600" cy="5969573"/>
          </a:xfrm>
        </p:spPr>
        <p:txBody>
          <a:bodyPr>
            <a:normAutofit/>
          </a:bodyPr>
          <a:lstStyle/>
          <a:p>
            <a:pPr marL="0" indent="0">
              <a:buNone/>
            </a:pPr>
            <a:r>
              <a:rPr lang="pl-PL" dirty="0"/>
              <a:t>Jeśli kiedykolwiek będziesz potrzebować pomocy podczas pracy z Git, istnieją trzy sposoby wyświetlenia strony podręcznika dla każdego z poleceń Git:</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pl-PL" dirty="0"/>
              <a:t>Przykładowo, pomoc dotyczącą konfiguracji można uzyskać wpisując:</a:t>
            </a:r>
            <a:endParaRPr lang="en-US" dirty="0"/>
          </a:p>
          <a:p>
            <a:pPr marL="0" indent="0">
              <a:buNone/>
            </a:pPr>
            <a:endParaRPr lang="en-US" dirty="0"/>
          </a:p>
          <a:p>
            <a:pPr marL="0" indent="0">
              <a:buNone/>
            </a:pPr>
            <a:endParaRPr lang="en-US" dirty="0"/>
          </a:p>
          <a:p>
            <a:pPr marL="0" indent="0">
              <a:buNone/>
            </a:pPr>
            <a:r>
              <a:rPr lang="pl-PL" b="0" i="0" dirty="0">
                <a:solidFill>
                  <a:srgbClr val="4E443C"/>
                </a:solidFill>
                <a:effectLst/>
                <a:latin typeface="Arial" panose="020B0604020202020204" pitchFamily="34" charset="0"/>
              </a:rPr>
              <a:t>Polecenia te mają tę przyjemną cechę, że można z nich korzystać w każdej chwili, nawet bez połączenia z Internetem.</a:t>
            </a:r>
            <a:endParaRPr lang="pl-PL" dirty="0"/>
          </a:p>
        </p:txBody>
      </p:sp>
      <p:sp>
        <p:nvSpPr>
          <p:cNvPr id="6" name="Rectangle 3">
            <a:extLst>
              <a:ext uri="{FF2B5EF4-FFF2-40B4-BE49-F238E27FC236}">
                <a16:creationId xmlns:a16="http://schemas.microsoft.com/office/drawing/2014/main" id="{8280DB9A-DCFD-411F-AE36-914EA42982A3}"/>
              </a:ext>
            </a:extLst>
          </p:cNvPr>
          <p:cNvSpPr>
            <a:spLocks noChangeArrowheads="1"/>
          </p:cNvSpPr>
          <p:nvPr/>
        </p:nvSpPr>
        <p:spPr bwMode="auto">
          <a:xfrm>
            <a:off x="4044100" y="1707869"/>
            <a:ext cx="2535810" cy="96301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a:t>
            </a:r>
            <a:r>
              <a:rPr kumimoji="0" lang="pl-PL" altLang="pl-PL"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help</a:t>
            </a:r>
            <a:r>
              <a:rPr kumimoji="0" lang="pl-PL" altLang="pl-PL"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&lt;</a:t>
            </a:r>
            <a:r>
              <a:rPr kumimoji="0" lang="pl-PL" altLang="pl-PL"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verb</a:t>
            </a:r>
            <a:r>
              <a:rPr kumimoji="0" lang="pl-PL" altLang="pl-PL"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&gt; </a:t>
            </a:r>
            <a:endParaRPr kumimoji="0" lang="en-US" altLang="pl-PL"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&lt;</a:t>
            </a:r>
            <a:r>
              <a:rPr kumimoji="0" lang="pl-PL" altLang="pl-PL"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verb</a:t>
            </a:r>
            <a:r>
              <a:rPr kumimoji="0" lang="pl-PL" altLang="pl-PL"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&gt; --</a:t>
            </a:r>
            <a:r>
              <a:rPr kumimoji="0" lang="pl-PL" altLang="pl-PL"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help</a:t>
            </a:r>
            <a:r>
              <a:rPr kumimoji="0" lang="pl-PL" altLang="pl-PL"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endParaRPr kumimoji="0" lang="en-US" altLang="pl-PL"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altLang="pl-PL"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man</a:t>
            </a:r>
            <a:r>
              <a:rPr kumimoji="0" lang="pl-PL" altLang="pl-PL"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git-&lt;</a:t>
            </a:r>
            <a:r>
              <a:rPr kumimoji="0" lang="pl-PL" altLang="pl-PL"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verb</a:t>
            </a:r>
            <a:r>
              <a:rPr kumimoji="0" lang="pl-PL" altLang="pl-PL"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&gt;</a:t>
            </a:r>
            <a:r>
              <a:rPr kumimoji="0" lang="pl-PL" altLang="pl-PL" sz="1600" b="0" i="0" u="none" strike="noStrike" cap="none" normalizeH="0" baseline="0" dirty="0">
                <a:ln>
                  <a:noFill/>
                </a:ln>
                <a:solidFill>
                  <a:schemeClr val="tx1"/>
                </a:solidFill>
                <a:effectLst/>
              </a:rPr>
              <a:t> </a:t>
            </a: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44E6903-8125-431C-90AD-66335D2E4FE7}"/>
              </a:ext>
            </a:extLst>
          </p:cNvPr>
          <p:cNvSpPr>
            <a:spLocks noChangeArrowheads="1"/>
          </p:cNvSpPr>
          <p:nvPr/>
        </p:nvSpPr>
        <p:spPr bwMode="auto">
          <a:xfrm>
            <a:off x="4044100" y="3802907"/>
            <a:ext cx="2535810" cy="47057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a:t>
            </a:r>
            <a:r>
              <a:rPr kumimoji="0" lang="pl-PL" altLang="pl-PL"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help</a:t>
            </a:r>
            <a:r>
              <a:rPr kumimoji="0" lang="pl-PL" altLang="pl-PL" sz="16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altLang="pl-PL" sz="16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config</a:t>
            </a:r>
            <a:r>
              <a:rPr kumimoji="0" lang="pl-PL" altLang="pl-PL" sz="1600" b="0" i="0" u="none" strike="noStrike" cap="none" normalizeH="0" baseline="0" dirty="0">
                <a:ln>
                  <a:noFill/>
                </a:ln>
                <a:solidFill>
                  <a:schemeClr val="tx1"/>
                </a:solidFill>
                <a:effectLst/>
              </a:rPr>
              <a:t> </a:t>
            </a: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3137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F87B-0381-4A01-AC03-C3B511BC1DB1}"/>
              </a:ext>
            </a:extLst>
          </p:cNvPr>
          <p:cNvSpPr>
            <a:spLocks noGrp="1"/>
          </p:cNvSpPr>
          <p:nvPr>
            <p:ph type="title"/>
          </p:nvPr>
        </p:nvSpPr>
        <p:spPr>
          <a:xfrm>
            <a:off x="838200" y="365125"/>
            <a:ext cx="10515600" cy="718957"/>
          </a:xfrm>
        </p:spPr>
        <p:txBody>
          <a:bodyPr/>
          <a:lstStyle/>
          <a:p>
            <a:r>
              <a:rPr lang="pl-PL" dirty="0"/>
              <a:t>Inicjalizacja Gita w istniejącym katalogu</a:t>
            </a:r>
          </a:p>
        </p:txBody>
      </p:sp>
      <p:sp>
        <p:nvSpPr>
          <p:cNvPr id="3" name="Content Placeholder 2">
            <a:extLst>
              <a:ext uri="{FF2B5EF4-FFF2-40B4-BE49-F238E27FC236}">
                <a16:creationId xmlns:a16="http://schemas.microsoft.com/office/drawing/2014/main" id="{CD1D84DB-C43B-4ADD-B233-BB3A3E6BF4A7}"/>
              </a:ext>
            </a:extLst>
          </p:cNvPr>
          <p:cNvSpPr>
            <a:spLocks noGrp="1"/>
          </p:cNvSpPr>
          <p:nvPr>
            <p:ph idx="1"/>
          </p:nvPr>
        </p:nvSpPr>
        <p:spPr>
          <a:xfrm>
            <a:off x="838200" y="1084082"/>
            <a:ext cx="10515600" cy="5092881"/>
          </a:xfrm>
        </p:spPr>
        <p:txBody>
          <a:bodyPr>
            <a:normAutofit/>
          </a:bodyPr>
          <a:lstStyle/>
          <a:p>
            <a:pPr marL="0" indent="0" algn="just">
              <a:buNone/>
            </a:pPr>
            <a:r>
              <a:rPr lang="pl-PL" sz="2400" b="0" i="0" dirty="0">
                <a:solidFill>
                  <a:srgbClr val="4E443C"/>
                </a:solidFill>
                <a:effectLst/>
                <a:latin typeface="Arial" panose="020B0604020202020204" pitchFamily="34" charset="0"/>
              </a:rPr>
              <a:t>Jeśli chcesz rozpocząć śledzenie zmian w plikach istniejącego projektu, musisz przejść do katalogu projektu i wykonać polecenie:</a:t>
            </a:r>
          </a:p>
          <a:p>
            <a:pPr marL="0" indent="0" algn="just">
              <a:buNone/>
            </a:pPr>
            <a:endParaRPr lang="pl-PL" sz="2400" b="0" i="0" dirty="0">
              <a:solidFill>
                <a:srgbClr val="4E443C"/>
              </a:solidFill>
              <a:effectLst/>
              <a:latin typeface="Arial" panose="020B0604020202020204" pitchFamily="34" charset="0"/>
            </a:endParaRPr>
          </a:p>
          <a:p>
            <a:pPr marL="0" indent="0" algn="just">
              <a:buNone/>
            </a:pPr>
            <a:r>
              <a:rPr lang="pl-PL" sz="2400" b="0" i="0" dirty="0">
                <a:solidFill>
                  <a:srgbClr val="4E443C"/>
                </a:solidFill>
                <a:effectLst/>
                <a:latin typeface="Arial" panose="020B0604020202020204" pitchFamily="34" charset="0"/>
              </a:rPr>
              <a:t>To polecenie stworzy nowy podkatalog o nazwie .git, zawierający wszystkie niezbędne pliki — szkielet repozytorium Gita. W tym momencie żadna część twojego projektu nie jest jeszcze śledzona.</a:t>
            </a:r>
          </a:p>
          <a:p>
            <a:pPr marL="0" indent="0" algn="just">
              <a:buNone/>
            </a:pPr>
            <a:r>
              <a:rPr lang="pl-PL" sz="2400" b="0" i="0" dirty="0">
                <a:solidFill>
                  <a:srgbClr val="4E443C"/>
                </a:solidFill>
                <a:effectLst/>
                <a:latin typeface="Arial" panose="020B0604020202020204" pitchFamily="34" charset="0"/>
              </a:rPr>
              <a:t>Aby rozpocząć kontrolę wersji istniejących plików należy  utworzyć początkową rewizję. Możesz tego dokonać kilkoma poleceniami </a:t>
            </a:r>
            <a:r>
              <a:rPr lang="pl-PL" sz="2400" b="0" i="0" dirty="0" err="1">
                <a:solidFill>
                  <a:srgbClr val="4E443C"/>
                </a:solidFill>
                <a:effectLst/>
                <a:latin typeface="Arial" panose="020B0604020202020204" pitchFamily="34" charset="0"/>
              </a:rPr>
              <a:t>add</a:t>
            </a:r>
            <a:r>
              <a:rPr lang="pl-PL" sz="2400" b="0" i="0" dirty="0">
                <a:solidFill>
                  <a:srgbClr val="4E443C"/>
                </a:solidFill>
                <a:effectLst/>
                <a:latin typeface="Arial" panose="020B0604020202020204" pitchFamily="34" charset="0"/>
              </a:rPr>
              <a:t> (dodaj) wybierając pojedyncze pliki, które chcesz śledzić, a następnie zatwierdzając zmiany poleceniem </a:t>
            </a:r>
            <a:r>
              <a:rPr lang="pl-PL" sz="2400" b="0" i="0" dirty="0" err="1">
                <a:solidFill>
                  <a:srgbClr val="4E443C"/>
                </a:solidFill>
                <a:effectLst/>
                <a:latin typeface="Arial" panose="020B0604020202020204" pitchFamily="34" charset="0"/>
              </a:rPr>
              <a:t>commit</a:t>
            </a:r>
            <a:r>
              <a:rPr lang="pl-PL" sz="2400" b="0" i="0" dirty="0">
                <a:solidFill>
                  <a:srgbClr val="4E443C"/>
                </a:solidFill>
                <a:effectLst/>
                <a:latin typeface="Arial" panose="020B0604020202020204" pitchFamily="34" charset="0"/>
              </a:rPr>
              <a:t>:</a:t>
            </a:r>
          </a:p>
          <a:p>
            <a:pPr marL="0" indent="0" algn="just">
              <a:buNone/>
            </a:pPr>
            <a:endParaRPr lang="pl-PL" dirty="0">
              <a:solidFill>
                <a:srgbClr val="4E443C"/>
              </a:solidFill>
              <a:latin typeface="Arial" panose="020B0604020202020204" pitchFamily="34" charset="0"/>
            </a:endParaRPr>
          </a:p>
          <a:p>
            <a:pPr marL="0" indent="0" algn="just">
              <a:buNone/>
            </a:pPr>
            <a:endParaRPr lang="pl-PL" b="0" i="0" dirty="0">
              <a:solidFill>
                <a:srgbClr val="4E443C"/>
              </a:solidFill>
              <a:effectLst/>
              <a:latin typeface="Arial" panose="020B0604020202020204" pitchFamily="34" charset="0"/>
            </a:endParaRPr>
          </a:p>
          <a:p>
            <a:pPr marL="0" indent="0" algn="just">
              <a:buNone/>
            </a:pPr>
            <a:endParaRPr lang="pl-PL" b="0" i="0" dirty="0">
              <a:solidFill>
                <a:srgbClr val="4E443C"/>
              </a:solidFill>
              <a:effectLst/>
              <a:latin typeface="Arial" panose="020B0604020202020204" pitchFamily="34" charset="0"/>
            </a:endParaRPr>
          </a:p>
          <a:p>
            <a:endParaRPr lang="pl-PL" dirty="0"/>
          </a:p>
        </p:txBody>
      </p:sp>
      <p:sp>
        <p:nvSpPr>
          <p:cNvPr id="4" name="Rectangle 1">
            <a:extLst>
              <a:ext uri="{FF2B5EF4-FFF2-40B4-BE49-F238E27FC236}">
                <a16:creationId xmlns:a16="http://schemas.microsoft.com/office/drawing/2014/main" id="{7A221C6B-C209-4F8F-854C-BE5FCCAEBEE0}"/>
              </a:ext>
            </a:extLst>
          </p:cNvPr>
          <p:cNvSpPr>
            <a:spLocks noChangeArrowheads="1"/>
          </p:cNvSpPr>
          <p:nvPr/>
        </p:nvSpPr>
        <p:spPr bwMode="auto">
          <a:xfrm>
            <a:off x="4465163" y="1897307"/>
            <a:ext cx="1630837" cy="53212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a:t>
            </a:r>
            <a:r>
              <a:rPr kumimoji="0" lang="pl-PL" altLang="pl-PL"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init</a:t>
            </a:r>
            <a:r>
              <a:rPr kumimoji="0" lang="pl-PL" altLang="pl-PL" sz="2000" b="0" i="0" u="none" strike="noStrike" cap="none" normalizeH="0" baseline="0" dirty="0">
                <a:ln>
                  <a:noFill/>
                </a:ln>
                <a:solidFill>
                  <a:schemeClr val="tx1"/>
                </a:solidFill>
                <a:effectLst/>
              </a:rPr>
              <a:t> </a:t>
            </a:r>
            <a:endParaRPr kumimoji="0" lang="pl-PL" altLang="pl-PL" sz="20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579E9CC-E069-4487-AEB0-1FB935899F9E}"/>
              </a:ext>
            </a:extLst>
          </p:cNvPr>
          <p:cNvSpPr>
            <a:spLocks noChangeArrowheads="1"/>
          </p:cNvSpPr>
          <p:nvPr/>
        </p:nvSpPr>
        <p:spPr bwMode="auto">
          <a:xfrm>
            <a:off x="2123386" y="5200078"/>
            <a:ext cx="6314389" cy="11476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a:t>
            </a:r>
            <a:r>
              <a:rPr kumimoji="0" lang="pl-PL" altLang="pl-PL"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add</a:t>
            </a: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a:t>
            </a:r>
            <a:r>
              <a:rPr kumimoji="0" lang="pl-PL" altLang="pl-PL"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add</a:t>
            </a: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LICENSE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a:t>
            </a:r>
            <a:r>
              <a:rPr kumimoji="0" lang="pl-PL" altLang="pl-PL"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commit</a:t>
            </a: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-m '</a:t>
            </a:r>
            <a:r>
              <a:rPr kumimoji="0" lang="pl-PL" altLang="pl-PL"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initial</a:t>
            </a: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altLang="pl-PL"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project</a:t>
            </a: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version'</a:t>
            </a:r>
            <a:r>
              <a:rPr kumimoji="0" lang="pl-PL" altLang="pl-PL" sz="2000" b="0" i="0" u="none" strike="noStrike" cap="none" normalizeH="0" baseline="0" dirty="0">
                <a:ln>
                  <a:noFill/>
                </a:ln>
                <a:solidFill>
                  <a:schemeClr val="tx1"/>
                </a:solidFill>
                <a:effectLst/>
              </a:rPr>
              <a:t> </a:t>
            </a:r>
            <a:endParaRPr kumimoji="0" lang="pl-PL" altLang="pl-PL"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37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3454-0558-460E-A737-6B10A06A8E31}"/>
              </a:ext>
            </a:extLst>
          </p:cNvPr>
          <p:cNvSpPr>
            <a:spLocks noGrp="1"/>
          </p:cNvSpPr>
          <p:nvPr>
            <p:ph type="title"/>
          </p:nvPr>
        </p:nvSpPr>
        <p:spPr>
          <a:xfrm>
            <a:off x="838200" y="365126"/>
            <a:ext cx="10515600" cy="700104"/>
          </a:xfrm>
        </p:spPr>
        <p:txBody>
          <a:bodyPr/>
          <a:lstStyle/>
          <a:p>
            <a:r>
              <a:rPr lang="pl-PL" dirty="0"/>
              <a:t>Klonowanie istniejącego repozytorium</a:t>
            </a:r>
          </a:p>
        </p:txBody>
      </p:sp>
      <p:sp>
        <p:nvSpPr>
          <p:cNvPr id="3" name="Content Placeholder 2">
            <a:extLst>
              <a:ext uri="{FF2B5EF4-FFF2-40B4-BE49-F238E27FC236}">
                <a16:creationId xmlns:a16="http://schemas.microsoft.com/office/drawing/2014/main" id="{C867E8A5-C553-4240-84AA-F7208A0EF2ED}"/>
              </a:ext>
            </a:extLst>
          </p:cNvPr>
          <p:cNvSpPr>
            <a:spLocks noGrp="1"/>
          </p:cNvSpPr>
          <p:nvPr>
            <p:ph idx="1"/>
          </p:nvPr>
        </p:nvSpPr>
        <p:spPr>
          <a:xfrm>
            <a:off x="838200" y="1065230"/>
            <a:ext cx="10515600" cy="5111733"/>
          </a:xfrm>
        </p:spPr>
        <p:txBody>
          <a:bodyPr>
            <a:normAutofit/>
          </a:bodyPr>
          <a:lstStyle/>
          <a:p>
            <a:pPr marL="0" indent="0" algn="just">
              <a:buNone/>
            </a:pPr>
            <a:r>
              <a:rPr lang="pl-PL" sz="2400" b="0" i="0" dirty="0">
                <a:solidFill>
                  <a:srgbClr val="4E443C"/>
                </a:solidFill>
                <a:effectLst/>
                <a:latin typeface="Arial" panose="020B0604020202020204" pitchFamily="34" charset="0"/>
              </a:rPr>
              <a:t>Jeżeli chcesz uzyskać kopię istniejącego już repozytorium Gita, na przykład projektu, w którym chciałbyś zacząć się udzielać i wprowadzać własne zmiany, to potrzebujesz to polecenia clone.</a:t>
            </a:r>
          </a:p>
          <a:p>
            <a:pPr marL="0" indent="0" algn="just">
              <a:buNone/>
            </a:pPr>
            <a:endParaRPr lang="pl-PL" sz="2400" b="0" i="0" dirty="0">
              <a:solidFill>
                <a:srgbClr val="4E443C"/>
              </a:solidFill>
              <a:effectLst/>
              <a:latin typeface="Arial" panose="020B0604020202020204" pitchFamily="34" charset="0"/>
            </a:endParaRPr>
          </a:p>
          <a:p>
            <a:pPr marL="0" indent="0" algn="just">
              <a:buNone/>
            </a:pPr>
            <a:r>
              <a:rPr lang="pl-PL" sz="2400" b="0" i="0" dirty="0">
                <a:solidFill>
                  <a:srgbClr val="4E443C"/>
                </a:solidFill>
                <a:effectLst/>
                <a:latin typeface="Arial" panose="020B0604020202020204" pitchFamily="34" charset="0"/>
              </a:rPr>
              <a:t>Po wykonaniu polecenia git clone zostanie pobrana każda rewizja, każdego pliku w historii projektu. W praktyce nawet jeśli dysk serwera zostanie uszkodzony, możesz użyć któregokolwiek z dostępnych klonów aby przywrócić serwer do stanu w jakim był w momencie klonowania.</a:t>
            </a:r>
          </a:p>
          <a:p>
            <a:pPr marL="0" indent="0" algn="just">
              <a:buNone/>
            </a:pPr>
            <a:endParaRPr lang="pl-PL" sz="2400" b="0" i="0" dirty="0">
              <a:solidFill>
                <a:srgbClr val="4E443C"/>
              </a:solidFill>
              <a:effectLst/>
              <a:latin typeface="Arial" panose="020B0604020202020204" pitchFamily="34" charset="0"/>
            </a:endParaRPr>
          </a:p>
          <a:p>
            <a:pPr marL="0" indent="0" algn="just">
              <a:buNone/>
            </a:pPr>
            <a:r>
              <a:rPr lang="pl-PL" sz="2400" b="0" i="0" dirty="0">
                <a:solidFill>
                  <a:srgbClr val="4E443C"/>
                </a:solidFill>
                <a:effectLst/>
                <a:latin typeface="Arial" panose="020B0604020202020204" pitchFamily="34" charset="0"/>
              </a:rPr>
              <a:t>Repozytorium klonujesz używając polecenia git clon</a:t>
            </a:r>
            <a:r>
              <a:rPr lang="pl-PL" sz="2400" dirty="0">
                <a:solidFill>
                  <a:srgbClr val="4E443C"/>
                </a:solidFill>
                <a:latin typeface="Arial" panose="020B0604020202020204" pitchFamily="34" charset="0"/>
              </a:rPr>
              <a:t>e [</a:t>
            </a:r>
            <a:r>
              <a:rPr lang="pl-PL" sz="2400" dirty="0" err="1">
                <a:solidFill>
                  <a:srgbClr val="4E443C"/>
                </a:solidFill>
                <a:latin typeface="Arial" panose="020B0604020202020204" pitchFamily="34" charset="0"/>
              </a:rPr>
              <a:t>URL</a:t>
            </a:r>
            <a:r>
              <a:rPr lang="pl-PL" sz="2400" dirty="0">
                <a:solidFill>
                  <a:srgbClr val="4E443C"/>
                </a:solidFill>
                <a:latin typeface="Arial" panose="020B0604020202020204" pitchFamily="34" charset="0"/>
              </a:rPr>
              <a:t>]. </a:t>
            </a:r>
            <a:r>
              <a:rPr lang="pl-PL" sz="2400" b="0" i="0" dirty="0">
                <a:solidFill>
                  <a:srgbClr val="4E443C"/>
                </a:solidFill>
                <a:effectLst/>
                <a:latin typeface="Arial" panose="020B0604020202020204" pitchFamily="34" charset="0"/>
              </a:rPr>
              <a:t>Na przykład jeśli chcesz sklonować bibliotekę </a:t>
            </a:r>
            <a:r>
              <a:rPr lang="pl-PL" sz="2400" b="0" i="0" dirty="0" err="1">
                <a:solidFill>
                  <a:srgbClr val="4E443C"/>
                </a:solidFill>
                <a:effectLst/>
                <a:latin typeface="Arial" panose="020B0604020202020204" pitchFamily="34" charset="0"/>
              </a:rPr>
              <a:t>Rubiego</a:t>
            </a:r>
            <a:r>
              <a:rPr lang="pl-PL" sz="2400" b="0" i="0" dirty="0">
                <a:solidFill>
                  <a:srgbClr val="4E443C"/>
                </a:solidFill>
                <a:effectLst/>
                <a:latin typeface="Arial" panose="020B0604020202020204" pitchFamily="34" charset="0"/>
              </a:rPr>
              <a:t> do Gita o nazwie </a:t>
            </a:r>
            <a:r>
              <a:rPr lang="pl-PL" sz="2400" b="0" i="0" dirty="0" err="1">
                <a:solidFill>
                  <a:srgbClr val="4E443C"/>
                </a:solidFill>
                <a:effectLst/>
                <a:latin typeface="Arial" panose="020B0604020202020204" pitchFamily="34" charset="0"/>
              </a:rPr>
              <a:t>Grit</a:t>
            </a:r>
            <a:r>
              <a:rPr lang="pl-PL" sz="2400" b="0" i="0" dirty="0">
                <a:solidFill>
                  <a:srgbClr val="4E443C"/>
                </a:solidFill>
                <a:effectLst/>
                <a:latin typeface="Arial" panose="020B0604020202020204" pitchFamily="34" charset="0"/>
              </a:rPr>
              <a:t>, możesz to zrobić wywołując:</a:t>
            </a:r>
          </a:p>
          <a:p>
            <a:pPr marL="0" indent="0" algn="just">
              <a:buNone/>
            </a:pPr>
            <a:endParaRPr lang="pl-PL" sz="2400" dirty="0">
              <a:solidFill>
                <a:srgbClr val="4E443C"/>
              </a:solidFill>
              <a:latin typeface="Arial" panose="020B0604020202020204" pitchFamily="34" charset="0"/>
            </a:endParaRPr>
          </a:p>
          <a:p>
            <a:pPr marL="0" indent="0" algn="just">
              <a:buNone/>
            </a:pPr>
            <a:endParaRPr lang="pl-PL" dirty="0">
              <a:solidFill>
                <a:srgbClr val="4E443C"/>
              </a:solidFill>
              <a:latin typeface="Arial" panose="020B0604020202020204" pitchFamily="34" charset="0"/>
            </a:endParaRPr>
          </a:p>
        </p:txBody>
      </p:sp>
      <p:sp>
        <p:nvSpPr>
          <p:cNvPr id="7" name="Rectangle 4">
            <a:extLst>
              <a:ext uri="{FF2B5EF4-FFF2-40B4-BE49-F238E27FC236}">
                <a16:creationId xmlns:a16="http://schemas.microsoft.com/office/drawing/2014/main" id="{F5365A31-A17C-4088-84C5-195A8D4E0227}"/>
              </a:ext>
            </a:extLst>
          </p:cNvPr>
          <p:cNvSpPr>
            <a:spLocks noChangeArrowheads="1"/>
          </p:cNvSpPr>
          <p:nvPr/>
        </p:nvSpPr>
        <p:spPr bwMode="auto">
          <a:xfrm>
            <a:off x="3338659" y="5644837"/>
            <a:ext cx="7098384" cy="53212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clone https://github.com/libgit2/libgit2</a:t>
            </a:r>
            <a:r>
              <a:rPr kumimoji="0" lang="pl-PL" altLang="pl-PL" sz="2000" b="0" i="0" u="none" strike="noStrike" cap="none" normalizeH="0" baseline="0" dirty="0">
                <a:ln>
                  <a:noFill/>
                </a:ln>
                <a:solidFill>
                  <a:schemeClr val="tx1"/>
                </a:solidFill>
                <a:effectLst/>
              </a:rPr>
              <a:t> </a:t>
            </a:r>
            <a:endParaRPr kumimoji="0" lang="pl-PL" altLang="pl-PL"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1889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BEA76-C323-4D42-A2BD-596F45F60EA0}"/>
              </a:ext>
            </a:extLst>
          </p:cNvPr>
          <p:cNvSpPr>
            <a:spLocks noGrp="1"/>
          </p:cNvSpPr>
          <p:nvPr>
            <p:ph idx="1"/>
          </p:nvPr>
        </p:nvSpPr>
        <p:spPr>
          <a:xfrm>
            <a:off x="0" y="471340"/>
            <a:ext cx="9766169" cy="5705623"/>
          </a:xfrm>
        </p:spPr>
        <p:txBody>
          <a:bodyPr>
            <a:normAutofit/>
          </a:bodyPr>
          <a:lstStyle/>
          <a:p>
            <a:pPr marL="0" indent="0" algn="just">
              <a:buNone/>
            </a:pPr>
            <a:r>
              <a:rPr lang="pl-PL" sz="2400" b="0" i="0" dirty="0">
                <a:solidFill>
                  <a:srgbClr val="4E443C"/>
                </a:solidFill>
                <a:effectLst/>
                <a:latin typeface="Arial" panose="020B0604020202020204" pitchFamily="34" charset="0"/>
              </a:rPr>
              <a:t>Tworzony jest katalog o nazwie „libgit2”, następnie wewnątrz niego inicjowany jest podkatalog .git pobierane są wszystkie dane z repozytorium, a kopia robocza przełączona zostaje na ostatnią wersję. Jeśli wejdziesz do świeżo utworzonego katalogu libgit2, zobaczysz wewnątrz pliki projektu, gotowe do użycia i pracy z nimi.</a:t>
            </a:r>
          </a:p>
          <a:p>
            <a:pPr marL="0" indent="0" algn="just">
              <a:buNone/>
            </a:pPr>
            <a:endParaRPr lang="pl-PL" sz="2400" dirty="0">
              <a:solidFill>
                <a:srgbClr val="4E443C"/>
              </a:solidFill>
              <a:latin typeface="Arial" panose="020B0604020202020204" pitchFamily="34" charset="0"/>
            </a:endParaRPr>
          </a:p>
          <a:p>
            <a:pPr marL="0" indent="0" algn="just">
              <a:buNone/>
            </a:pPr>
            <a:r>
              <a:rPr lang="pl-PL" sz="2400" b="0" i="0" dirty="0">
                <a:solidFill>
                  <a:srgbClr val="4E443C"/>
                </a:solidFill>
                <a:effectLst/>
                <a:latin typeface="Arial" panose="020B0604020202020204" pitchFamily="34" charset="0"/>
              </a:rPr>
              <a:t> Jeśli chcesz sklonować repozytorium do katalogu o nazwie innej niż libgit</a:t>
            </a:r>
            <a:r>
              <a:rPr lang="pl-PL" sz="2400" dirty="0">
                <a:solidFill>
                  <a:srgbClr val="4E443C"/>
                </a:solidFill>
                <a:latin typeface="Arial" panose="020B0604020202020204" pitchFamily="34" charset="0"/>
              </a:rPr>
              <a:t>2, </a:t>
            </a:r>
            <a:r>
              <a:rPr lang="pl-PL" sz="2400" b="0" i="0" dirty="0">
                <a:solidFill>
                  <a:srgbClr val="4E443C"/>
                </a:solidFill>
                <a:effectLst/>
                <a:latin typeface="Arial" panose="020B0604020202020204" pitchFamily="34" charset="0"/>
              </a:rPr>
              <a:t>możesz to zrobić podając w wierszu poleceń kolejną opcję:</a:t>
            </a:r>
          </a:p>
          <a:p>
            <a:pPr marL="0" indent="0">
              <a:buNone/>
            </a:pPr>
            <a:endParaRPr lang="pl-PL" sz="2400" dirty="0">
              <a:solidFill>
                <a:srgbClr val="4E443C"/>
              </a:solidFill>
              <a:latin typeface="Arial" panose="020B0604020202020204" pitchFamily="34" charset="0"/>
            </a:endParaRPr>
          </a:p>
          <a:p>
            <a:pPr marL="0" indent="0" algn="just">
              <a:buNone/>
            </a:pPr>
            <a:endParaRPr lang="pl-PL" sz="2400" b="0" i="0" dirty="0">
              <a:solidFill>
                <a:srgbClr val="4E443C"/>
              </a:solidFill>
              <a:effectLst/>
              <a:latin typeface="Arial" panose="020B0604020202020204" pitchFamily="34" charset="0"/>
            </a:endParaRPr>
          </a:p>
          <a:p>
            <a:pPr marL="0" indent="0" algn="just">
              <a:buNone/>
            </a:pPr>
            <a:r>
              <a:rPr lang="pl-PL" sz="2400" b="0" i="0" dirty="0">
                <a:solidFill>
                  <a:srgbClr val="4E443C"/>
                </a:solidFill>
                <a:effectLst/>
                <a:latin typeface="Arial" panose="020B0604020202020204" pitchFamily="34" charset="0"/>
              </a:rPr>
              <a:t>Powyższe polecenie robi dokładnie to samo, co poprzednia, ale wszystkie pliki umieszcza w katalogu „</a:t>
            </a:r>
            <a:r>
              <a:rPr lang="pl-PL" sz="2400" b="0" i="0" dirty="0" err="1">
                <a:solidFill>
                  <a:srgbClr val="4E443C"/>
                </a:solidFill>
                <a:effectLst/>
                <a:latin typeface="Arial" panose="020B0604020202020204" pitchFamily="34" charset="0"/>
              </a:rPr>
              <a:t>mylibgit</a:t>
            </a:r>
            <a:r>
              <a:rPr lang="pl-PL" sz="2400" b="0" i="0" dirty="0">
                <a:solidFill>
                  <a:srgbClr val="4E443C"/>
                </a:solidFill>
                <a:effectLst/>
                <a:latin typeface="Arial" panose="020B0604020202020204" pitchFamily="34" charset="0"/>
              </a:rPr>
              <a:t>”</a:t>
            </a:r>
          </a:p>
          <a:p>
            <a:pPr marL="0" indent="0">
              <a:buNone/>
            </a:pPr>
            <a:endParaRPr lang="pl-PL" dirty="0"/>
          </a:p>
        </p:txBody>
      </p:sp>
      <p:sp>
        <p:nvSpPr>
          <p:cNvPr id="4" name="Rectangle 1">
            <a:extLst>
              <a:ext uri="{FF2B5EF4-FFF2-40B4-BE49-F238E27FC236}">
                <a16:creationId xmlns:a16="http://schemas.microsoft.com/office/drawing/2014/main" id="{C78E617C-9D5A-41A2-9738-AD2C61367C68}"/>
              </a:ext>
            </a:extLst>
          </p:cNvPr>
          <p:cNvSpPr>
            <a:spLocks noChangeArrowheads="1"/>
          </p:cNvSpPr>
          <p:nvPr/>
        </p:nvSpPr>
        <p:spPr bwMode="auto">
          <a:xfrm>
            <a:off x="1870042" y="3823771"/>
            <a:ext cx="8451916" cy="53212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clone https://github.com/libgit2/libgit2 </a:t>
            </a:r>
            <a:r>
              <a:rPr kumimoji="0" lang="pl-PL" altLang="pl-PL"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mylibgit</a:t>
            </a:r>
            <a:r>
              <a:rPr kumimoji="0" lang="pl-PL" altLang="pl-PL" sz="2000" b="0" i="0" u="none" strike="noStrike" cap="none" normalizeH="0" baseline="0" dirty="0">
                <a:ln>
                  <a:noFill/>
                </a:ln>
                <a:solidFill>
                  <a:schemeClr val="tx1"/>
                </a:solidFill>
                <a:effectLst/>
              </a:rPr>
              <a:t> </a:t>
            </a:r>
            <a:endParaRPr kumimoji="0" lang="pl-PL" altLang="pl-PL"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6117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078F-54E3-4C18-B432-31DDC4508EDC}"/>
              </a:ext>
            </a:extLst>
          </p:cNvPr>
          <p:cNvSpPr>
            <a:spLocks noGrp="1"/>
          </p:cNvSpPr>
          <p:nvPr>
            <p:ph type="title"/>
          </p:nvPr>
        </p:nvSpPr>
        <p:spPr>
          <a:xfrm>
            <a:off x="677334" y="609600"/>
            <a:ext cx="8596668" cy="644165"/>
          </a:xfrm>
        </p:spPr>
        <p:txBody>
          <a:bodyPr/>
          <a:lstStyle/>
          <a:p>
            <a:r>
              <a:rPr lang="pl-PL" dirty="0"/>
              <a:t>Sprawdzanie stanu twoich plików</a:t>
            </a:r>
          </a:p>
        </p:txBody>
      </p:sp>
      <p:sp>
        <p:nvSpPr>
          <p:cNvPr id="3" name="Content Placeholder 2">
            <a:extLst>
              <a:ext uri="{FF2B5EF4-FFF2-40B4-BE49-F238E27FC236}">
                <a16:creationId xmlns:a16="http://schemas.microsoft.com/office/drawing/2014/main" id="{8FB5E072-53E8-48F7-ADF0-330413A76D8B}"/>
              </a:ext>
            </a:extLst>
          </p:cNvPr>
          <p:cNvSpPr>
            <a:spLocks noGrp="1"/>
          </p:cNvSpPr>
          <p:nvPr>
            <p:ph idx="1"/>
          </p:nvPr>
        </p:nvSpPr>
        <p:spPr>
          <a:xfrm>
            <a:off x="677334" y="1253765"/>
            <a:ext cx="8596668" cy="4787597"/>
          </a:xfrm>
        </p:spPr>
        <p:txBody>
          <a:bodyPr/>
          <a:lstStyle/>
          <a:p>
            <a:pPr marL="0" indent="0" algn="just">
              <a:buNone/>
            </a:pPr>
            <a:r>
              <a:rPr lang="pl-PL" b="0" i="0" dirty="0">
                <a:solidFill>
                  <a:srgbClr val="4E443C"/>
                </a:solidFill>
                <a:effectLst/>
                <a:latin typeface="Arial" panose="020B0604020202020204" pitchFamily="34" charset="0"/>
              </a:rPr>
              <a:t>Podstawowe narzędzie używane do sprawdzenia stanu plików to polecenie </a:t>
            </a:r>
            <a:br>
              <a:rPr lang="pl-PL" b="0" i="0" dirty="0">
                <a:solidFill>
                  <a:srgbClr val="4E443C"/>
                </a:solidFill>
                <a:effectLst/>
                <a:latin typeface="Arial" panose="020B0604020202020204" pitchFamily="34" charset="0"/>
              </a:rPr>
            </a:br>
            <a:r>
              <a:rPr lang="pl-PL" b="0" i="0" dirty="0">
                <a:solidFill>
                  <a:srgbClr val="4E443C"/>
                </a:solidFill>
                <a:effectLst/>
                <a:latin typeface="Arial" panose="020B0604020202020204" pitchFamily="34" charset="0"/>
              </a:rPr>
              <a:t>git status. Jeśli uruchomisz je bezpośrednio po sklonowaniu repozytorium, zobaczysz wynik podobny do poniższego:</a:t>
            </a:r>
          </a:p>
          <a:p>
            <a:pPr marL="0" indent="0" algn="just">
              <a:buNone/>
            </a:pPr>
            <a:endParaRPr lang="pl-PL" dirty="0">
              <a:solidFill>
                <a:srgbClr val="4E443C"/>
              </a:solidFill>
              <a:latin typeface="Arial" panose="020B0604020202020204" pitchFamily="34" charset="0"/>
            </a:endParaRPr>
          </a:p>
          <a:p>
            <a:pPr marL="0" indent="0" algn="just">
              <a:buNone/>
            </a:pPr>
            <a:endParaRPr lang="pl-PL" b="0" i="0" dirty="0">
              <a:solidFill>
                <a:srgbClr val="4E443C"/>
              </a:solidFill>
              <a:effectLst/>
              <a:latin typeface="Arial" panose="020B0604020202020204" pitchFamily="34" charset="0"/>
            </a:endParaRPr>
          </a:p>
          <a:p>
            <a:pPr marL="0" indent="0" algn="just">
              <a:buNone/>
            </a:pPr>
            <a:endParaRPr lang="pl-PL" dirty="0">
              <a:solidFill>
                <a:srgbClr val="4E443C"/>
              </a:solidFill>
              <a:latin typeface="Arial" panose="020B0604020202020204" pitchFamily="34" charset="0"/>
            </a:endParaRPr>
          </a:p>
          <a:p>
            <a:pPr marL="0" indent="0" algn="just">
              <a:buNone/>
            </a:pPr>
            <a:r>
              <a:rPr lang="pl-PL" b="0" i="0" dirty="0">
                <a:solidFill>
                  <a:srgbClr val="4E443C"/>
                </a:solidFill>
                <a:effectLst/>
                <a:latin typeface="Arial" panose="020B0604020202020204" pitchFamily="34" charset="0"/>
              </a:rPr>
              <a:t>Oznacza to, że posiadasz czysty katalog roboczy — innymi słowy nie zawiera on śledzonych i zmodyfikowanych plików. Git nie widzi także żadnych plików nieśledzonych, w przeciwnym wypadku wyświetliłby ich listę. W końcu polecenie pokazuje również gałąź, na której aktualnie pracujesz.</a:t>
            </a:r>
          </a:p>
          <a:p>
            <a:pPr marL="0" indent="0" algn="just">
              <a:buNone/>
            </a:pPr>
            <a:endParaRPr lang="pl-PL" dirty="0"/>
          </a:p>
        </p:txBody>
      </p:sp>
      <p:sp>
        <p:nvSpPr>
          <p:cNvPr id="4" name="Rectangle 1">
            <a:extLst>
              <a:ext uri="{FF2B5EF4-FFF2-40B4-BE49-F238E27FC236}">
                <a16:creationId xmlns:a16="http://schemas.microsoft.com/office/drawing/2014/main" id="{2991F961-6763-4D9A-89BD-05859CEB4295}"/>
              </a:ext>
            </a:extLst>
          </p:cNvPr>
          <p:cNvSpPr>
            <a:spLocks noChangeArrowheads="1"/>
          </p:cNvSpPr>
          <p:nvPr/>
        </p:nvSpPr>
        <p:spPr bwMode="auto">
          <a:xfrm>
            <a:off x="1775267" y="2281321"/>
            <a:ext cx="6400801" cy="11476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status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On </a:t>
            </a:r>
            <a:r>
              <a:rPr kumimoji="0" lang="pl-PL" altLang="pl-PL"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branch</a:t>
            </a: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master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nothing</a:t>
            </a: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to </a:t>
            </a:r>
            <a:r>
              <a:rPr kumimoji="0" lang="pl-PL" altLang="pl-PL"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commit</a:t>
            </a: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altLang="pl-PL"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working</a:t>
            </a: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altLang="pl-PL"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directory</a:t>
            </a:r>
            <a:r>
              <a:rPr kumimoji="0" lang="pl-PL" altLang="pl-PL"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altLang="pl-PL"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clean</a:t>
            </a:r>
            <a:r>
              <a:rPr kumimoji="0" lang="pl-PL" altLang="pl-PL" sz="2000" b="0" i="0" u="none" strike="noStrike" cap="none" normalizeH="0" baseline="0" dirty="0">
                <a:ln>
                  <a:noFill/>
                </a:ln>
                <a:solidFill>
                  <a:schemeClr val="tx1"/>
                </a:solidFill>
                <a:effectLst/>
              </a:rPr>
              <a:t> </a:t>
            </a:r>
            <a:endParaRPr kumimoji="0" lang="pl-PL" altLang="pl-PL"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49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47C8E-4F4A-4214-8E08-B7973C89A361}"/>
              </a:ext>
            </a:extLst>
          </p:cNvPr>
          <p:cNvSpPr>
            <a:spLocks noGrp="1"/>
          </p:cNvSpPr>
          <p:nvPr>
            <p:ph idx="1"/>
          </p:nvPr>
        </p:nvSpPr>
        <p:spPr>
          <a:xfrm>
            <a:off x="677334" y="358219"/>
            <a:ext cx="8596668" cy="5683143"/>
          </a:xfrm>
        </p:spPr>
        <p:txBody>
          <a:bodyPr/>
          <a:lstStyle/>
          <a:p>
            <a:pPr algn="just"/>
            <a:r>
              <a:rPr lang="pl-PL" b="0" i="0" dirty="0">
                <a:solidFill>
                  <a:srgbClr val="4E443C"/>
                </a:solidFill>
                <a:effectLst/>
                <a:latin typeface="Arial" panose="020B0604020202020204" pitchFamily="34" charset="0"/>
              </a:rPr>
              <a:t>Powiedzmy, że dodajesz do repozytorium nowy, prosty plik </a:t>
            </a:r>
            <a:r>
              <a:rPr lang="pl-PL" b="0" i="0" dirty="0" err="1">
                <a:solidFill>
                  <a:srgbClr val="4E443C"/>
                </a:solidFill>
                <a:effectLst/>
                <a:latin typeface="Arial" panose="020B0604020202020204" pitchFamily="34" charset="0"/>
              </a:rPr>
              <a:t>README</a:t>
            </a:r>
            <a:r>
              <a:rPr lang="pl-PL" b="0" i="0" dirty="0">
                <a:solidFill>
                  <a:srgbClr val="4E443C"/>
                </a:solidFill>
                <a:effectLst/>
                <a:latin typeface="Arial" panose="020B0604020202020204" pitchFamily="34" charset="0"/>
              </a:rPr>
              <a:t>. Jeżeli nie istniał on wcześniej, po uruchomieniu git status zobaczysz go jako plik nieśledzony, jak poniżej:</a:t>
            </a:r>
          </a:p>
          <a:p>
            <a:endParaRPr lang="pl-PL" dirty="0">
              <a:solidFill>
                <a:srgbClr val="4E443C"/>
              </a:solidFill>
              <a:latin typeface="Arial" panose="020B0604020202020204" pitchFamily="34" charset="0"/>
            </a:endParaRPr>
          </a:p>
          <a:p>
            <a:endParaRPr lang="pl-PL" b="0" i="0" dirty="0">
              <a:solidFill>
                <a:srgbClr val="4E443C"/>
              </a:solidFill>
              <a:effectLst/>
              <a:latin typeface="Arial" panose="020B0604020202020204" pitchFamily="34" charset="0"/>
            </a:endParaRPr>
          </a:p>
          <a:p>
            <a:endParaRPr lang="pl-PL" dirty="0">
              <a:solidFill>
                <a:srgbClr val="4E443C"/>
              </a:solidFill>
              <a:latin typeface="Arial" panose="020B0604020202020204" pitchFamily="34" charset="0"/>
            </a:endParaRPr>
          </a:p>
          <a:p>
            <a:endParaRPr lang="pl-PL" b="0" i="0" dirty="0">
              <a:solidFill>
                <a:srgbClr val="4E443C"/>
              </a:solidFill>
              <a:effectLst/>
              <a:latin typeface="Arial" panose="020B0604020202020204" pitchFamily="34" charset="0"/>
            </a:endParaRPr>
          </a:p>
          <a:p>
            <a:endParaRPr lang="pl-PL" dirty="0">
              <a:solidFill>
                <a:srgbClr val="4E443C"/>
              </a:solidFill>
              <a:latin typeface="Arial" panose="020B0604020202020204" pitchFamily="34" charset="0"/>
            </a:endParaRPr>
          </a:p>
          <a:p>
            <a:pPr marL="0" indent="0">
              <a:buNone/>
            </a:pPr>
            <a:endParaRPr lang="pl-PL" dirty="0">
              <a:solidFill>
                <a:srgbClr val="4E443C"/>
              </a:solidFill>
              <a:latin typeface="Arial" panose="020B0604020202020204" pitchFamily="34" charset="0"/>
            </a:endParaRPr>
          </a:p>
          <a:p>
            <a:pPr marL="0" indent="0" algn="just">
              <a:buNone/>
            </a:pPr>
            <a:r>
              <a:rPr lang="pl-PL" b="0" i="0" dirty="0">
                <a:solidFill>
                  <a:srgbClr val="4E443C"/>
                </a:solidFill>
                <a:effectLst/>
                <a:latin typeface="Arial" panose="020B0604020202020204" pitchFamily="34" charset="0"/>
              </a:rPr>
              <a:t>Widać, że twój nowy plik </a:t>
            </a:r>
            <a:r>
              <a:rPr lang="pl-PL" b="0" i="0" dirty="0" err="1">
                <a:solidFill>
                  <a:srgbClr val="4E443C"/>
                </a:solidFill>
                <a:effectLst/>
                <a:latin typeface="Arial" panose="020B0604020202020204" pitchFamily="34" charset="0"/>
              </a:rPr>
              <a:t>README</a:t>
            </a:r>
            <a:r>
              <a:rPr lang="pl-PL" b="0" i="0" dirty="0">
                <a:solidFill>
                  <a:srgbClr val="4E443C"/>
                </a:solidFill>
                <a:effectLst/>
                <a:latin typeface="Arial" panose="020B0604020202020204" pitchFamily="34" charset="0"/>
              </a:rPr>
              <a:t> nie jest jeszcze śledzony, ponieważ znajduje się pod nagłówkiem „</a:t>
            </a:r>
            <a:r>
              <a:rPr lang="pl-PL" b="0" i="0" dirty="0" err="1">
                <a:solidFill>
                  <a:srgbClr val="4E443C"/>
                </a:solidFill>
                <a:effectLst/>
                <a:latin typeface="Arial" panose="020B0604020202020204" pitchFamily="34" charset="0"/>
              </a:rPr>
              <a:t>Untracked</a:t>
            </a:r>
            <a:r>
              <a:rPr lang="pl-PL" b="0" i="0" dirty="0">
                <a:solidFill>
                  <a:srgbClr val="4E443C"/>
                </a:solidFill>
                <a:effectLst/>
                <a:latin typeface="Arial" panose="020B0604020202020204" pitchFamily="34" charset="0"/>
              </a:rPr>
              <a:t> </a:t>
            </a:r>
            <a:r>
              <a:rPr lang="pl-PL" b="0" i="0" dirty="0" err="1">
                <a:solidFill>
                  <a:srgbClr val="4E443C"/>
                </a:solidFill>
                <a:effectLst/>
                <a:latin typeface="Arial" panose="020B0604020202020204" pitchFamily="34" charset="0"/>
              </a:rPr>
              <a:t>files</a:t>
            </a:r>
            <a:r>
              <a:rPr lang="pl-PL" b="0" i="0" dirty="0">
                <a:solidFill>
                  <a:srgbClr val="4E443C"/>
                </a:solidFill>
                <a:effectLst/>
                <a:latin typeface="Arial" panose="020B0604020202020204" pitchFamily="34" charset="0"/>
              </a:rPr>
              <a:t>” (Nieśledzone pliki) w informacji o stanie. Nieśledzony oznacza, że Git widzi plik, którego nie miałeś w poprzedniej migawce (zatwierdzonej kopii); Git nie zacznie umieszczać go w przyszłych migawkach, dopóki sam mu tego nie polecisz. Zachowuje się tak, by uchronić cię od przypadkowego umieszczenia w migawkach wyników działania programu lub innych plików, których nie miałeś zamiaru tam dodawać.</a:t>
            </a:r>
          </a:p>
          <a:p>
            <a:endParaRPr lang="pl-PL" dirty="0"/>
          </a:p>
        </p:txBody>
      </p:sp>
      <p:sp>
        <p:nvSpPr>
          <p:cNvPr id="5" name="Rectangle 2">
            <a:extLst>
              <a:ext uri="{FF2B5EF4-FFF2-40B4-BE49-F238E27FC236}">
                <a16:creationId xmlns:a16="http://schemas.microsoft.com/office/drawing/2014/main" id="{6F31E826-2C4C-43D8-A166-1746B465BCD3}"/>
              </a:ext>
            </a:extLst>
          </p:cNvPr>
          <p:cNvSpPr>
            <a:spLocks noChangeArrowheads="1"/>
          </p:cNvSpPr>
          <p:nvPr/>
        </p:nvSpPr>
        <p:spPr bwMode="auto">
          <a:xfrm>
            <a:off x="867171" y="1350499"/>
            <a:ext cx="8216993" cy="216334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echo 'My Project' &gt;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README</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status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On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branch</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master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Untracked</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files</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use</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add</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&lt;file&gt;..." to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include</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in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what</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will</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be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committed</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400"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README</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400"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nothing</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added</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to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commit</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but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untracked</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files</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present</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use</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add</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to </a:t>
            </a:r>
            <a:r>
              <a:rPr kumimoji="0" lang="pl-PL" altLang="pl-PL" sz="1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track</a:t>
            </a:r>
            <a:r>
              <a:rPr kumimoji="0" lang="pl-PL" altLang="pl-PL" sz="1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pl-PL" altLang="pl-PL" sz="1400" b="0" i="0" u="none" strike="noStrike" cap="none" normalizeH="0" baseline="0" dirty="0">
                <a:ln>
                  <a:noFill/>
                </a:ln>
                <a:solidFill>
                  <a:schemeClr val="tx1"/>
                </a:solidFill>
                <a:effectLst/>
              </a:rPr>
              <a:t> </a:t>
            </a:r>
            <a:endParaRPr kumimoji="0" lang="pl-PL" altLang="pl-PL"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25986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60</TotalTime>
  <Words>786</Words>
  <Application>Microsoft Office PowerPoint</Application>
  <PresentationFormat>Widescreen</PresentationFormat>
  <Paragraphs>72</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Trebuchet MS</vt:lpstr>
      <vt:lpstr>Wingdings 3</vt:lpstr>
      <vt:lpstr>Facet</vt:lpstr>
      <vt:lpstr>Podstawy pracy z Git</vt:lpstr>
      <vt:lpstr>PowerPoint Presentation</vt:lpstr>
      <vt:lpstr>PowerPoint Presentation</vt:lpstr>
      <vt:lpstr>Inicjalizacja Gita w istniejącym katalogu</vt:lpstr>
      <vt:lpstr>Klonowanie istniejącego repozytorium</vt:lpstr>
      <vt:lpstr>PowerPoint Presentation</vt:lpstr>
      <vt:lpstr>Sprawdzanie stanu twoich plików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Podstawy pracy z Git</dc:title>
  <dc:creator>Jan Walendziak (PL)</dc:creator>
  <cp:lastModifiedBy>Jan Walendziak (PL)</cp:lastModifiedBy>
  <cp:revision>7</cp:revision>
  <dcterms:created xsi:type="dcterms:W3CDTF">2021-11-03T20:18:49Z</dcterms:created>
  <dcterms:modified xsi:type="dcterms:W3CDTF">2021-11-03T21:19:31Z</dcterms:modified>
</cp:coreProperties>
</file>