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58" r:id="rId5"/>
    <p:sldId id="263" r:id="rId6"/>
    <p:sldId id="259" r:id="rId7"/>
    <p:sldId id="261" r:id="rId8"/>
    <p:sldId id="264" r:id="rId9"/>
    <p:sldId id="267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25470-2588-3C66-F39C-841F86A0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80846-5EE1-2A20-AD46-03140465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C6B360-6E69-33EE-975A-FC1B2D28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032BA6-A32F-690D-D5C5-D3A493C0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02637A-DA0B-B5C5-5BEC-38AF9B99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18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312A9F-77DD-13F2-3481-30CD4F03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D232C0C-7315-FF6C-86A4-024D8EB5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BEAB40-B661-71CC-7955-848780C4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BEBE99-AD83-DC51-4A7E-705CFA10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ABB870-E8E8-7EC3-76FA-E126EA1E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5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8432699-C21A-C282-0831-4A430E6AD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AE14DED-C7D2-7B97-E45A-2F49646C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6516B0-F229-17EE-15DC-4875E0CB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57E1F-89D4-3A92-F6E6-1950C202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87F099-2AF0-B684-751D-F530450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9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D2020-C353-C0CD-6AF2-88A0E7B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754B90-F9C7-7828-EC25-6E4AA936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883338-028F-B027-C299-096415D6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9F0402-9186-A9D5-6E0C-A7F7D274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E1B7BF-9BDE-ADDC-EA87-6042ED6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048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C701C1-2E65-FD81-5772-60C19FA0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385B3-8A4F-E1EF-B1C2-AA56F956B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F4EEC0-A3E8-AEB2-1400-5AB529E3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A551CA-2F3B-0A76-56CD-190795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227B9-BE9C-555E-336B-F10BF68B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8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D0ACD1-2374-9148-742A-F96BCCAD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6FFB54-1102-70D3-80F1-FE336640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4CF2AE-4372-6FD7-B001-9B891F32E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D865C0-207F-9198-8EE2-B23D59FE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2A3DE8-F407-0A06-FF9A-D0AA03AF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F4CAE5-8865-0987-BD1E-705F9BE3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71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A1C64C-C0E2-C8ED-B847-7A81A3DE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5D5306-DF3C-3540-386C-CE333FD30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6F5D69-F4C5-5A74-D70C-6EA8F46F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EF0410-F99F-9BAC-A60A-BEBFF0FEC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FB9DCAF-7B79-13E4-EE2A-4D080897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B5C149F-EDF5-74D9-D086-AD8F3DC2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464C32F-4C71-D7F4-B7C3-119C8AE3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7FB8C93-D072-1D8C-BCF7-D68A0125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78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E52128-8BE5-785F-B90C-39288089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B588F58-4033-2146-CE04-2456442C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7F32F54-3252-7441-2986-1310A2B8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B6CDA14-3136-4216-3A38-8399E5C0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8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E1561D0-C84E-8427-2410-2664427F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BA82FEC-5244-1086-D2D0-189FFCAC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4390CC-B3B2-CAE1-DBB5-1B620E1F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43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9DF19D-3FEC-DD82-67EC-0EEB53B9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951D6E-0FE9-4460-B52A-9D48E8B9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FF1C8C-F341-7172-B574-3F6DBF95F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EC0B8D5-B01D-3591-3350-278F466E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49CBAF-E6B2-52F7-44BF-1092344E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7DBCE1-924B-58C0-E246-F8E37DBC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22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1D1D4-DDE9-D626-F12D-9D627AEE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F1D2A31-4901-9541-25AD-F405CB0A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9F0ADA-F4B0-B5B7-0C3A-5BEBF3B2B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22BA6F-07B2-C5BC-4702-7FBB7F5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255E839-D0C1-E39A-1B35-8D7D133A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2678EE-F7EA-9E6B-9C43-232F6509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8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8048160-ABAC-D90D-F023-DDDB47CA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51F7D13-8D91-48E2-65E4-F4D64041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61489F-8611-D11D-A147-9FF157B99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564C-0845-4AE0-9DF7-1D4CB1E5F2EA}" type="datetimeFigureOut">
              <a:rPr lang="pl-PL" smtClean="0"/>
              <a:t>15.12.2022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138BDE-22B1-7F23-E90B-F6F9E662A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BA1CA7-1A8D-E734-AFF1-97B0304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700D-BB29-4522-A82B-6172A1B3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daily.dev/the-7-most-important-software-design-patterns-d60e546afb0e" TargetMode="External"/><Relationship Id="rId2" Type="http://schemas.openxmlformats.org/officeDocument/2006/relationships/hyperlink" Target="https://refactoring.guru/pl/design-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5871CB5-516A-D3B0-0FDC-608B968A7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080808"/>
                </a:solidFill>
              </a:rPr>
              <a:t>Monika Mostek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3BD02C-CC4A-B5BE-6F28-AECB60F8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l-PL" sz="4800" dirty="0">
                <a:solidFill>
                  <a:srgbClr val="080808"/>
                </a:solidFill>
              </a:rPr>
              <a:t>Podstawowe wzorce projektowe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78B8DF2-8F2A-9E9E-370A-918DAD91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1" y="5953621"/>
            <a:ext cx="1681163" cy="6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17F45BA-8C0F-546A-83ED-76D3992A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Grupy wzorców: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EC376CB4-79BA-66DD-73FA-C461BB84C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00185"/>
              </p:ext>
            </p:extLst>
          </p:nvPr>
        </p:nvGraphicFramePr>
        <p:xfrm>
          <a:off x="765681" y="2687320"/>
          <a:ext cx="1065603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013">
                  <a:extLst>
                    <a:ext uri="{9D8B030D-6E8A-4147-A177-3AD203B41FA5}">
                      <a16:colId xmlns:a16="http://schemas.microsoft.com/office/drawing/2014/main" val="4115251851"/>
                    </a:ext>
                  </a:extLst>
                </a:gridCol>
                <a:gridCol w="3552013">
                  <a:extLst>
                    <a:ext uri="{9D8B030D-6E8A-4147-A177-3AD203B41FA5}">
                      <a16:colId xmlns:a16="http://schemas.microsoft.com/office/drawing/2014/main" val="3258841676"/>
                    </a:ext>
                  </a:extLst>
                </a:gridCol>
                <a:gridCol w="3552013">
                  <a:extLst>
                    <a:ext uri="{9D8B030D-6E8A-4147-A177-3AD203B41FA5}">
                      <a16:colId xmlns:a16="http://schemas.microsoft.com/office/drawing/2014/main" val="277279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Kreacyjne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Strukturalne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Czynnościowe (behawioralne)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5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Metoda wytwórcza</a:t>
                      </a:r>
                    </a:p>
                    <a:p>
                      <a:pPr algn="ctr"/>
                      <a:r>
                        <a:rPr lang="pl-PL" dirty="0"/>
                        <a:t>Singleton</a:t>
                      </a:r>
                    </a:p>
                    <a:p>
                      <a:pPr algn="ctr"/>
                      <a:r>
                        <a:rPr lang="pl-PL" dirty="0"/>
                        <a:t>Fabryka abstrakcyjna</a:t>
                      </a:r>
                    </a:p>
                    <a:p>
                      <a:pPr algn="ctr"/>
                      <a:r>
                        <a:rPr lang="pl-PL" dirty="0"/>
                        <a:t>Prototyp</a:t>
                      </a:r>
                    </a:p>
                    <a:p>
                      <a:pPr algn="ctr"/>
                      <a:r>
                        <a:rPr lang="pl-PL" dirty="0"/>
                        <a:t>Budowniczy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Adapter</a:t>
                      </a:r>
                    </a:p>
                    <a:p>
                      <a:pPr algn="ctr"/>
                      <a:r>
                        <a:rPr lang="pl-PL" dirty="0"/>
                        <a:t>Most</a:t>
                      </a:r>
                    </a:p>
                    <a:p>
                      <a:pPr algn="ctr"/>
                      <a:r>
                        <a:rPr lang="pl-PL" dirty="0"/>
                        <a:t>Fasada</a:t>
                      </a:r>
                    </a:p>
                    <a:p>
                      <a:pPr algn="ctr"/>
                      <a:r>
                        <a:rPr lang="pl-PL" dirty="0"/>
                        <a:t>Dekorator</a:t>
                      </a:r>
                    </a:p>
                    <a:p>
                      <a:pPr algn="ctr"/>
                      <a:r>
                        <a:rPr lang="pl-PL" dirty="0"/>
                        <a:t>Kompozyt</a:t>
                      </a:r>
                    </a:p>
                    <a:p>
                      <a:pPr algn="ctr"/>
                      <a:r>
                        <a:rPr lang="pl-PL" dirty="0"/>
                        <a:t>Pyłek</a:t>
                      </a:r>
                    </a:p>
                    <a:p>
                      <a:pPr algn="ctr"/>
                      <a:r>
                        <a:rPr lang="pl-PL" dirty="0"/>
                        <a:t>Pełnomocnik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Strategia</a:t>
                      </a:r>
                    </a:p>
                    <a:p>
                      <a:pPr algn="ctr"/>
                      <a:r>
                        <a:rPr lang="pl-PL" dirty="0"/>
                        <a:t>Obserwator</a:t>
                      </a:r>
                    </a:p>
                    <a:p>
                      <a:pPr algn="ctr"/>
                      <a:r>
                        <a:rPr lang="pl-PL" dirty="0"/>
                        <a:t>Polecenie</a:t>
                      </a:r>
                    </a:p>
                    <a:p>
                      <a:pPr algn="ctr"/>
                      <a:r>
                        <a:rPr lang="pl-PL" dirty="0" err="1"/>
                        <a:t>Iterator</a:t>
                      </a:r>
                      <a:endParaRPr lang="pl-PL" dirty="0"/>
                    </a:p>
                    <a:p>
                      <a:pPr algn="ctr"/>
                      <a:r>
                        <a:rPr lang="pl-PL" dirty="0"/>
                        <a:t>Łańcuch zobowiązań</a:t>
                      </a:r>
                    </a:p>
                    <a:p>
                      <a:pPr algn="ctr"/>
                      <a:r>
                        <a:rPr lang="pl-PL" dirty="0"/>
                        <a:t>Mediator</a:t>
                      </a:r>
                    </a:p>
                    <a:p>
                      <a:pPr algn="ctr"/>
                      <a:r>
                        <a:rPr lang="pl-PL" dirty="0"/>
                        <a:t>Pamiątka</a:t>
                      </a:r>
                    </a:p>
                    <a:p>
                      <a:pPr algn="ctr"/>
                      <a:r>
                        <a:rPr lang="pl-PL" dirty="0"/>
                        <a:t>Stan</a:t>
                      </a:r>
                    </a:p>
                    <a:p>
                      <a:pPr algn="ctr"/>
                      <a:r>
                        <a:rPr lang="pl-PL" dirty="0"/>
                        <a:t>Metoda szablonowa</a:t>
                      </a:r>
                    </a:p>
                    <a:p>
                      <a:pPr algn="ctr"/>
                      <a:r>
                        <a:rPr lang="pl-PL" dirty="0"/>
                        <a:t>Odwiedzający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82389"/>
                  </a:ext>
                </a:extLst>
              </a:tr>
            </a:tbl>
          </a:graphicData>
        </a:graphic>
      </p:graphicFrame>
      <p:pic>
        <p:nvPicPr>
          <p:cNvPr id="3" name="Obraz 2">
            <a:extLst>
              <a:ext uri="{FF2B5EF4-FFF2-40B4-BE49-F238E27FC236}">
                <a16:creationId xmlns:a16="http://schemas.microsoft.com/office/drawing/2014/main" id="{49319007-F849-691E-5B06-028EDE30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5" y="6018707"/>
            <a:ext cx="1681163" cy="6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0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CEF09BB-65A9-45AE-3838-39538843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Grupy wzorców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7B3ABC-44FA-560A-9771-98747FBD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940" y="2473696"/>
            <a:ext cx="10798090" cy="328791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l-P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Wzorce kreacyjne – dotyczą tworzenia nowych obiektów, klas czy innych typów danych w zależności od obecnych potrzeb.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pl-PL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Strukturalne – określają powiązanie obiektów w struktury.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Czynnościowe (behawioralne) – komunikacja obiektów.</a:t>
            </a:r>
            <a:r>
              <a:rPr lang="pl-PL" sz="2400" dirty="0">
                <a:solidFill>
                  <a:srgbClr val="5151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l-P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2E6D9A-31B4-2366-C0D7-981D6592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5983591"/>
            <a:ext cx="1681163" cy="6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6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279531-F1FA-18EF-29D8-88ADFFA2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78" y="819102"/>
            <a:ext cx="9102461" cy="1174495"/>
          </a:xfrm>
        </p:spPr>
        <p:txBody>
          <a:bodyPr anchor="t">
            <a:normAutofit/>
          </a:bodyPr>
          <a:lstStyle/>
          <a:p>
            <a:pPr algn="ctr"/>
            <a:r>
              <a:rPr lang="pl-PL" sz="3600" dirty="0"/>
              <a:t>Metoda wytwórcza (</a:t>
            </a:r>
            <a:r>
              <a:rPr lang="pl-PL" sz="3600" dirty="0" err="1"/>
              <a:t>factory</a:t>
            </a:r>
            <a:r>
              <a:rPr lang="pl-PL" sz="3600" dirty="0"/>
              <a:t> </a:t>
            </a:r>
            <a:r>
              <a:rPr lang="pl-PL" sz="3600" dirty="0" err="1"/>
              <a:t>method</a:t>
            </a:r>
            <a:r>
              <a:rPr lang="pl-PL" sz="36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 descr="Struktura klas kreacyjnych">
            <a:extLst>
              <a:ext uri="{FF2B5EF4-FFF2-40B4-BE49-F238E27FC236}">
                <a16:creationId xmlns:a16="http://schemas.microsoft.com/office/drawing/2014/main" id="{9BBAB24C-4A76-21F9-5B03-E9B2A1ED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54" y="2399790"/>
            <a:ext cx="8355856" cy="36391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FC41168-9765-7FFE-5922-190110579767}"/>
              </a:ext>
            </a:extLst>
          </p:cNvPr>
          <p:cNvSpPr txBox="1"/>
          <p:nvPr/>
        </p:nvSpPr>
        <p:spPr>
          <a:xfrm>
            <a:off x="594806" y="2039435"/>
            <a:ext cx="42080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Fabryka tworzy obiekty bez podawania dokładnej klasy. Wykorzystuje się ją gdy nie jest znana końcowa ilość rodzajów obiektów. Przykładowo można rozszerzać dzięki niej rodzaj transportu w firmie.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A6D9DD1-6E73-308A-C0C4-469F44931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4" y="6082459"/>
            <a:ext cx="1681163" cy="6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4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7D2DEF-07E2-4087-2113-E1984542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8485"/>
            <a:ext cx="8467725" cy="972234"/>
          </a:xfrm>
        </p:spPr>
        <p:txBody>
          <a:bodyPr anchor="t">
            <a:normAutofit/>
          </a:bodyPr>
          <a:lstStyle/>
          <a:p>
            <a:pPr algn="ctr"/>
            <a:r>
              <a:rPr lang="pl-PL" sz="3600" dirty="0" err="1"/>
              <a:t>Factory</a:t>
            </a:r>
            <a:r>
              <a:rPr lang="pl-PL" sz="3600" dirty="0"/>
              <a:t> </a:t>
            </a:r>
            <a:r>
              <a:rPr lang="pl-PL" sz="3600" dirty="0" err="1"/>
              <a:t>method</a:t>
            </a:r>
            <a:endParaRPr lang="pl-PL" sz="36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D649A59-FE5E-3EBB-11A0-6D01EA4C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95" y="3490381"/>
            <a:ext cx="3295650" cy="2724150"/>
          </a:xfrm>
          <a:prstGeom prst="rect">
            <a:avLst/>
          </a:prstGeom>
        </p:spPr>
      </p:pic>
      <p:pic>
        <p:nvPicPr>
          <p:cNvPr id="1028" name="Picture 4" descr="Struktura przykładu wzorca projektowego Metody Wytwórczej">
            <a:extLst>
              <a:ext uri="{FF2B5EF4-FFF2-40B4-BE49-F238E27FC236}">
                <a16:creationId xmlns:a16="http://schemas.microsoft.com/office/drawing/2014/main" id="{DB94BDA8-D123-2C04-5252-71CFD0E0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40" y="1951931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68CE497-A05B-CA26-87EA-FA14CF00C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" y="5989422"/>
            <a:ext cx="1681163" cy="6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1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279531-F1FA-18EF-29D8-88ADFFA2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727" y="764984"/>
            <a:ext cx="2115706" cy="715854"/>
          </a:xfrm>
        </p:spPr>
        <p:txBody>
          <a:bodyPr anchor="t">
            <a:normAutofit/>
          </a:bodyPr>
          <a:lstStyle/>
          <a:p>
            <a:r>
              <a:rPr lang="pl-PL" sz="4000" b="1" dirty="0"/>
              <a:t>Strategia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519C7DE-A9B6-1DD7-1A3D-1D79C6A2A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708" y="1392913"/>
            <a:ext cx="8858080" cy="435133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8ADB1E0-39BF-2693-EEBC-41CDCBBCE361}"/>
              </a:ext>
            </a:extLst>
          </p:cNvPr>
          <p:cNvSpPr txBox="1"/>
          <p:nvPr/>
        </p:nvSpPr>
        <p:spPr>
          <a:xfrm>
            <a:off x="273054" y="3989925"/>
            <a:ext cx="6098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Zapewnia wyjęcie poszczególnych algorytmów, które pełnią podobne role i przeniesienie ich do osobnych klas, które będą się nazywać strategiami.</a:t>
            </a:r>
          </a:p>
          <a:p>
            <a:r>
              <a:rPr lang="pl-PL" dirty="0">
                <a:solidFill>
                  <a:srgbClr val="292929"/>
                </a:solidFill>
                <a:latin typeface="source-serif-pro"/>
              </a:rPr>
              <a:t>Każdy algorytm jest w innej klasie przez co nie trzeba </a:t>
            </a:r>
          </a:p>
          <a:p>
            <a:r>
              <a:rPr lang="pl-PL" dirty="0">
                <a:solidFill>
                  <a:srgbClr val="292929"/>
                </a:solidFill>
                <a:latin typeface="source-serif-pro"/>
              </a:rPr>
              <a:t>m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odyfikować klienta. Możliwe jest wybranie, którego algorytmu z grupy chcemy obecnie wybrać. 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5B4A8CB-B2ED-329C-4147-53A54639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1" y="6019028"/>
            <a:ext cx="1681163" cy="6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1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235692-61BD-AE21-665A-2EAF588E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76" y="740419"/>
            <a:ext cx="2097047" cy="1061506"/>
          </a:xfrm>
        </p:spPr>
        <p:txBody>
          <a:bodyPr anchor="t">
            <a:normAutofit/>
          </a:bodyPr>
          <a:lstStyle/>
          <a:p>
            <a:r>
              <a:rPr lang="pl-PL" dirty="0"/>
              <a:t>Adapter</a:t>
            </a:r>
            <a:endParaRPr lang="pl-PL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16E819-DB91-66E2-A017-D07B0561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7" y="1729289"/>
            <a:ext cx="5465827" cy="226883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828E6E0-C36A-CC34-E8EB-AB175EED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14" y="3017367"/>
            <a:ext cx="5509281" cy="363820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911B451-C6CF-08E4-2620-3166973E25CF}"/>
              </a:ext>
            </a:extLst>
          </p:cNvPr>
          <p:cNvSpPr txBox="1"/>
          <p:nvPr/>
        </p:nvSpPr>
        <p:spPr>
          <a:xfrm>
            <a:off x="903622" y="4696306"/>
            <a:ext cx="4337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Pozwala na komunikacje klas o niekompatybilnych interfejsach. W adapterze ukryte są sposoby konwersji z jednego typu danych na drugi.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CECB72E-B1B5-FED0-0165-FB89D6EAF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3" y="6126930"/>
            <a:ext cx="1681163" cy="6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1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5711C0-3FB3-2C15-7A28-4E9D08A9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385" y="850626"/>
            <a:ext cx="2795058" cy="1135737"/>
          </a:xfrm>
        </p:spPr>
        <p:txBody>
          <a:bodyPr>
            <a:normAutofit/>
          </a:bodyPr>
          <a:lstStyle/>
          <a:p>
            <a:r>
              <a:rPr lang="pl-PL" sz="3200" dirty="0"/>
              <a:t>Adapter klasy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CB5C68C-6503-4833-2202-70E57156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42" y="2719654"/>
            <a:ext cx="5778703" cy="32745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970091B-C918-1F69-B48F-66E0CB4A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28" y="2542375"/>
            <a:ext cx="6515100" cy="3790604"/>
          </a:xfrm>
          <a:prstGeom prst="rect">
            <a:avLst/>
          </a:prstGeom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DA2FBC14-8949-688E-D53B-A7F589E3B5B3}"/>
              </a:ext>
            </a:extLst>
          </p:cNvPr>
          <p:cNvSpPr txBox="1">
            <a:spLocks/>
          </p:cNvSpPr>
          <p:nvPr/>
        </p:nvSpPr>
        <p:spPr>
          <a:xfrm>
            <a:off x="1014060" y="961322"/>
            <a:ext cx="32046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/>
              <a:t>Adapter obiektu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43C0F6-4AF3-4EB9-5E03-FC192143A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95" y="6086113"/>
            <a:ext cx="1681163" cy="6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277604-B996-1C3F-6CA2-CBE72C56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30" y="4110361"/>
            <a:ext cx="10676139" cy="15391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Źródło: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https://refactoring.guru/pl/design-patterns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https://learningdaily.dev/the-7-most-important-software-design-patterns-d60e546afb0e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https://kariera.future-processing.pl/blog/design-patterns/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6F5C4D8D-BF83-72CE-DC68-E392F6BA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583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Koniec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8B0FA63-A47A-E4F5-1F8C-A2714B298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4" y="6066361"/>
            <a:ext cx="1681163" cy="6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7324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220</Words>
  <Application>Microsoft Office PowerPoint</Application>
  <PresentationFormat>Panoramiczny</PresentationFormat>
  <Paragraphs>50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source-serif-pro</vt:lpstr>
      <vt:lpstr>Symbol</vt:lpstr>
      <vt:lpstr>Motyw pakietu Office</vt:lpstr>
      <vt:lpstr>Podstawowe wzorce projektowe</vt:lpstr>
      <vt:lpstr>Grupy wzorców:</vt:lpstr>
      <vt:lpstr>Grupy wzorców</vt:lpstr>
      <vt:lpstr>Metoda wytwórcza (factory method)</vt:lpstr>
      <vt:lpstr>Factory method</vt:lpstr>
      <vt:lpstr>Strategia</vt:lpstr>
      <vt:lpstr>Adapter</vt:lpstr>
      <vt:lpstr>Adapter klasy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Podstawowe wzorce projektowe</dc:title>
  <dc:creator>Monika Mostek</dc:creator>
  <cp:lastModifiedBy>Monika Mostek</cp:lastModifiedBy>
  <cp:revision>6</cp:revision>
  <dcterms:created xsi:type="dcterms:W3CDTF">2022-11-21T18:24:47Z</dcterms:created>
  <dcterms:modified xsi:type="dcterms:W3CDTF">2022-12-16T14:15:02Z</dcterms:modified>
</cp:coreProperties>
</file>