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Nuni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Nunito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7f8d9e5f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7f8d9e5f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98ca17a7ae_0_1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98ca17a7ae_0_1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991efd1a7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991efd1a7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991efd1a7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991efd1a7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991efd1a7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991efd1a7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991efd1a7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991efd1a7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991efd1a7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991efd1a7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abee25ebb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abee25ebb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98ca17a7ae_0_1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98ca17a7ae_0_1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339a8e0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339a8e0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9dfa598d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9dfa598d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8ca17a7a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8ca17a7a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98ca17a7ae_0_1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98ca17a7ae_0_1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dfa598d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9dfa598d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98ca17a7ae_0_1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98ca17a7ae_0_1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991efd1a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991efd1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991efd1a7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991efd1a7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Dynamiczne przydzielanie zasobów</a:t>
            </a:r>
            <a:endParaRPr b="1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Barbara Kosior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536625" y="410000"/>
            <a:ext cx="8295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Wskaźniki</a:t>
            </a:r>
            <a:endParaRPr b="1"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1022088" y="1272900"/>
            <a:ext cx="7099800" cy="22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Wskażnik </a:t>
            </a:r>
            <a:r>
              <a:rPr lang="pl"/>
              <a:t>to zmienna. która zawiera adres </a:t>
            </a:r>
            <a:r>
              <a:rPr lang="pl"/>
              <a:t>pierwszej</a:t>
            </a:r>
            <a:r>
              <a:rPr lang="pl"/>
              <a:t> komórki </a:t>
            </a:r>
            <a:r>
              <a:rPr lang="pl"/>
              <a:t>pamięci, w której przechowywane jest inna zmienna</a:t>
            </a:r>
            <a:r>
              <a:rPr lang="pl"/>
              <a:t>. Gdy zmienna zajmuje </a:t>
            </a:r>
            <a:r>
              <a:rPr lang="pl"/>
              <a:t>więcej</a:t>
            </a:r>
            <a:r>
              <a:rPr lang="pl"/>
              <a:t> niż jedną komórkę pamięci to </a:t>
            </a:r>
            <a:r>
              <a:rPr lang="pl"/>
              <a:t>wskaźnik</a:t>
            </a:r>
            <a:r>
              <a:rPr lang="pl"/>
              <a:t> wskazuje na pierwszą z tych komórek.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Operatory :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500"/>
              <a:t>&amp;</a:t>
            </a:r>
            <a:r>
              <a:rPr lang="pl"/>
              <a:t> - operator pobrania adresu , zwraca numer komórki pamięci zmiennej, która jest jego argumentem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l" sz="1800"/>
              <a:t>*</a:t>
            </a:r>
            <a:r>
              <a:rPr lang="pl"/>
              <a:t>  - operator wyłuskania , pozwala na odwołanie się do zawartości komórki pamięci </a:t>
            </a:r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536600" y="3546700"/>
            <a:ext cx="1243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900">
                <a:latin typeface="Nunito"/>
                <a:ea typeface="Nunito"/>
                <a:cs typeface="Nunito"/>
                <a:sym typeface="Nunito"/>
              </a:rPr>
              <a:t> p = &amp;a;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536600" y="4116950"/>
            <a:ext cx="1845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900">
                <a:latin typeface="Nunito"/>
                <a:ea typeface="Nunito"/>
                <a:cs typeface="Nunito"/>
                <a:sym typeface="Nunito"/>
              </a:rPr>
              <a:t>*p += 7;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1576875" y="3585100"/>
            <a:ext cx="70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Nunito"/>
                <a:ea typeface="Nunito"/>
                <a:cs typeface="Nunito"/>
                <a:sym typeface="Nunito"/>
              </a:rPr>
              <a:t>do zmiennej p przypisana zostaje liczba będąca adresem 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zmiennej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 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1576875" y="4155350"/>
            <a:ext cx="70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Nunito"/>
                <a:ea typeface="Nunito"/>
                <a:cs typeface="Nunito"/>
                <a:sym typeface="Nunito"/>
              </a:rPr>
              <a:t>do zmiennej umieszczonej pod adresem p dodawane jest 7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495650" y="410000"/>
            <a:ext cx="8336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Wskaźniki</a:t>
            </a:r>
            <a:r>
              <a:rPr b="1" lang="pl"/>
              <a:t> </a:t>
            </a:r>
            <a:endParaRPr b="1"/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1083250" y="1257625"/>
            <a:ext cx="72510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/>
              <a:t>Wskaźnik</a:t>
            </a:r>
            <a:r>
              <a:rPr lang="pl" sz="1400"/>
              <a:t> </a:t>
            </a:r>
            <a:r>
              <a:rPr lang="pl" sz="1400"/>
              <a:t>danego</a:t>
            </a:r>
            <a:r>
              <a:rPr lang="pl" sz="1400"/>
              <a:t> typu </a:t>
            </a:r>
            <a:r>
              <a:rPr lang="pl" sz="1400"/>
              <a:t>powinien</a:t>
            </a:r>
            <a:r>
              <a:rPr lang="pl" sz="1400"/>
              <a:t> być wykorzystywany do przechowywania adresów zmiennych tego </a:t>
            </a:r>
            <a:r>
              <a:rPr lang="pl" sz="1400"/>
              <a:t>samego</a:t>
            </a:r>
            <a:r>
              <a:rPr lang="pl" sz="1400"/>
              <a:t> typu. 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000000"/>
                </a:solidFill>
              </a:rPr>
              <a:t>char *wsk_c;  //  wskaźnik do zmiennej typu char 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000000"/>
                </a:solidFill>
              </a:rPr>
              <a:t> char int *wsk_i;  //  wskaźnik do zmiennej typu int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000000"/>
                </a:solidFill>
              </a:rPr>
              <a:t> long *wsk_l;  //  wskaźnik do zmiennej typu long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000000"/>
                </a:solidFill>
              </a:rPr>
              <a:t> float *wsk_f;  //   wskaźnik do zmiennej typu float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000000"/>
                </a:solidFill>
              </a:rPr>
              <a:t> double *wsk_d;  //   wskaźnik do zmiennej typu double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813850" y="3183325"/>
            <a:ext cx="778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 przypadku gdy przydział </a:t>
            </a:r>
            <a:r>
              <a:rPr lang="pl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pamięci</a:t>
            </a:r>
            <a:r>
              <a:rPr lang="pl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się </a:t>
            </a:r>
            <a:r>
              <a:rPr lang="pl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nie</a:t>
            </a:r>
            <a:r>
              <a:rPr lang="pl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powiedzie operator </a:t>
            </a:r>
            <a:r>
              <a:rPr b="1" lang="pl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new </a:t>
            </a:r>
            <a:r>
              <a:rPr lang="pl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zwróci </a:t>
            </a:r>
            <a:r>
              <a:rPr lang="pl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wskaźnik</a:t>
            </a:r>
            <a:r>
              <a:rPr lang="pl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zerowy (NULL). Wydarzyć się może tak w przypadku gdy chcemy </a:t>
            </a:r>
            <a:r>
              <a:rPr lang="pl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zarezerwować</a:t>
            </a:r>
            <a:r>
              <a:rPr lang="pl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zbyt duży blok pamięci bądź system </a:t>
            </a:r>
            <a:r>
              <a:rPr lang="pl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nie</a:t>
            </a:r>
            <a:r>
              <a:rPr lang="pl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posiada już wolnych zasobów.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701775" y="366225"/>
            <a:ext cx="7030500" cy="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Przykład</a:t>
            </a:r>
            <a:endParaRPr b="1"/>
          </a:p>
        </p:txBody>
      </p:sp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25" y="1234950"/>
            <a:ext cx="5104600" cy="36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0333" y="2168475"/>
            <a:ext cx="3257550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/>
        </p:nvSpPr>
        <p:spPr>
          <a:xfrm>
            <a:off x="5703075" y="1768275"/>
            <a:ext cx="12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Nunito"/>
                <a:ea typeface="Nunito"/>
                <a:cs typeface="Nunito"/>
                <a:sym typeface="Nunito"/>
              </a:rPr>
              <a:t>Efekt: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Zwalnianie</a:t>
            </a:r>
            <a:r>
              <a:rPr b="1" lang="pl"/>
              <a:t> </a:t>
            </a:r>
            <a:r>
              <a:rPr b="1" lang="pl"/>
              <a:t>pamięci</a:t>
            </a:r>
            <a:r>
              <a:rPr b="1" lang="pl"/>
              <a:t> przydzielonej dynamicznie</a:t>
            </a:r>
            <a:endParaRPr b="1"/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615725" y="1313600"/>
            <a:ext cx="8047800" cy="32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/>
              <a:t>Do </a:t>
            </a:r>
            <a:r>
              <a:rPr lang="pl" sz="1500"/>
              <a:t>zwalniania</a:t>
            </a:r>
            <a:r>
              <a:rPr lang="pl" sz="1500"/>
              <a:t> </a:t>
            </a:r>
            <a:r>
              <a:rPr lang="pl" sz="1500"/>
              <a:t>pamięci</a:t>
            </a:r>
            <a:r>
              <a:rPr lang="pl" sz="1500"/>
              <a:t> przydzielonej dynamicznie służy operator </a:t>
            </a:r>
            <a:r>
              <a:rPr b="1" lang="pl" sz="1500"/>
              <a:t>delete </a:t>
            </a:r>
            <a:r>
              <a:rPr lang="pl" sz="1500"/>
              <a:t>(w języku C++)</a:t>
            </a:r>
            <a:r>
              <a:rPr lang="pl" sz="1500"/>
              <a:t>. Zwolnienie pamięci pozwala na zwrócenie zwolnionej </a:t>
            </a:r>
            <a:r>
              <a:rPr lang="pl" sz="1500"/>
              <a:t>pamięci</a:t>
            </a:r>
            <a:r>
              <a:rPr lang="pl" sz="1500"/>
              <a:t> do puli </a:t>
            </a:r>
            <a:r>
              <a:rPr lang="pl" sz="1500"/>
              <a:t>pamięci</a:t>
            </a:r>
            <a:r>
              <a:rPr lang="pl" sz="1500"/>
              <a:t> dostępnej do ponownego wykorzystania. 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500"/>
              <a:t>Jeśli </a:t>
            </a:r>
            <a:r>
              <a:rPr lang="pl" sz="1500"/>
              <a:t>pamięć</a:t>
            </a:r>
            <a:r>
              <a:rPr lang="pl" sz="1500"/>
              <a:t> dla </a:t>
            </a:r>
            <a:r>
              <a:rPr lang="pl" sz="1500"/>
              <a:t>danych,</a:t>
            </a:r>
            <a:r>
              <a:rPr lang="pl" sz="1500"/>
              <a:t> na które wskazuje zmienna została przydzielona bez </a:t>
            </a:r>
            <a:r>
              <a:rPr lang="pl" sz="1500"/>
              <a:t>podania parametru określającego ilość elementów wykorzystujemy składnię : 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500"/>
              <a:t>delete zmienna; </a:t>
            </a:r>
            <a:r>
              <a:rPr b="1" lang="pl" sz="1500"/>
              <a:t> </a:t>
            </a:r>
            <a:endParaRPr b="1" sz="1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500"/>
              <a:t>Jeśli przydzielono </a:t>
            </a:r>
            <a:r>
              <a:rPr lang="pl" sz="1500"/>
              <a:t>pamięć</a:t>
            </a:r>
            <a:r>
              <a:rPr lang="pl" sz="1500"/>
              <a:t> z </a:t>
            </a:r>
            <a:r>
              <a:rPr lang="pl" sz="1500"/>
              <a:t>użyciem</a:t>
            </a:r>
            <a:r>
              <a:rPr lang="pl" sz="1500"/>
              <a:t> </a:t>
            </a:r>
            <a:r>
              <a:rPr lang="pl" sz="1500"/>
              <a:t>parametru</a:t>
            </a:r>
            <a:r>
              <a:rPr lang="pl" sz="1500"/>
              <a:t> określającym </a:t>
            </a:r>
            <a:r>
              <a:rPr lang="pl" sz="1500"/>
              <a:t>ilość</a:t>
            </a:r>
            <a:r>
              <a:rPr lang="pl" sz="1500"/>
              <a:t> elementów to musimy </a:t>
            </a:r>
            <a:r>
              <a:rPr lang="pl" sz="1500"/>
              <a:t>poinformować</a:t>
            </a:r>
            <a:r>
              <a:rPr lang="pl" sz="1500"/>
              <a:t> </a:t>
            </a:r>
            <a:r>
              <a:rPr lang="pl" sz="1500"/>
              <a:t>wskaźnik</a:t>
            </a:r>
            <a:r>
              <a:rPr lang="pl" sz="1500"/>
              <a:t> o tym że wskazano tablicę </a:t>
            </a:r>
            <a:r>
              <a:rPr lang="pl" sz="1500"/>
              <a:t>rekordów</a:t>
            </a:r>
            <a:r>
              <a:rPr lang="pl" sz="1500"/>
              <a:t>. Za operatorem delete dopisujemy nawias kwadratowy. Operator </a:t>
            </a:r>
            <a:r>
              <a:rPr lang="pl" sz="1500"/>
              <a:t>ustala</a:t>
            </a:r>
            <a:r>
              <a:rPr lang="pl" sz="1500"/>
              <a:t> rozmiar bloku jaki został przydzielony i go </a:t>
            </a:r>
            <a:r>
              <a:rPr lang="pl" sz="1500"/>
              <a:t>usunie</a:t>
            </a:r>
            <a:r>
              <a:rPr lang="pl" sz="1500"/>
              <a:t>. 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l" sz="1500"/>
              <a:t>delete[] wskaznik_do_tablicy;</a:t>
            </a:r>
            <a:endParaRPr b="1"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Zwalnianie pamięci przydzielonej dynamicznie - cd.</a:t>
            </a:r>
            <a:endParaRPr b="1"/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966000" y="1587325"/>
            <a:ext cx="7456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600"/>
              <a:t>Ważne przy zwalnianiu </a:t>
            </a:r>
            <a:r>
              <a:rPr lang="pl" sz="1600"/>
              <a:t>pamięci</a:t>
            </a:r>
            <a:r>
              <a:rPr lang="pl" sz="1600"/>
              <a:t> przez operator </a:t>
            </a:r>
            <a:r>
              <a:rPr b="1" lang="pl" sz="1600"/>
              <a:t>delete </a:t>
            </a:r>
            <a:r>
              <a:rPr lang="pl" sz="1600"/>
              <a:t>jest unikanie zwalniania tego samego </a:t>
            </a:r>
            <a:r>
              <a:rPr lang="pl" sz="1600"/>
              <a:t>obszaru</a:t>
            </a:r>
            <a:r>
              <a:rPr lang="pl" sz="1600"/>
              <a:t> </a:t>
            </a:r>
            <a:r>
              <a:rPr lang="pl" sz="1600"/>
              <a:t>pamięci</a:t>
            </a:r>
            <a:r>
              <a:rPr lang="pl" sz="1600"/>
              <a:t> więcej </a:t>
            </a:r>
            <a:r>
              <a:rPr lang="pl" sz="1600"/>
              <a:t>niż</a:t>
            </a:r>
            <a:r>
              <a:rPr lang="pl" sz="1600"/>
              <a:t> jeden raz. Może to </a:t>
            </a:r>
            <a:r>
              <a:rPr lang="pl" sz="1600"/>
              <a:t>później</a:t>
            </a:r>
            <a:r>
              <a:rPr lang="pl" sz="1600"/>
              <a:t> skutkować problemami z wykonywaniem programu. Najlepszym </a:t>
            </a:r>
            <a:r>
              <a:rPr lang="pl" sz="1600"/>
              <a:t>rozwiązaniem</a:t>
            </a:r>
            <a:r>
              <a:rPr lang="pl" sz="1600"/>
              <a:t> jest zwolnienie </a:t>
            </a:r>
            <a:r>
              <a:rPr lang="pl" sz="1600"/>
              <a:t>pamięci</a:t>
            </a:r>
            <a:r>
              <a:rPr lang="pl" sz="1600"/>
              <a:t> przed </a:t>
            </a:r>
            <a:r>
              <a:rPr lang="pl" sz="1600"/>
              <a:t>użyciem</a:t>
            </a:r>
            <a:r>
              <a:rPr lang="pl" sz="1600"/>
              <a:t> </a:t>
            </a:r>
            <a:r>
              <a:rPr lang="pl" sz="1600"/>
              <a:t>wskaźnika</a:t>
            </a:r>
            <a:r>
              <a:rPr lang="pl" sz="1600"/>
              <a:t> oraz po każdym zwolnieniu wskazywanego przez niego obszaru, </a:t>
            </a:r>
            <a:r>
              <a:rPr lang="pl" sz="1600"/>
              <a:t>gdy</a:t>
            </a:r>
            <a:r>
              <a:rPr lang="pl" sz="1600"/>
              <a:t> ten obszar nie jest nam </a:t>
            </a:r>
            <a:r>
              <a:rPr lang="pl" sz="1600"/>
              <a:t>już</a:t>
            </a:r>
            <a:r>
              <a:rPr lang="pl" sz="1600"/>
              <a:t> potrzebny. W korzystaniu z </a:t>
            </a:r>
            <a:r>
              <a:rPr lang="pl" sz="1600"/>
              <a:t>języka</a:t>
            </a:r>
            <a:r>
              <a:rPr lang="pl" sz="1600"/>
              <a:t> C++ sami musimy zadbać o zwolnienie wykorzystywanej </a:t>
            </a:r>
            <a:r>
              <a:rPr lang="pl" sz="1600"/>
              <a:t>pamięci</a:t>
            </a:r>
            <a:r>
              <a:rPr lang="pl" sz="1600"/>
              <a:t> ale istnieją języki wysokiego poziomu które oferują mechanizmy odśmiecania pamięci (np. Java, PHP, Python).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Przykład</a:t>
            </a:r>
            <a:endParaRPr b="1"/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25" y="1175400"/>
            <a:ext cx="5539576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6401" y="1496900"/>
            <a:ext cx="3223924" cy="180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Wyciek pamięci - co to takiego ? </a:t>
            </a:r>
            <a:endParaRPr b="1"/>
          </a:p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771000" y="1101150"/>
            <a:ext cx="7403100" cy="15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400"/>
              <a:t>Do wycieku pamięci dochodzi w momencie </a:t>
            </a:r>
            <a:r>
              <a:rPr lang="pl" sz="1400"/>
              <a:t>zapomnienia</a:t>
            </a:r>
            <a:r>
              <a:rPr lang="pl" sz="1400"/>
              <a:t> o wywołaniu </a:t>
            </a:r>
            <a:r>
              <a:rPr b="1" lang="pl" sz="1400"/>
              <a:t>delete </a:t>
            </a:r>
            <a:r>
              <a:rPr lang="pl" sz="1400"/>
              <a:t>na koniec działania programu</a:t>
            </a:r>
            <a:r>
              <a:rPr lang="pl" sz="1400"/>
              <a:t>. Powoduje to </a:t>
            </a:r>
            <a:r>
              <a:rPr lang="pl" sz="1400"/>
              <a:t>że</a:t>
            </a:r>
            <a:r>
              <a:rPr lang="pl" sz="1400"/>
              <a:t> </a:t>
            </a:r>
            <a:r>
              <a:rPr lang="pl" sz="1400"/>
              <a:t>pamięć</a:t>
            </a:r>
            <a:r>
              <a:rPr lang="pl" sz="1400"/>
              <a:t> nie jest zwracana do ponownego wykorzystania przez system operacyjny. Z każdym następnym wywołaniem </a:t>
            </a:r>
            <a:r>
              <a:rPr b="1" lang="pl" sz="1400"/>
              <a:t>new </a:t>
            </a:r>
            <a:r>
              <a:rPr lang="pl" sz="1400"/>
              <a:t>system </a:t>
            </a:r>
            <a:r>
              <a:rPr lang="pl" sz="1400"/>
              <a:t>przydziela</a:t>
            </a:r>
            <a:r>
              <a:rPr lang="pl" sz="1400"/>
              <a:t> nową pamięć. Jeśli program </a:t>
            </a:r>
            <a:r>
              <a:rPr lang="pl" sz="1400"/>
              <a:t>się</a:t>
            </a:r>
            <a:r>
              <a:rPr lang="pl" sz="1400"/>
              <a:t> zakończył bądź zgubiono </a:t>
            </a:r>
            <a:r>
              <a:rPr lang="pl" sz="1400"/>
              <a:t>wskaźnik</a:t>
            </a:r>
            <a:r>
              <a:rPr lang="pl" sz="1400"/>
              <a:t> do jego lokalizacji to </a:t>
            </a:r>
            <a:r>
              <a:rPr lang="pl" sz="1400"/>
              <a:t>pamięć</a:t>
            </a:r>
            <a:r>
              <a:rPr lang="pl" sz="1400"/>
              <a:t> cały czas jest zajęta. Może to spowodować zawieszenie się programu lub całego systemu gdy skończy się dostępna pamięć.</a:t>
            </a:r>
            <a:endParaRPr sz="1400"/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75" y="2683050"/>
            <a:ext cx="4061450" cy="220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8"/>
          <p:cNvSpPr txBox="1"/>
          <p:nvPr/>
        </p:nvSpPr>
        <p:spPr>
          <a:xfrm>
            <a:off x="4219125" y="3390650"/>
            <a:ext cx="447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Przykład jak </a:t>
            </a:r>
            <a:r>
              <a:rPr lang="pl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może</a:t>
            </a:r>
            <a:r>
              <a:rPr lang="pl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wyglądać program, który spowoduje wyciek pamięci.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Referencja</a:t>
            </a:r>
            <a:endParaRPr b="1"/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311700" y="1229875"/>
            <a:ext cx="8520600" cy="19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600"/>
              <a:t>Jest to wartość, która zawiera informacje o położeniu w </a:t>
            </a:r>
            <a:r>
              <a:rPr lang="pl" sz="1600"/>
              <a:t>pamięci</a:t>
            </a:r>
            <a:r>
              <a:rPr lang="pl" sz="1600"/>
              <a:t> innej wartości. Referencja przypomina w swoim działaniu </a:t>
            </a:r>
            <a:r>
              <a:rPr lang="pl" sz="1600"/>
              <a:t>wskaźniki</a:t>
            </a:r>
            <a:r>
              <a:rPr lang="pl" sz="1600"/>
              <a:t>, które zostały wcześniej omówione. Jednak do referencji można </a:t>
            </a:r>
            <a:r>
              <a:rPr lang="pl" sz="1600"/>
              <a:t>przypisać</a:t>
            </a:r>
            <a:r>
              <a:rPr lang="pl" sz="1600"/>
              <a:t> adres tylko raz. Referencja zawiera w sobie adres i typ tej zmiennej ale nie wymaga stosowania operatora * (jako </a:t>
            </a:r>
            <a:r>
              <a:rPr lang="pl" sz="1600"/>
              <a:t>wskaźnik</a:t>
            </a:r>
            <a:r>
              <a:rPr lang="pl" sz="1600"/>
              <a:t>). W referencji wygodniejszy jest dostęp do zmiennej. </a:t>
            </a:r>
            <a:endParaRPr sz="1600"/>
          </a:p>
        </p:txBody>
      </p:sp>
      <p:pic>
        <p:nvPicPr>
          <p:cNvPr id="220" name="Google Shape;2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300" y="3141275"/>
            <a:ext cx="5219700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9"/>
          <p:cNvSpPr txBox="1"/>
          <p:nvPr/>
        </p:nvSpPr>
        <p:spPr>
          <a:xfrm>
            <a:off x="311700" y="3141275"/>
            <a:ext cx="345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latin typeface="Roboto"/>
                <a:ea typeface="Roboto"/>
                <a:cs typeface="Roboto"/>
                <a:sym typeface="Roboto"/>
              </a:rPr>
              <a:t>typ  &amp;NazwaReferencji = wartość;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416325" y="3669925"/>
            <a:ext cx="3253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50">
                <a:solidFill>
                  <a:srgbClr val="202122"/>
                </a:solidFill>
                <a:highlight>
                  <a:srgbClr val="FFFFFF"/>
                </a:highlight>
              </a:rPr>
              <a:t>Od tej pory można używać obu tych zmiennych zamiennie.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1388550" y="1233675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 sz="6000"/>
              <a:t>Dziękuję za uwagę </a:t>
            </a:r>
            <a:endParaRPr b="1"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Czym jest zasób ? </a:t>
            </a:r>
            <a:endParaRPr b="1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493900"/>
            <a:ext cx="8520600" cy="22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Określenie </a:t>
            </a:r>
            <a:r>
              <a:rPr b="1" lang="pl"/>
              <a:t>zasoby systemowe </a:t>
            </a:r>
            <a:r>
              <a:rPr lang="pl"/>
              <a:t>używane jest to określania </a:t>
            </a:r>
            <a:r>
              <a:rPr lang="pl"/>
              <a:t>ilości</a:t>
            </a:r>
            <a:r>
              <a:rPr lang="pl"/>
              <a:t> pamięci RAM, jaką komputer dysponuje. W </a:t>
            </a:r>
            <a:r>
              <a:rPr lang="pl"/>
              <a:t>pamięci</a:t>
            </a:r>
            <a:r>
              <a:rPr lang="pl"/>
              <a:t> tej </a:t>
            </a:r>
            <a:r>
              <a:rPr lang="pl"/>
              <a:t>przechowywane</a:t>
            </a:r>
            <a:r>
              <a:rPr lang="pl"/>
              <a:t> </a:t>
            </a:r>
            <a:r>
              <a:rPr lang="pl"/>
              <a:t>są</a:t>
            </a:r>
            <a:r>
              <a:rPr lang="pl"/>
              <a:t> aktualnie wykonywane programy oraz dane dla tych programów i wyniki ich pracy. To z tej pamięci korzystają programy, które tworzymy.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Co to alokacja </a:t>
            </a:r>
            <a:r>
              <a:rPr b="1" lang="pl"/>
              <a:t>pamięci</a:t>
            </a:r>
            <a:r>
              <a:rPr b="1" lang="pl"/>
              <a:t> ?</a:t>
            </a:r>
            <a:endParaRPr b="1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651200" y="1404525"/>
            <a:ext cx="7829700" cy="27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/>
              <a:t>Alokacja pamięci odnosi się do metod rezerwowania pamięci RAM wykorzystywanej do realizacji programów komputerowych. Określa się ją jako przydział obszaru </a:t>
            </a:r>
            <a:r>
              <a:rPr lang="pl" sz="1500"/>
              <a:t>pamięci</a:t>
            </a:r>
            <a:r>
              <a:rPr lang="pl" sz="1500"/>
              <a:t> który system przydziela z puli wolnej przestrzeni. Możemy wyróżnić 2 sposoby alokacji : statyczną oraz dynamiczną. W zależności jaki typ pamięci (statyczny bądź dynamiczny) zostanie wybrany program może przydzielić pamięć na początku działania programu lub robić to w trakcie wykonywania.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500"/>
              <a:t>Przeciwieństwem alokacji jest dealokacja </a:t>
            </a:r>
            <a:r>
              <a:rPr lang="pl" sz="1500"/>
              <a:t>pamięci</a:t>
            </a:r>
            <a:r>
              <a:rPr lang="pl" sz="1500"/>
              <a:t>. Określa się ją  jako zwolnienie </a:t>
            </a:r>
            <a:r>
              <a:rPr lang="pl" sz="1500"/>
              <a:t>ciągłego </a:t>
            </a:r>
            <a:r>
              <a:rPr lang="pl" sz="1500"/>
              <a:t>obszaru </a:t>
            </a:r>
            <a:r>
              <a:rPr lang="pl" sz="1500"/>
              <a:t>pamięci</a:t>
            </a:r>
            <a:r>
              <a:rPr lang="pl" sz="1500"/>
              <a:t>. 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1235700" y="2906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3100"/>
              <a:t>Pamięć statyczna a dynamiczna ?</a:t>
            </a:r>
            <a:endParaRPr b="1" sz="3100"/>
          </a:p>
        </p:txBody>
      </p:sp>
      <p:cxnSp>
        <p:nvCxnSpPr>
          <p:cNvPr id="104" name="Google Shape;104;p16"/>
          <p:cNvCxnSpPr>
            <a:endCxn id="105" idx="0"/>
          </p:cNvCxnSpPr>
          <p:nvPr/>
        </p:nvCxnSpPr>
        <p:spPr>
          <a:xfrm flipH="1">
            <a:off x="2096550" y="888100"/>
            <a:ext cx="21084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6"/>
          <p:cNvCxnSpPr>
            <a:endCxn id="107" idx="0"/>
          </p:cNvCxnSpPr>
          <p:nvPr/>
        </p:nvCxnSpPr>
        <p:spPr>
          <a:xfrm>
            <a:off x="4773575" y="900100"/>
            <a:ext cx="2175900" cy="5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6"/>
          <p:cNvSpPr txBox="1"/>
          <p:nvPr/>
        </p:nvSpPr>
        <p:spPr>
          <a:xfrm>
            <a:off x="1030475" y="1523875"/>
            <a:ext cx="198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latin typeface="Nunito"/>
                <a:ea typeface="Nunito"/>
                <a:cs typeface="Nunito"/>
                <a:sym typeface="Nunito"/>
              </a:rPr>
              <a:t>STATYCZNA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5942125" y="1523875"/>
            <a:ext cx="198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latin typeface="Nunito"/>
                <a:ea typeface="Nunito"/>
                <a:cs typeface="Nunito"/>
                <a:sym typeface="Nunito"/>
              </a:rPr>
              <a:t>DYNAMICZNA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183625" y="2098513"/>
            <a:ext cx="4086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Nunito"/>
                <a:ea typeface="Nunito"/>
                <a:cs typeface="Nunito"/>
                <a:sym typeface="Nunito"/>
              </a:rPr>
              <a:t>Pamięć zostaje przydzielona przed rozpoczęciem wykonywania programu i istnieje do momentu jego zakończenia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183625" y="2935050"/>
            <a:ext cx="40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Nunito"/>
                <a:ea typeface="Nunito"/>
                <a:cs typeface="Nunito"/>
                <a:sym typeface="Nunito"/>
              </a:rPr>
              <a:t>Pamięć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 jest zwalniana po zakończeniu programu.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48725" y="3409525"/>
            <a:ext cx="395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Nunito"/>
                <a:ea typeface="Nunito"/>
                <a:cs typeface="Nunito"/>
                <a:sym typeface="Nunito"/>
              </a:rPr>
              <a:t>Z 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wyprzedzeniem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 należy 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przewidzieć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 wielkość obszaru jaki będzie potrzebny.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4791150" y="3301675"/>
            <a:ext cx="4086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Nunito"/>
                <a:ea typeface="Nunito"/>
                <a:cs typeface="Nunito"/>
                <a:sym typeface="Nunito"/>
              </a:rPr>
              <a:t>Pamięć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 jest przydzielana ze sterty i jest jej przydzielane tyle ile program 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potrzebuje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 w danej chwili.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4791150" y="2734650"/>
            <a:ext cx="386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Nunito"/>
                <a:ea typeface="Nunito"/>
                <a:cs typeface="Nunito"/>
                <a:sym typeface="Nunito"/>
              </a:rPr>
              <a:t>Za zwolnienie 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pamięci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 odpowiada programista.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4791150" y="2152513"/>
            <a:ext cx="408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Nunito"/>
                <a:ea typeface="Nunito"/>
                <a:cs typeface="Nunito"/>
                <a:sym typeface="Nunito"/>
              </a:rPr>
              <a:t>Rozmiar nie może być ustalony (przewidziany) w momencie implementacji programu.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4791150" y="4209475"/>
            <a:ext cx="30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Nunito"/>
                <a:ea typeface="Nunito"/>
                <a:cs typeface="Nunito"/>
                <a:sym typeface="Nunito"/>
              </a:rPr>
              <a:t>Realizowana jest jako  sterta.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248725" y="4136025"/>
            <a:ext cx="32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Nunito"/>
                <a:ea typeface="Nunito"/>
                <a:cs typeface="Nunito"/>
                <a:sym typeface="Nunito"/>
              </a:rPr>
              <a:t>Wykorzystywany jest stos.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248725" y="4504825"/>
            <a:ext cx="306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Nunito"/>
                <a:ea typeface="Nunito"/>
                <a:cs typeface="Nunito"/>
                <a:sym typeface="Nunito"/>
              </a:rPr>
              <a:t>Najbezpieczniejsza metoda.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4446425" y="4794975"/>
            <a:ext cx="472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Krótko co to sterta …</a:t>
            </a:r>
            <a:endParaRPr b="1"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417325" y="1164875"/>
            <a:ext cx="5645100" cy="3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500"/>
              <a:t>Sterta to  obszar </a:t>
            </a:r>
            <a:r>
              <a:rPr lang="pl" sz="1500"/>
              <a:t>pamięci</a:t>
            </a:r>
            <a:r>
              <a:rPr lang="pl" sz="1500"/>
              <a:t> którego części </a:t>
            </a:r>
            <a:r>
              <a:rPr lang="pl" sz="1500"/>
              <a:t>przydzielane</a:t>
            </a:r>
            <a:r>
              <a:rPr lang="pl" sz="1500"/>
              <a:t> są na </a:t>
            </a:r>
            <a:r>
              <a:rPr lang="pl" sz="1500"/>
              <a:t>wyłączność</a:t>
            </a:r>
            <a:r>
              <a:rPr lang="pl" sz="1500"/>
              <a:t> </a:t>
            </a:r>
            <a:r>
              <a:rPr lang="pl" sz="1500"/>
              <a:t>uruchomionym</a:t>
            </a:r>
            <a:r>
              <a:rPr lang="pl" sz="1500"/>
              <a:t> programom (procesom). Nie jest jednak to tak jak stos </a:t>
            </a:r>
            <a:r>
              <a:rPr lang="pl" sz="1500"/>
              <a:t>pamięć</a:t>
            </a:r>
            <a:r>
              <a:rPr lang="pl" sz="1500"/>
              <a:t> uporządkowana, i nie </a:t>
            </a:r>
            <a:r>
              <a:rPr lang="pl" sz="1500"/>
              <a:t>następuje</a:t>
            </a:r>
            <a:r>
              <a:rPr lang="pl" sz="1500"/>
              <a:t> jej samoistne czyszczenie po zakończeniu funkcji. </a:t>
            </a:r>
            <a:r>
              <a:rPr lang="pl" sz="1500"/>
              <a:t>Pamięcią</a:t>
            </a:r>
            <a:r>
              <a:rPr lang="pl" sz="1500"/>
              <a:t> ze sterty </a:t>
            </a:r>
            <a:r>
              <a:rPr lang="pl" sz="1500"/>
              <a:t>może</a:t>
            </a:r>
            <a:r>
              <a:rPr lang="pl" sz="1500"/>
              <a:t> </a:t>
            </a:r>
            <a:r>
              <a:rPr lang="pl" sz="1500"/>
              <a:t>zarządzać</a:t>
            </a:r>
            <a:r>
              <a:rPr lang="pl" sz="1500"/>
              <a:t> programista, może on na stercie umieszczać dane, nadpisywać, odczytywać, usuwać itd.. Rozmiar tego obszaru dla aplikacji może być bardzo duży, a pamięć jest dynamicznie rozszerzana gdy zachodzi taka potrzeba. Miejsce na stercie możemy </a:t>
            </a:r>
            <a:r>
              <a:rPr lang="pl" sz="1500"/>
              <a:t>rezerwować</a:t>
            </a:r>
            <a:r>
              <a:rPr lang="pl" sz="1500"/>
              <a:t> oraz zwalniać w dowolnym momencie działania programu. Jednak by nie doszło do przepełnienia się pamięci powinno </a:t>
            </a:r>
            <a:r>
              <a:rPr lang="pl" sz="1500"/>
              <a:t>się</a:t>
            </a:r>
            <a:r>
              <a:rPr lang="pl" sz="1500"/>
              <a:t> zwalniać </a:t>
            </a:r>
            <a:r>
              <a:rPr lang="pl" sz="1500"/>
              <a:t>pamięć</a:t>
            </a:r>
            <a:r>
              <a:rPr lang="pl" sz="1500"/>
              <a:t> gdy dane w niej umieszczone nie są już potrzebne. </a:t>
            </a:r>
            <a:endParaRPr sz="1500"/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800" y="1017800"/>
            <a:ext cx="3129850" cy="2645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1232875" y="681175"/>
            <a:ext cx="6878400" cy="1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Podczas korzystania z pamięci przydzielanej dynamicznie możliwe jest skierowanie prośby </a:t>
            </a:r>
            <a:br>
              <a:rPr lang="pl"/>
            </a:br>
            <a:r>
              <a:rPr lang="pl"/>
              <a:t>w dowolnym momencie działania programu o przydzielenie nowych obszarów pamięci.  System zarządzając stertą wykorzystuje tabelę, w której zapisywany jest adres </a:t>
            </a:r>
            <a:r>
              <a:rPr lang="pl"/>
              <a:t>początkowy</a:t>
            </a:r>
            <a:r>
              <a:rPr lang="pl"/>
              <a:t> </a:t>
            </a:r>
            <a:br>
              <a:rPr lang="pl"/>
            </a:br>
            <a:r>
              <a:rPr lang="pl"/>
              <a:t>i rozmiar w </a:t>
            </a:r>
            <a:r>
              <a:rPr lang="pl"/>
              <a:t>bajtach</a:t>
            </a:r>
            <a:r>
              <a:rPr lang="pl"/>
              <a:t> każdego </a:t>
            </a:r>
            <a:r>
              <a:rPr lang="pl"/>
              <a:t>przydzielonego</a:t>
            </a:r>
            <a:r>
              <a:rPr lang="pl"/>
              <a:t> bloku pamięci. </a:t>
            </a: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85450"/>
            <a:ext cx="9144001" cy="27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Cechy zmiennych dynamicznych</a:t>
            </a:r>
            <a:endParaRPr b="1"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576750" y="1365500"/>
            <a:ext cx="799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pl" sz="1800"/>
              <a:t>Zmienna nie ma nazwy, dostępna jest poprzez </a:t>
            </a:r>
            <a:r>
              <a:rPr lang="pl" sz="1800"/>
              <a:t>wskaźnik</a:t>
            </a:r>
            <a:r>
              <a:rPr lang="pl" sz="1800"/>
              <a:t>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pl" sz="1800"/>
              <a:t>Istnieje ona od momentu alokacji do </a:t>
            </a:r>
            <a:r>
              <a:rPr lang="pl" sz="1800"/>
              <a:t>zwolnienia</a:t>
            </a:r>
            <a:r>
              <a:rPr lang="pl" sz="1800"/>
              <a:t> </a:t>
            </a:r>
            <a:r>
              <a:rPr lang="pl" sz="1800"/>
              <a:t>pamięci</a:t>
            </a:r>
            <a:r>
              <a:rPr lang="pl" sz="1800"/>
              <a:t>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pl" sz="1800"/>
              <a:t>Zmienna jest wszędzie dostępna, o ile dostępny jest </a:t>
            </a:r>
            <a:r>
              <a:rPr lang="pl" sz="1800"/>
              <a:t>wskaźnik</a:t>
            </a:r>
            <a:r>
              <a:rPr lang="pl" sz="1800"/>
              <a:t> do niej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pl" sz="1800"/>
              <a:t>Zmienna</a:t>
            </a:r>
            <a:r>
              <a:rPr lang="pl" sz="1800"/>
              <a:t> może zawierać “śmieci”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pl" sz="1800"/>
              <a:t>Przydział</a:t>
            </a:r>
            <a:r>
              <a:rPr lang="pl" sz="1800"/>
              <a:t> </a:t>
            </a:r>
            <a:r>
              <a:rPr lang="pl" sz="1800"/>
              <a:t>pamięci</a:t>
            </a:r>
            <a:r>
              <a:rPr lang="pl" sz="1800"/>
              <a:t> odbywa się z tzw. sterty 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Alokacja dynamiczna pamięci</a:t>
            </a:r>
            <a:endParaRPr b="1"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813613" y="1071200"/>
            <a:ext cx="7346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500"/>
              <a:t>W przypadku </a:t>
            </a:r>
            <a:r>
              <a:rPr lang="pl" sz="1500"/>
              <a:t>języka</a:t>
            </a:r>
            <a:r>
              <a:rPr lang="pl" sz="1500"/>
              <a:t> C++ do alokacji </a:t>
            </a:r>
            <a:r>
              <a:rPr lang="pl" sz="1500"/>
              <a:t>pamięci</a:t>
            </a:r>
            <a:r>
              <a:rPr lang="pl" sz="1500"/>
              <a:t> wykorzystuje się operator </a:t>
            </a:r>
            <a:r>
              <a:rPr b="1" lang="pl" sz="1500"/>
              <a:t>new. </a:t>
            </a:r>
            <a:r>
              <a:rPr lang="pl" sz="1500"/>
              <a:t>Po operatorze podajemy jaki typ mają mieć przechowywane dane. Operator new </a:t>
            </a:r>
            <a:r>
              <a:rPr lang="pl" sz="1500"/>
              <a:t>zwraca wskaźnik</a:t>
            </a:r>
            <a:r>
              <a:rPr lang="pl" sz="1500"/>
              <a:t> do miejsca </a:t>
            </a:r>
            <a:r>
              <a:rPr lang="pl" sz="1500"/>
              <a:t>pamięci</a:t>
            </a:r>
            <a:r>
              <a:rPr lang="pl" sz="1500"/>
              <a:t> w której została dokonana alokacja. </a:t>
            </a:r>
            <a:endParaRPr sz="1500"/>
          </a:p>
        </p:txBody>
      </p:sp>
      <p:sp>
        <p:nvSpPr>
          <p:cNvPr id="145" name="Google Shape;145;p20"/>
          <p:cNvSpPr txBox="1"/>
          <p:nvPr/>
        </p:nvSpPr>
        <p:spPr>
          <a:xfrm>
            <a:off x="2507188" y="2070500"/>
            <a:ext cx="381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200">
                <a:latin typeface="Nunito"/>
                <a:ea typeface="Nunito"/>
                <a:cs typeface="Nunito"/>
                <a:sym typeface="Nunito"/>
              </a:rPr>
              <a:t>type *name = new type</a:t>
            </a:r>
            <a:endParaRPr b="1" sz="2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46" name="Google Shape;146;p20"/>
          <p:cNvCxnSpPr/>
          <p:nvPr/>
        </p:nvCxnSpPr>
        <p:spPr>
          <a:xfrm flipH="1">
            <a:off x="2241813" y="2593700"/>
            <a:ext cx="486600" cy="355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0"/>
          <p:cNvSpPr txBox="1"/>
          <p:nvPr/>
        </p:nvSpPr>
        <p:spPr>
          <a:xfrm>
            <a:off x="457188" y="3052525"/>
            <a:ext cx="246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Nunito"/>
                <a:ea typeface="Nunito"/>
                <a:cs typeface="Nunito"/>
                <a:sym typeface="Nunito"/>
              </a:rPr>
              <a:t>typ deklarowanej 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zmiennej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920188" y="3052525"/>
            <a:ext cx="18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Nunito"/>
                <a:ea typeface="Nunito"/>
                <a:cs typeface="Nunito"/>
                <a:sym typeface="Nunito"/>
              </a:rPr>
              <a:t>wskaźnik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 do 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pamięci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4866913" y="3052525"/>
            <a:ext cx="38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Nunito"/>
                <a:ea typeface="Nunito"/>
                <a:cs typeface="Nunito"/>
                <a:sym typeface="Nunito"/>
              </a:rPr>
              <a:t>przydzielenie 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pamięci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 i zwrócenie 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wskaźnika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50" name="Google Shape;150;p20"/>
          <p:cNvCxnSpPr>
            <a:endCxn id="148" idx="0"/>
          </p:cNvCxnSpPr>
          <p:nvPr/>
        </p:nvCxnSpPr>
        <p:spPr>
          <a:xfrm flipH="1">
            <a:off x="3834588" y="2521525"/>
            <a:ext cx="14700" cy="53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0"/>
          <p:cNvCxnSpPr/>
          <p:nvPr/>
        </p:nvCxnSpPr>
        <p:spPr>
          <a:xfrm>
            <a:off x="5265138" y="2492075"/>
            <a:ext cx="442500" cy="42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0"/>
          <p:cNvSpPr txBox="1"/>
          <p:nvPr/>
        </p:nvSpPr>
        <p:spPr>
          <a:xfrm>
            <a:off x="457186" y="3637450"/>
            <a:ext cx="381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latin typeface="Nunito"/>
                <a:ea typeface="Nunito"/>
                <a:cs typeface="Nunito"/>
                <a:sym typeface="Nunito"/>
              </a:rPr>
              <a:t>int *p = new int [5] 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- &gt; 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przykład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 alokacji 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pamięci</a:t>
            </a:r>
            <a:r>
              <a:rPr lang="pl">
                <a:latin typeface="Nunito"/>
                <a:ea typeface="Nunito"/>
                <a:cs typeface="Nunito"/>
                <a:sym typeface="Nunito"/>
              </a:rPr>
              <a:t> z wartością początkową równą 5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238" y="3424450"/>
            <a:ext cx="40767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Jak sprawdzić czy </a:t>
            </a:r>
            <a:r>
              <a:rPr b="1" lang="pl"/>
              <a:t>alokacja</a:t>
            </a:r>
            <a:r>
              <a:rPr b="1" lang="pl"/>
              <a:t> się udała? </a:t>
            </a:r>
            <a:endParaRPr b="1"/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1293250" y="1215050"/>
            <a:ext cx="7030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Przydział pamięci nastąpił gdy operator new </a:t>
            </a:r>
            <a:r>
              <a:rPr lang="pl"/>
              <a:t>zwraca</a:t>
            </a:r>
            <a:r>
              <a:rPr lang="pl"/>
              <a:t> </a:t>
            </a:r>
            <a:r>
              <a:rPr lang="pl"/>
              <a:t>wskaźnik</a:t>
            </a:r>
            <a:r>
              <a:rPr lang="pl"/>
              <a:t> inny niż zerowy. </a:t>
            </a:r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625" y="1842375"/>
            <a:ext cx="355282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125" y="1631125"/>
            <a:ext cx="4166492" cy="301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