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89" r:id="rId4"/>
    <p:sldId id="257" r:id="rId5"/>
    <p:sldId id="271" r:id="rId6"/>
    <p:sldId id="272" r:id="rId7"/>
    <p:sldId id="273" r:id="rId8"/>
    <p:sldId id="274" r:id="rId9"/>
    <p:sldId id="275" r:id="rId10"/>
    <p:sldId id="276" r:id="rId11"/>
    <p:sldId id="277" r:id="rId12"/>
    <p:sldId id="281" r:id="rId13"/>
    <p:sldId id="288" r:id="rId14"/>
    <p:sldId id="282" r:id="rId15"/>
    <p:sldId id="283" r:id="rId16"/>
    <p:sldId id="284" r:id="rId17"/>
    <p:sldId id="285" r:id="rId18"/>
    <p:sldId id="290" r:id="rId19"/>
    <p:sldId id="286"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7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73389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16624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18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34588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5009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173927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109947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3461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235636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864212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65249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225597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656352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32CE887-49B8-46B0-8605-613B4E807C22}" type="datetimeFigureOut">
              <a:rPr lang="pl-PL" smtClean="0"/>
              <a:t>09.12.2022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231413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32CE887-49B8-46B0-8605-613B4E807C22}" type="datetimeFigureOut">
              <a:rPr lang="pl-PL" smtClean="0"/>
              <a:t>09.12.2022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900944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CE887-49B8-46B0-8605-613B4E807C22}" type="datetimeFigureOut">
              <a:rPr lang="pl-PL" smtClean="0"/>
              <a:t>09.12.2022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31951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29705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11636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0120464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0745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664760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561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0270309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435619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441535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32CE887-49B8-46B0-8605-613B4E807C22}" type="datetimeFigureOut">
              <a:rPr lang="pl-PL" smtClean="0"/>
              <a:t>09.12.2022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070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70295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32CE887-49B8-46B0-8605-613B4E807C22}" type="datetimeFigureOut">
              <a:rPr lang="pl-PL" smtClean="0"/>
              <a:t>09.12.2022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18353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32CE887-49B8-46B0-8605-613B4E807C22}" type="datetimeFigureOut">
              <a:rPr lang="pl-PL" smtClean="0"/>
              <a:t>09.12.2022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9367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CE887-49B8-46B0-8605-613B4E807C22}" type="datetimeFigureOut">
              <a:rPr lang="pl-PL" smtClean="0"/>
              <a:t>09.12.2022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33158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353438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32CE887-49B8-46B0-8605-613B4E807C22}" type="datetimeFigureOut">
              <a:rPr lang="pl-PL" smtClean="0"/>
              <a:t>09.12.2022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376B96-473B-4FC6-97D8-8A3E74B28393}" type="slidenum">
              <a:rPr lang="pl-PL" smtClean="0"/>
              <a:t>‹#›</a:t>
            </a:fld>
            <a:endParaRPr lang="pl-PL"/>
          </a:p>
        </p:txBody>
      </p:sp>
    </p:spTree>
    <p:extLst>
      <p:ext uri="{BB962C8B-B14F-4D97-AF65-F5344CB8AC3E}">
        <p14:creationId xmlns:p14="http://schemas.microsoft.com/office/powerpoint/2010/main" val="266762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CE887-49B8-46B0-8605-613B4E807C22}" type="datetimeFigureOut">
              <a:rPr lang="pl-PL" smtClean="0"/>
              <a:t>09.12.2022</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376B96-473B-4FC6-97D8-8A3E74B28393}" type="slidenum">
              <a:rPr lang="pl-PL" smtClean="0"/>
              <a:t>‹#›</a:t>
            </a:fld>
            <a:endParaRPr lang="pl-PL"/>
          </a:p>
        </p:txBody>
      </p:sp>
    </p:spTree>
    <p:extLst>
      <p:ext uri="{BB962C8B-B14F-4D97-AF65-F5344CB8AC3E}">
        <p14:creationId xmlns:p14="http://schemas.microsoft.com/office/powerpoint/2010/main" val="2015871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2CE887-49B8-46B0-8605-613B4E807C22}" type="datetimeFigureOut">
              <a:rPr lang="pl-PL" smtClean="0"/>
              <a:t>09.12.2022</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7376B96-473B-4FC6-97D8-8A3E74B28393}" type="slidenum">
              <a:rPr lang="pl-PL" smtClean="0"/>
              <a:t>‹#›</a:t>
            </a:fld>
            <a:endParaRPr lang="pl-PL"/>
          </a:p>
        </p:txBody>
      </p:sp>
    </p:spTree>
    <p:extLst>
      <p:ext uri="{BB962C8B-B14F-4D97-AF65-F5344CB8AC3E}">
        <p14:creationId xmlns:p14="http://schemas.microsoft.com/office/powerpoint/2010/main" val="31562583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B37ED9E-DD15-682A-8F8E-0FEAE52C1596}"/>
              </a:ext>
            </a:extLst>
          </p:cNvPr>
          <p:cNvSpPr>
            <a:spLocks noGrp="1"/>
          </p:cNvSpPr>
          <p:nvPr>
            <p:ph type="ctrTitle"/>
          </p:nvPr>
        </p:nvSpPr>
        <p:spPr/>
        <p:txBody>
          <a:bodyPr/>
          <a:lstStyle/>
          <a:p>
            <a:r>
              <a:rPr lang="pl-PL" dirty="0"/>
              <a:t>Zaawansowanych biblioteki programistyczne Java</a:t>
            </a:r>
          </a:p>
        </p:txBody>
      </p:sp>
      <p:sp>
        <p:nvSpPr>
          <p:cNvPr id="5" name="Podtytuł 4">
            <a:extLst>
              <a:ext uri="{FF2B5EF4-FFF2-40B4-BE49-F238E27FC236}">
                <a16:creationId xmlns:a16="http://schemas.microsoft.com/office/drawing/2014/main" id="{E735EDA7-8A2C-49AB-5943-B557CAE03013}"/>
              </a:ext>
            </a:extLst>
          </p:cNvPr>
          <p:cNvSpPr>
            <a:spLocks noGrp="1"/>
          </p:cNvSpPr>
          <p:nvPr>
            <p:ph type="subTitle" idx="1"/>
          </p:nvPr>
        </p:nvSpPr>
        <p:spPr/>
        <p:txBody>
          <a:bodyPr/>
          <a:lstStyle/>
          <a:p>
            <a:r>
              <a:rPr lang="pl-PL" dirty="0"/>
              <a:t>Mateusz Sapała</a:t>
            </a:r>
          </a:p>
        </p:txBody>
      </p:sp>
    </p:spTree>
    <p:extLst>
      <p:ext uri="{BB962C8B-B14F-4D97-AF65-F5344CB8AC3E}">
        <p14:creationId xmlns:p14="http://schemas.microsoft.com/office/powerpoint/2010/main" val="330179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Obraz 35">
            <a:extLst>
              <a:ext uri="{FF2B5EF4-FFF2-40B4-BE49-F238E27FC236}">
                <a16:creationId xmlns:a16="http://schemas.microsoft.com/office/drawing/2014/main" id="{9BBBCA6D-D485-5ABC-4438-101EB2EA5AD9}"/>
              </a:ext>
            </a:extLst>
          </p:cNvPr>
          <p:cNvPicPr>
            <a:picLocks noChangeAspect="1"/>
          </p:cNvPicPr>
          <p:nvPr/>
        </p:nvPicPr>
        <p:blipFill>
          <a:blip r:embed="rId2"/>
          <a:stretch>
            <a:fillRect/>
          </a:stretch>
        </p:blipFill>
        <p:spPr>
          <a:xfrm>
            <a:off x="484486" y="479021"/>
            <a:ext cx="6796594" cy="5889451"/>
          </a:xfrm>
          <a:prstGeom prst="rect">
            <a:avLst/>
          </a:prstGeom>
        </p:spPr>
      </p:pic>
    </p:spTree>
    <p:extLst>
      <p:ext uri="{BB962C8B-B14F-4D97-AF65-F5344CB8AC3E}">
        <p14:creationId xmlns:p14="http://schemas.microsoft.com/office/powerpoint/2010/main" val="244887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5B35A7-A407-F940-7161-DCAB617B18A1}"/>
              </a:ext>
            </a:extLst>
          </p:cNvPr>
          <p:cNvSpPr>
            <a:spLocks noGrp="1"/>
          </p:cNvSpPr>
          <p:nvPr>
            <p:ph type="title"/>
          </p:nvPr>
        </p:nvSpPr>
        <p:spPr/>
        <p:txBody>
          <a:bodyPr/>
          <a:lstStyle/>
          <a:p>
            <a:r>
              <a:rPr lang="pl-PL" dirty="0" err="1"/>
              <a:t>Mockito</a:t>
            </a:r>
            <a:endParaRPr lang="pl-PL" dirty="0"/>
          </a:p>
        </p:txBody>
      </p:sp>
      <p:sp>
        <p:nvSpPr>
          <p:cNvPr id="3" name="Symbol zastępczy zawartości 2">
            <a:extLst>
              <a:ext uri="{FF2B5EF4-FFF2-40B4-BE49-F238E27FC236}">
                <a16:creationId xmlns:a16="http://schemas.microsoft.com/office/drawing/2014/main" id="{E83F5036-404D-5457-63F2-B46E78AD9DFE}"/>
              </a:ext>
            </a:extLst>
          </p:cNvPr>
          <p:cNvSpPr>
            <a:spLocks noGrp="1"/>
          </p:cNvSpPr>
          <p:nvPr>
            <p:ph idx="1"/>
          </p:nvPr>
        </p:nvSpPr>
        <p:spPr/>
        <p:txBody>
          <a:bodyPr/>
          <a:lstStyle/>
          <a:p>
            <a:pPr marL="0" indent="0" algn="l" fontAlgn="base">
              <a:buNone/>
            </a:pPr>
            <a:r>
              <a:rPr lang="pl-PL" sz="2400" dirty="0" err="1"/>
              <a:t>Mockito</a:t>
            </a:r>
            <a:r>
              <a:rPr lang="pl-PL" sz="2400" dirty="0"/>
              <a:t> to jedna z najpopularniejszych bibliotek Javy. Jej zadaniem jest ułatwienie testowania kodu, w izolacji od jego zależności. Kluczowe funkcjonalności </a:t>
            </a:r>
            <a:r>
              <a:rPr lang="pl-PL" sz="2400" dirty="0" err="1"/>
              <a:t>Mockito</a:t>
            </a:r>
            <a:r>
              <a:rPr lang="pl-PL" sz="2400" dirty="0"/>
              <a:t> to:</a:t>
            </a:r>
          </a:p>
          <a:p>
            <a:pPr algn="l" fontAlgn="base">
              <a:buFont typeface="Arial" panose="020B0604020202020204" pitchFamily="34" charset="0"/>
              <a:buChar char="•"/>
            </a:pPr>
            <a:r>
              <a:rPr lang="pl-PL" sz="2400" dirty="0"/>
              <a:t>Zmiana zachowania obiektów– zwracanie wartości, zgłaszanie wyjątków itp.</a:t>
            </a:r>
          </a:p>
          <a:p>
            <a:pPr algn="l" fontAlgn="base">
              <a:buFont typeface="Arial" panose="020B0604020202020204" pitchFamily="34" charset="0"/>
              <a:buChar char="•"/>
            </a:pPr>
            <a:r>
              <a:rPr lang="pl-PL" sz="2400" dirty="0"/>
              <a:t>Weryfikacja interakcji – czy wystąpiły interakcje, ile razy i z jakimi parametrami.</a:t>
            </a:r>
          </a:p>
          <a:p>
            <a:endParaRPr lang="pl-PL" dirty="0"/>
          </a:p>
        </p:txBody>
      </p:sp>
    </p:spTree>
    <p:extLst>
      <p:ext uri="{BB962C8B-B14F-4D97-AF65-F5344CB8AC3E}">
        <p14:creationId xmlns:p14="http://schemas.microsoft.com/office/powerpoint/2010/main" val="277799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47450E-2185-2EDE-0864-96F36C600215}"/>
              </a:ext>
            </a:extLst>
          </p:cNvPr>
          <p:cNvSpPr>
            <a:spLocks noGrp="1"/>
          </p:cNvSpPr>
          <p:nvPr>
            <p:ph type="title"/>
          </p:nvPr>
        </p:nvSpPr>
        <p:spPr/>
        <p:txBody>
          <a:bodyPr/>
          <a:lstStyle/>
          <a:p>
            <a:r>
              <a:rPr lang="pl-PL" dirty="0"/>
              <a:t>Czy jest </a:t>
            </a:r>
            <a:r>
              <a:rPr lang="pl-PL" dirty="0" err="1"/>
              <a:t>mock</a:t>
            </a:r>
            <a:r>
              <a:rPr lang="pl-PL" dirty="0"/>
              <a:t>?</a:t>
            </a:r>
          </a:p>
        </p:txBody>
      </p:sp>
      <p:sp>
        <p:nvSpPr>
          <p:cNvPr id="3" name="Symbol zastępczy zawartości 2">
            <a:extLst>
              <a:ext uri="{FF2B5EF4-FFF2-40B4-BE49-F238E27FC236}">
                <a16:creationId xmlns:a16="http://schemas.microsoft.com/office/drawing/2014/main" id="{7ED50CA2-4B9C-A063-88FB-FBC93B4C284A}"/>
              </a:ext>
            </a:extLst>
          </p:cNvPr>
          <p:cNvSpPr>
            <a:spLocks noGrp="1"/>
          </p:cNvSpPr>
          <p:nvPr>
            <p:ph idx="1"/>
          </p:nvPr>
        </p:nvSpPr>
        <p:spPr/>
        <p:txBody>
          <a:bodyPr>
            <a:normAutofit fontScale="92500" lnSpcReduction="10000"/>
          </a:bodyPr>
          <a:lstStyle/>
          <a:p>
            <a:pPr marL="0" indent="0" algn="l" fontAlgn="base">
              <a:buNone/>
            </a:pPr>
            <a:r>
              <a:rPr lang="pl-PL" sz="2400" dirty="0" err="1"/>
              <a:t>Mock</a:t>
            </a:r>
            <a:r>
              <a:rPr lang="pl-PL" sz="2400" dirty="0"/>
              <a:t> (inaczej dubler) to obiekt, którego celem jest zastąpienie oryginalnego obiektu w celu określenia jego zachowania. Całkowicie zastępuje prawdziwy obiekt, ale zachowuje jego publiczne API (metody).</a:t>
            </a:r>
          </a:p>
          <a:p>
            <a:pPr marL="0" indent="0" algn="l" fontAlgn="base">
              <a:buNone/>
            </a:pPr>
            <a:r>
              <a:rPr lang="pl-PL" sz="2400" dirty="0"/>
              <a:t>W dużych projektach większy kod dzielony jest na mniejsze fragmenty – klasy/metody. Wtedy większe funkcjonalności komponowane są z mniejszych poprzez </a:t>
            </a:r>
            <a:r>
              <a:rPr lang="pl-PL" sz="2400" dirty="0" err="1"/>
              <a:t>chciażby</a:t>
            </a:r>
            <a:r>
              <a:rPr lang="pl-PL" sz="2400" dirty="0"/>
              <a:t> </a:t>
            </a:r>
            <a:r>
              <a:rPr lang="pl-PL" sz="2400" dirty="0" err="1"/>
              <a:t>dependency</a:t>
            </a:r>
            <a:r>
              <a:rPr lang="pl-PL" sz="2400" dirty="0"/>
              <a:t> </a:t>
            </a:r>
            <a:r>
              <a:rPr lang="pl-PL" sz="2400" dirty="0" err="1"/>
              <a:t>injection</a:t>
            </a:r>
            <a:r>
              <a:rPr lang="pl-PL" sz="2400" dirty="0"/>
              <a:t> (tzw. wstrzykiwanie zależności). Kiedy testujemy fragment kodu, który ma zależność do innego fragmentu kodu (klasa używa innej do realizacji swojej funkcjonalności), wówczas </a:t>
            </a:r>
            <a:r>
              <a:rPr lang="pl-PL" sz="2400" dirty="0" err="1"/>
              <a:t>mock</a:t>
            </a:r>
            <a:r>
              <a:rPr lang="pl-PL" sz="2400" dirty="0"/>
              <a:t> rozwiązuje problem posiadania „wstrzykniętej” implementacji.</a:t>
            </a:r>
          </a:p>
          <a:p>
            <a:endParaRPr lang="pl-PL" dirty="0"/>
          </a:p>
        </p:txBody>
      </p:sp>
    </p:spTree>
    <p:extLst>
      <p:ext uri="{BB962C8B-B14F-4D97-AF65-F5344CB8AC3E}">
        <p14:creationId xmlns:p14="http://schemas.microsoft.com/office/powerpoint/2010/main" val="189833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Obraz 8">
            <a:extLst>
              <a:ext uri="{FF2B5EF4-FFF2-40B4-BE49-F238E27FC236}">
                <a16:creationId xmlns:a16="http://schemas.microsoft.com/office/drawing/2014/main" id="{9DA2A30F-FB2F-F67E-FF2B-11EA7CD0F8DA}"/>
              </a:ext>
            </a:extLst>
          </p:cNvPr>
          <p:cNvPicPr>
            <a:picLocks noChangeAspect="1"/>
          </p:cNvPicPr>
          <p:nvPr/>
        </p:nvPicPr>
        <p:blipFill>
          <a:blip r:embed="rId2"/>
          <a:stretch>
            <a:fillRect/>
          </a:stretch>
        </p:blipFill>
        <p:spPr>
          <a:xfrm>
            <a:off x="473838" y="1262232"/>
            <a:ext cx="6565269" cy="3570492"/>
          </a:xfrm>
          <a:prstGeom prst="rect">
            <a:avLst/>
          </a:prstGeom>
        </p:spPr>
      </p:pic>
    </p:spTree>
    <p:extLst>
      <p:ext uri="{BB962C8B-B14F-4D97-AF65-F5344CB8AC3E}">
        <p14:creationId xmlns:p14="http://schemas.microsoft.com/office/powerpoint/2010/main" val="340720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Obraz 21">
            <a:extLst>
              <a:ext uri="{FF2B5EF4-FFF2-40B4-BE49-F238E27FC236}">
                <a16:creationId xmlns:a16="http://schemas.microsoft.com/office/drawing/2014/main" id="{76CCE2D4-BD80-5DA1-E027-3F41D03C46E7}"/>
              </a:ext>
            </a:extLst>
          </p:cNvPr>
          <p:cNvPicPr>
            <a:picLocks noChangeAspect="1"/>
          </p:cNvPicPr>
          <p:nvPr/>
        </p:nvPicPr>
        <p:blipFill>
          <a:blip r:embed="rId2"/>
          <a:stretch>
            <a:fillRect/>
          </a:stretch>
        </p:blipFill>
        <p:spPr>
          <a:xfrm>
            <a:off x="479671" y="1329399"/>
            <a:ext cx="10993891" cy="4199202"/>
          </a:xfrm>
          <a:prstGeom prst="rect">
            <a:avLst/>
          </a:prstGeom>
        </p:spPr>
      </p:pic>
    </p:spTree>
    <p:extLst>
      <p:ext uri="{BB962C8B-B14F-4D97-AF65-F5344CB8AC3E}">
        <p14:creationId xmlns:p14="http://schemas.microsoft.com/office/powerpoint/2010/main" val="281005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a:extLst>
              <a:ext uri="{FF2B5EF4-FFF2-40B4-BE49-F238E27FC236}">
                <a16:creationId xmlns:a16="http://schemas.microsoft.com/office/drawing/2014/main" id="{FE662E90-0A8D-0EBA-3AA3-A56A61CBF49E}"/>
              </a:ext>
            </a:extLst>
          </p:cNvPr>
          <p:cNvPicPr>
            <a:picLocks noGrp="1" noChangeAspect="1"/>
          </p:cNvPicPr>
          <p:nvPr>
            <p:ph idx="1"/>
          </p:nvPr>
        </p:nvPicPr>
        <p:blipFill>
          <a:blip r:embed="rId2"/>
          <a:stretch>
            <a:fillRect/>
          </a:stretch>
        </p:blipFill>
        <p:spPr>
          <a:xfrm>
            <a:off x="474553" y="480059"/>
            <a:ext cx="10392737" cy="5897879"/>
          </a:xfrm>
          <a:prstGeom prst="rect">
            <a:avLst/>
          </a:prstGeom>
        </p:spPr>
      </p:pic>
    </p:spTree>
    <p:extLst>
      <p:ext uri="{BB962C8B-B14F-4D97-AF65-F5344CB8AC3E}">
        <p14:creationId xmlns:p14="http://schemas.microsoft.com/office/powerpoint/2010/main" val="11804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Obraz 8">
            <a:extLst>
              <a:ext uri="{FF2B5EF4-FFF2-40B4-BE49-F238E27FC236}">
                <a16:creationId xmlns:a16="http://schemas.microsoft.com/office/drawing/2014/main" id="{FB8D6E53-76DA-7BF3-D972-144F7AD7D7D0}"/>
              </a:ext>
            </a:extLst>
          </p:cNvPr>
          <p:cNvPicPr>
            <a:picLocks noChangeAspect="1"/>
          </p:cNvPicPr>
          <p:nvPr/>
        </p:nvPicPr>
        <p:blipFill>
          <a:blip r:embed="rId2"/>
          <a:stretch>
            <a:fillRect/>
          </a:stretch>
        </p:blipFill>
        <p:spPr>
          <a:xfrm>
            <a:off x="479858" y="2520019"/>
            <a:ext cx="11146955" cy="2139696"/>
          </a:xfrm>
          <a:prstGeom prst="rect">
            <a:avLst/>
          </a:prstGeom>
        </p:spPr>
      </p:pic>
    </p:spTree>
    <p:extLst>
      <p:ext uri="{BB962C8B-B14F-4D97-AF65-F5344CB8AC3E}">
        <p14:creationId xmlns:p14="http://schemas.microsoft.com/office/powerpoint/2010/main" val="13374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2">
            <a:extLst>
              <a:ext uri="{FF2B5EF4-FFF2-40B4-BE49-F238E27FC236}">
                <a16:creationId xmlns:a16="http://schemas.microsoft.com/office/drawing/2014/main" id="{0DAF8575-DDD0-43E3-95E0-CF812F06AF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3">
              <a:extLst>
                <a:ext uri="{FF2B5EF4-FFF2-40B4-BE49-F238E27FC236}">
                  <a16:creationId xmlns:a16="http://schemas.microsoft.com/office/drawing/2014/main" id="{5CCA1792-C598-45A3-82EC-60F305DCB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4">
              <a:extLst>
                <a:ext uri="{FF2B5EF4-FFF2-40B4-BE49-F238E27FC236}">
                  <a16:creationId xmlns:a16="http://schemas.microsoft.com/office/drawing/2014/main" id="{484F3208-0F93-4217-AB03-C74E565729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862CE08-0EF8-4D30-9F34-5CEF2E35C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F707B85-7DC9-4931-8C39-C2802F1F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17">
              <a:extLst>
                <a:ext uri="{FF2B5EF4-FFF2-40B4-BE49-F238E27FC236}">
                  <a16:creationId xmlns:a16="http://schemas.microsoft.com/office/drawing/2014/main" id="{39409EB7-9549-43B7-9597-771D971CA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995D6453-5D14-445F-B965-BA2F9177D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562F0BDF-F752-4F9D-826C-376BA43AF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019CD532-CC2D-41A0-B2E5-1A177CC0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751829B1-B54D-428F-B99F-234847A0C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8483DED-5995-47C7-9E6E-3340224B3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6">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27">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30">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34">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35">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Rectangle 37">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ymbol zastępczy zawartości 4">
            <a:extLst>
              <a:ext uri="{FF2B5EF4-FFF2-40B4-BE49-F238E27FC236}">
                <a16:creationId xmlns:a16="http://schemas.microsoft.com/office/drawing/2014/main" id="{01461CF2-7977-5498-7ADC-F5F35C77E5E3}"/>
              </a:ext>
            </a:extLst>
          </p:cNvPr>
          <p:cNvPicPr>
            <a:picLocks noGrp="1" noChangeAspect="1"/>
          </p:cNvPicPr>
          <p:nvPr>
            <p:ph idx="1"/>
          </p:nvPr>
        </p:nvPicPr>
        <p:blipFill>
          <a:blip r:embed="rId3"/>
          <a:stretch>
            <a:fillRect/>
          </a:stretch>
        </p:blipFill>
        <p:spPr>
          <a:xfrm>
            <a:off x="473838" y="480060"/>
            <a:ext cx="10531928" cy="5897880"/>
          </a:xfrm>
          <a:prstGeom prst="rect">
            <a:avLst/>
          </a:prstGeom>
        </p:spPr>
      </p:pic>
    </p:spTree>
    <p:extLst>
      <p:ext uri="{BB962C8B-B14F-4D97-AF65-F5344CB8AC3E}">
        <p14:creationId xmlns:p14="http://schemas.microsoft.com/office/powerpoint/2010/main" val="21023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a:extLst>
              <a:ext uri="{FF2B5EF4-FFF2-40B4-BE49-F238E27FC236}">
                <a16:creationId xmlns:a16="http://schemas.microsoft.com/office/drawing/2014/main" id="{225D6342-A6CB-875E-54E6-98E00B21608D}"/>
              </a:ext>
            </a:extLst>
          </p:cNvPr>
          <p:cNvPicPr>
            <a:picLocks noGrp="1" noChangeAspect="1"/>
          </p:cNvPicPr>
          <p:nvPr>
            <p:ph idx="1"/>
          </p:nvPr>
        </p:nvPicPr>
        <p:blipFill>
          <a:blip r:embed="rId2"/>
          <a:stretch>
            <a:fillRect/>
          </a:stretch>
        </p:blipFill>
        <p:spPr>
          <a:xfrm>
            <a:off x="477830" y="480059"/>
            <a:ext cx="10871669" cy="5897879"/>
          </a:xfrm>
          <a:prstGeom prst="rect">
            <a:avLst/>
          </a:prstGeom>
        </p:spPr>
      </p:pic>
    </p:spTree>
    <p:extLst>
      <p:ext uri="{BB962C8B-B14F-4D97-AF65-F5344CB8AC3E}">
        <p14:creationId xmlns:p14="http://schemas.microsoft.com/office/powerpoint/2010/main" val="223224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B37ED9E-DD15-682A-8F8E-0FEAE52C1596}"/>
              </a:ext>
            </a:extLst>
          </p:cNvPr>
          <p:cNvSpPr>
            <a:spLocks noGrp="1"/>
          </p:cNvSpPr>
          <p:nvPr>
            <p:ph type="ctrTitle"/>
          </p:nvPr>
        </p:nvSpPr>
        <p:spPr/>
        <p:txBody>
          <a:bodyPr/>
          <a:lstStyle/>
          <a:p>
            <a:r>
              <a:rPr lang="pl-PL" dirty="0"/>
              <a:t>Dziękuje za uwagę</a:t>
            </a:r>
          </a:p>
        </p:txBody>
      </p:sp>
    </p:spTree>
    <p:extLst>
      <p:ext uri="{BB962C8B-B14F-4D97-AF65-F5344CB8AC3E}">
        <p14:creationId xmlns:p14="http://schemas.microsoft.com/office/powerpoint/2010/main" val="245419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88C967-A409-937A-11F4-10468D1F0992}"/>
              </a:ext>
            </a:extLst>
          </p:cNvPr>
          <p:cNvSpPr>
            <a:spLocks noGrp="1"/>
          </p:cNvSpPr>
          <p:nvPr>
            <p:ph type="title"/>
          </p:nvPr>
        </p:nvSpPr>
        <p:spPr/>
        <p:txBody>
          <a:bodyPr/>
          <a:lstStyle/>
          <a:p>
            <a:r>
              <a:rPr lang="pl-PL" dirty="0"/>
              <a:t>Biblioteka programistyczna</a:t>
            </a:r>
          </a:p>
        </p:txBody>
      </p:sp>
      <p:sp>
        <p:nvSpPr>
          <p:cNvPr id="3" name="Symbol zastępczy zawartości 2">
            <a:extLst>
              <a:ext uri="{FF2B5EF4-FFF2-40B4-BE49-F238E27FC236}">
                <a16:creationId xmlns:a16="http://schemas.microsoft.com/office/drawing/2014/main" id="{6E8ED7AF-B20A-8BE4-2E0D-B2C91A9DD16D}"/>
              </a:ext>
            </a:extLst>
          </p:cNvPr>
          <p:cNvSpPr>
            <a:spLocks noGrp="1"/>
          </p:cNvSpPr>
          <p:nvPr>
            <p:ph idx="1"/>
          </p:nvPr>
        </p:nvSpPr>
        <p:spPr/>
        <p:txBody>
          <a:bodyPr>
            <a:normAutofit/>
          </a:bodyPr>
          <a:lstStyle/>
          <a:p>
            <a:pPr algn="l"/>
            <a:r>
              <a:rPr lang="pl-PL" sz="2400" dirty="0"/>
              <a:t>Zbiór funkcji i klas, które służą programiście do ściśle określonego celu.</a:t>
            </a:r>
          </a:p>
          <a:p>
            <a:pPr algn="l"/>
            <a:r>
              <a:rPr lang="pl-PL" sz="2400" dirty="0"/>
              <a:t>Odpowiada za konkretne zagadnienie, bądź kilka zagadnień będących stosunkowo podobnymi.</a:t>
            </a:r>
          </a:p>
          <a:p>
            <a:pPr algn="l"/>
            <a:r>
              <a:rPr lang="pl-PL" sz="2400" dirty="0"/>
              <a:t>Programista używa z biblioteki tylko funkcje, które są mu w danym projekcie potrzebne.</a:t>
            </a:r>
          </a:p>
          <a:p>
            <a:pPr algn="l"/>
            <a:r>
              <a:rPr lang="pl-PL" sz="2400" dirty="0"/>
              <a:t>Po użyciu metody z biblioteki po czym pełna kontrola wykonania kodu wraca do nas.</a:t>
            </a:r>
          </a:p>
        </p:txBody>
      </p:sp>
    </p:spTree>
    <p:extLst>
      <p:ext uri="{BB962C8B-B14F-4D97-AF65-F5344CB8AC3E}">
        <p14:creationId xmlns:p14="http://schemas.microsoft.com/office/powerpoint/2010/main" val="64292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74AC59-C0F0-9CDE-9585-F7A263010ED1}"/>
              </a:ext>
            </a:extLst>
          </p:cNvPr>
          <p:cNvSpPr>
            <a:spLocks noGrp="1"/>
          </p:cNvSpPr>
          <p:nvPr>
            <p:ph type="title"/>
          </p:nvPr>
        </p:nvSpPr>
        <p:spPr/>
        <p:txBody>
          <a:bodyPr/>
          <a:lstStyle/>
          <a:p>
            <a:r>
              <a:rPr lang="pl-PL" dirty="0"/>
              <a:t>Apache </a:t>
            </a:r>
            <a:r>
              <a:rPr lang="pl-PL" dirty="0" err="1"/>
              <a:t>Commons</a:t>
            </a:r>
            <a:r>
              <a:rPr lang="pl-PL" dirty="0"/>
              <a:t> Lang 3</a:t>
            </a:r>
          </a:p>
        </p:txBody>
      </p:sp>
      <p:sp>
        <p:nvSpPr>
          <p:cNvPr id="3" name="Symbol zastępczy zawartości 2">
            <a:extLst>
              <a:ext uri="{FF2B5EF4-FFF2-40B4-BE49-F238E27FC236}">
                <a16:creationId xmlns:a16="http://schemas.microsoft.com/office/drawing/2014/main" id="{946E24A2-F5B4-A3B7-944B-AB07450AE146}"/>
              </a:ext>
            </a:extLst>
          </p:cNvPr>
          <p:cNvSpPr>
            <a:spLocks noGrp="1"/>
          </p:cNvSpPr>
          <p:nvPr>
            <p:ph idx="1"/>
          </p:nvPr>
        </p:nvSpPr>
        <p:spPr/>
        <p:txBody>
          <a:bodyPr>
            <a:normAutofit fontScale="92500"/>
          </a:bodyPr>
          <a:lstStyle/>
          <a:p>
            <a:pPr marL="0" indent="0">
              <a:buNone/>
            </a:pPr>
            <a:r>
              <a:rPr lang="pl-PL" sz="3200" dirty="0"/>
              <a:t>Biblioteka Apache </a:t>
            </a:r>
            <a:r>
              <a:rPr lang="pl-PL" sz="3200" dirty="0" err="1"/>
              <a:t>Commons</a:t>
            </a:r>
            <a:r>
              <a:rPr lang="pl-PL" sz="3200" dirty="0"/>
              <a:t> Lang 3 to popularny pakiet klas użytkowych, mający na celu rozszerzenie funkcjonalności platformy Java.</a:t>
            </a:r>
          </a:p>
          <a:p>
            <a:pPr marL="0" indent="0">
              <a:buNone/>
            </a:pPr>
            <a:r>
              <a:rPr lang="pl-PL" sz="3200" dirty="0"/>
              <a:t>Repertuar biblioteki jest dość bogaty, począwszy od manipulacji stringami, tablicami i liczbami, po implementacje kilku uporządkowanych struktur danych, takich jak ułamki.</a:t>
            </a:r>
          </a:p>
        </p:txBody>
      </p:sp>
    </p:spTree>
    <p:extLst>
      <p:ext uri="{BB962C8B-B14F-4D97-AF65-F5344CB8AC3E}">
        <p14:creationId xmlns:p14="http://schemas.microsoft.com/office/powerpoint/2010/main" val="140105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A5D884-271A-463E-FC2C-113C82B3151E}"/>
              </a:ext>
            </a:extLst>
          </p:cNvPr>
          <p:cNvSpPr>
            <a:spLocks noGrp="1"/>
          </p:cNvSpPr>
          <p:nvPr>
            <p:ph type="title"/>
          </p:nvPr>
        </p:nvSpPr>
        <p:spPr/>
        <p:txBody>
          <a:bodyPr/>
          <a:lstStyle/>
          <a:p>
            <a:r>
              <a:rPr lang="pl-PL" dirty="0" err="1"/>
              <a:t>StringUtils</a:t>
            </a:r>
            <a:endParaRPr lang="pl-PL" dirty="0"/>
          </a:p>
        </p:txBody>
      </p:sp>
      <p:sp>
        <p:nvSpPr>
          <p:cNvPr id="3" name="Symbol zastępczy zawartości 2">
            <a:extLst>
              <a:ext uri="{FF2B5EF4-FFF2-40B4-BE49-F238E27FC236}">
                <a16:creationId xmlns:a16="http://schemas.microsoft.com/office/drawing/2014/main" id="{9A414D92-C0C7-D439-766C-FCABC3D8B7E9}"/>
              </a:ext>
            </a:extLst>
          </p:cNvPr>
          <p:cNvSpPr>
            <a:spLocks noGrp="1"/>
          </p:cNvSpPr>
          <p:nvPr>
            <p:ph idx="1"/>
          </p:nvPr>
        </p:nvSpPr>
        <p:spPr/>
        <p:txBody>
          <a:bodyPr>
            <a:normAutofit/>
          </a:bodyPr>
          <a:lstStyle/>
          <a:p>
            <a:pPr marL="0" indent="0">
              <a:buNone/>
            </a:pPr>
            <a:r>
              <a:rPr lang="pl-PL" sz="2000" dirty="0" err="1"/>
              <a:t>StringUtils</a:t>
            </a:r>
            <a:r>
              <a:rPr lang="pl-PL" sz="2000" dirty="0"/>
              <a:t> pozwala nam wykonywać szereg bezpiecznych operacji na ciągach znaków, które uzupełniają/rozszerzają te, które zapewnia klasa String. Przykłady metod:</a:t>
            </a:r>
          </a:p>
        </p:txBody>
      </p:sp>
      <p:pic>
        <p:nvPicPr>
          <p:cNvPr id="9" name="Obraz 8">
            <a:extLst>
              <a:ext uri="{FF2B5EF4-FFF2-40B4-BE49-F238E27FC236}">
                <a16:creationId xmlns:a16="http://schemas.microsoft.com/office/drawing/2014/main" id="{33D208CD-FDE2-4322-433E-6BA099F5A3D4}"/>
              </a:ext>
            </a:extLst>
          </p:cNvPr>
          <p:cNvPicPr>
            <a:picLocks noChangeAspect="1"/>
          </p:cNvPicPr>
          <p:nvPr/>
        </p:nvPicPr>
        <p:blipFill>
          <a:blip r:embed="rId2"/>
          <a:stretch>
            <a:fillRect/>
          </a:stretch>
        </p:blipFill>
        <p:spPr>
          <a:xfrm>
            <a:off x="677334" y="3266774"/>
            <a:ext cx="7613780" cy="2681282"/>
          </a:xfrm>
          <a:prstGeom prst="rect">
            <a:avLst/>
          </a:prstGeom>
        </p:spPr>
      </p:pic>
    </p:spTree>
    <p:extLst>
      <p:ext uri="{BB962C8B-B14F-4D97-AF65-F5344CB8AC3E}">
        <p14:creationId xmlns:p14="http://schemas.microsoft.com/office/powerpoint/2010/main" val="34473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237DD-3158-D47C-0338-873366371641}"/>
              </a:ext>
            </a:extLst>
          </p:cNvPr>
          <p:cNvSpPr>
            <a:spLocks noGrp="1"/>
          </p:cNvSpPr>
          <p:nvPr>
            <p:ph type="title"/>
          </p:nvPr>
        </p:nvSpPr>
        <p:spPr/>
        <p:txBody>
          <a:bodyPr/>
          <a:lstStyle/>
          <a:p>
            <a:r>
              <a:rPr lang="pl-PL" dirty="0" err="1"/>
              <a:t>NumberUtils</a:t>
            </a:r>
            <a:endParaRPr lang="pl-PL" dirty="0"/>
          </a:p>
        </p:txBody>
      </p:sp>
      <p:sp>
        <p:nvSpPr>
          <p:cNvPr id="3" name="Symbol zastępczy zawartości 2">
            <a:extLst>
              <a:ext uri="{FF2B5EF4-FFF2-40B4-BE49-F238E27FC236}">
                <a16:creationId xmlns:a16="http://schemas.microsoft.com/office/drawing/2014/main" id="{11101437-26E7-5032-53AB-EDDCD3349EB5}"/>
              </a:ext>
            </a:extLst>
          </p:cNvPr>
          <p:cNvSpPr>
            <a:spLocks noGrp="1"/>
          </p:cNvSpPr>
          <p:nvPr>
            <p:ph idx="1"/>
          </p:nvPr>
        </p:nvSpPr>
        <p:spPr/>
        <p:txBody>
          <a:bodyPr/>
          <a:lstStyle/>
          <a:p>
            <a:pPr marL="0" indent="0">
              <a:buNone/>
            </a:pPr>
            <a:r>
              <a:rPr lang="pl-PL" dirty="0"/>
              <a:t>Kolejnym ważnym elementem biblioteki jest klasa </a:t>
            </a:r>
            <a:r>
              <a:rPr lang="pl-PL" dirty="0" err="1"/>
              <a:t>NumberUtils</a:t>
            </a:r>
            <a:r>
              <a:rPr lang="pl-PL" dirty="0"/>
              <a:t>, która zapewnia obszerną liczbę metod użytkowych, których celem jest przetwarzanie i manipulowanie typami liczbowymi. </a:t>
            </a:r>
            <a:r>
              <a:rPr lang="pl-PL" sz="1800" dirty="0"/>
              <a:t>Przykłady metod:</a:t>
            </a:r>
            <a:endParaRPr lang="pl-PL" dirty="0"/>
          </a:p>
        </p:txBody>
      </p:sp>
      <p:pic>
        <p:nvPicPr>
          <p:cNvPr id="8" name="Obraz 7">
            <a:extLst>
              <a:ext uri="{FF2B5EF4-FFF2-40B4-BE49-F238E27FC236}">
                <a16:creationId xmlns:a16="http://schemas.microsoft.com/office/drawing/2014/main" id="{D025C1F1-00F2-E325-A075-19CC55E15384}"/>
              </a:ext>
            </a:extLst>
          </p:cNvPr>
          <p:cNvPicPr>
            <a:picLocks noChangeAspect="1"/>
          </p:cNvPicPr>
          <p:nvPr/>
        </p:nvPicPr>
        <p:blipFill>
          <a:blip r:embed="rId2"/>
          <a:stretch>
            <a:fillRect/>
          </a:stretch>
        </p:blipFill>
        <p:spPr>
          <a:xfrm>
            <a:off x="726439" y="3186404"/>
            <a:ext cx="6855548" cy="2238861"/>
          </a:xfrm>
          <a:prstGeom prst="rect">
            <a:avLst/>
          </a:prstGeom>
        </p:spPr>
      </p:pic>
    </p:spTree>
    <p:extLst>
      <p:ext uri="{BB962C8B-B14F-4D97-AF65-F5344CB8AC3E}">
        <p14:creationId xmlns:p14="http://schemas.microsoft.com/office/powerpoint/2010/main" val="413716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1496F6-B3FF-2C32-3ABE-E4775731D183}"/>
              </a:ext>
            </a:extLst>
          </p:cNvPr>
          <p:cNvSpPr>
            <a:spLocks noGrp="1"/>
          </p:cNvSpPr>
          <p:nvPr>
            <p:ph type="title"/>
          </p:nvPr>
        </p:nvSpPr>
        <p:spPr/>
        <p:txBody>
          <a:bodyPr/>
          <a:lstStyle/>
          <a:p>
            <a:r>
              <a:rPr lang="pl-PL" dirty="0" err="1"/>
              <a:t>Fraction</a:t>
            </a:r>
            <a:endParaRPr lang="pl-PL" dirty="0"/>
          </a:p>
        </p:txBody>
      </p:sp>
      <p:sp>
        <p:nvSpPr>
          <p:cNvPr id="3" name="Symbol zastępczy zawartości 2">
            <a:extLst>
              <a:ext uri="{FF2B5EF4-FFF2-40B4-BE49-F238E27FC236}">
                <a16:creationId xmlns:a16="http://schemas.microsoft.com/office/drawing/2014/main" id="{5E6A4F05-B820-F87F-6F49-4816574BB828}"/>
              </a:ext>
            </a:extLst>
          </p:cNvPr>
          <p:cNvSpPr>
            <a:spLocks noGrp="1"/>
          </p:cNvSpPr>
          <p:nvPr>
            <p:ph idx="1"/>
          </p:nvPr>
        </p:nvSpPr>
        <p:spPr/>
        <p:txBody>
          <a:bodyPr/>
          <a:lstStyle/>
          <a:p>
            <a:pPr marL="0" indent="0">
              <a:buNone/>
            </a:pPr>
            <a:r>
              <a:rPr lang="pl-PL" dirty="0"/>
              <a:t>Klasa </a:t>
            </a:r>
            <a:r>
              <a:rPr lang="pl-PL" dirty="0" err="1"/>
              <a:t>Fraction</a:t>
            </a:r>
            <a:r>
              <a:rPr lang="pl-PL" dirty="0"/>
              <a:t> umożliwia błyskawiczne dodawanie, odejmowanie i mnożenie ułamków zwykłych. </a:t>
            </a:r>
            <a:r>
              <a:rPr lang="pl-PL" sz="1800" dirty="0"/>
              <a:t>Przykłady tworzenie ułamków i dostępnych dla nich metod:</a:t>
            </a:r>
            <a:endParaRPr lang="pl-PL" dirty="0"/>
          </a:p>
        </p:txBody>
      </p:sp>
      <p:pic>
        <p:nvPicPr>
          <p:cNvPr id="6" name="Obraz 5">
            <a:extLst>
              <a:ext uri="{FF2B5EF4-FFF2-40B4-BE49-F238E27FC236}">
                <a16:creationId xmlns:a16="http://schemas.microsoft.com/office/drawing/2014/main" id="{9C19829D-F546-C11C-F5E4-2B5F04103AA9}"/>
              </a:ext>
            </a:extLst>
          </p:cNvPr>
          <p:cNvPicPr>
            <a:picLocks noChangeAspect="1"/>
          </p:cNvPicPr>
          <p:nvPr/>
        </p:nvPicPr>
        <p:blipFill>
          <a:blip r:embed="rId2"/>
          <a:stretch>
            <a:fillRect/>
          </a:stretch>
        </p:blipFill>
        <p:spPr>
          <a:xfrm>
            <a:off x="677334" y="3006736"/>
            <a:ext cx="7850846" cy="2304203"/>
          </a:xfrm>
          <a:prstGeom prst="rect">
            <a:avLst/>
          </a:prstGeom>
        </p:spPr>
      </p:pic>
    </p:spTree>
    <p:extLst>
      <p:ext uri="{BB962C8B-B14F-4D97-AF65-F5344CB8AC3E}">
        <p14:creationId xmlns:p14="http://schemas.microsoft.com/office/powerpoint/2010/main" val="84979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169EFE-3219-D80D-9C2B-4F9997B556B4}"/>
              </a:ext>
            </a:extLst>
          </p:cNvPr>
          <p:cNvSpPr>
            <a:spLocks noGrp="1"/>
          </p:cNvSpPr>
          <p:nvPr>
            <p:ph type="title"/>
          </p:nvPr>
        </p:nvSpPr>
        <p:spPr/>
        <p:txBody>
          <a:bodyPr/>
          <a:lstStyle/>
          <a:p>
            <a:r>
              <a:rPr lang="pl-PL" dirty="0"/>
              <a:t>Project </a:t>
            </a:r>
            <a:r>
              <a:rPr lang="pl-PL" dirty="0" err="1"/>
              <a:t>Lombook</a:t>
            </a:r>
            <a:endParaRPr lang="pl-PL" dirty="0"/>
          </a:p>
        </p:txBody>
      </p:sp>
      <p:sp>
        <p:nvSpPr>
          <p:cNvPr id="3" name="Symbol zastępczy zawartości 2">
            <a:extLst>
              <a:ext uri="{FF2B5EF4-FFF2-40B4-BE49-F238E27FC236}">
                <a16:creationId xmlns:a16="http://schemas.microsoft.com/office/drawing/2014/main" id="{630CB263-8619-3CFF-D4ED-F4B54C04C0B4}"/>
              </a:ext>
            </a:extLst>
          </p:cNvPr>
          <p:cNvSpPr>
            <a:spLocks noGrp="1"/>
          </p:cNvSpPr>
          <p:nvPr>
            <p:ph idx="1"/>
          </p:nvPr>
        </p:nvSpPr>
        <p:spPr/>
        <p:txBody>
          <a:bodyPr>
            <a:normAutofit/>
          </a:bodyPr>
          <a:lstStyle/>
          <a:p>
            <a:pPr marL="0" indent="0">
              <a:buNone/>
            </a:pPr>
            <a:r>
              <a:rPr lang="pl-PL" sz="2400" dirty="0"/>
              <a:t>Java zadań może wymagać napisania dużej ilości kodu, który często nie wnosi żadnej rzeczywistej wartości biznesowej do danego programu. Project Lombok to biblioteka Java, która automatycznie łączy się ze zintegrowanym środowiskiem programistycznym i ogranicza niepotrzebne linie kodu oraz wzbogaca możliwości Javy.</a:t>
            </a:r>
          </a:p>
          <a:p>
            <a:pPr marL="0" indent="0">
              <a:buNone/>
            </a:pPr>
            <a:r>
              <a:rPr lang="pl-PL" sz="2400" dirty="0" err="1"/>
              <a:t>Lombook</a:t>
            </a:r>
            <a:r>
              <a:rPr lang="pl-PL" sz="2400" dirty="0"/>
              <a:t> podłącza się do procesu kompilacji i automatycznie generuje kod Java do plików .</a:t>
            </a:r>
            <a:r>
              <a:rPr lang="pl-PL" sz="2400" dirty="0" err="1"/>
              <a:t>class</a:t>
            </a:r>
            <a:r>
              <a:rPr lang="pl-PL" sz="2400" dirty="0"/>
              <a:t> zgodnie z dodanymi adnotacjami.</a:t>
            </a:r>
          </a:p>
        </p:txBody>
      </p:sp>
    </p:spTree>
    <p:extLst>
      <p:ext uri="{BB962C8B-B14F-4D97-AF65-F5344CB8AC3E}">
        <p14:creationId xmlns:p14="http://schemas.microsoft.com/office/powerpoint/2010/main" val="103832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Obraz 22">
            <a:extLst>
              <a:ext uri="{FF2B5EF4-FFF2-40B4-BE49-F238E27FC236}">
                <a16:creationId xmlns:a16="http://schemas.microsoft.com/office/drawing/2014/main" id="{8159D851-6F1B-91A4-B526-D611DCFBA722}"/>
              </a:ext>
            </a:extLst>
          </p:cNvPr>
          <p:cNvPicPr>
            <a:picLocks noChangeAspect="1"/>
          </p:cNvPicPr>
          <p:nvPr/>
        </p:nvPicPr>
        <p:blipFill>
          <a:blip r:embed="rId2"/>
          <a:stretch>
            <a:fillRect/>
          </a:stretch>
        </p:blipFill>
        <p:spPr>
          <a:xfrm>
            <a:off x="477645" y="480060"/>
            <a:ext cx="5979137" cy="5906348"/>
          </a:xfrm>
          <a:prstGeom prst="rect">
            <a:avLst/>
          </a:prstGeom>
        </p:spPr>
      </p:pic>
    </p:spTree>
    <p:extLst>
      <p:ext uri="{BB962C8B-B14F-4D97-AF65-F5344CB8AC3E}">
        <p14:creationId xmlns:p14="http://schemas.microsoft.com/office/powerpoint/2010/main" val="394962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Obraz 26">
            <a:extLst>
              <a:ext uri="{FF2B5EF4-FFF2-40B4-BE49-F238E27FC236}">
                <a16:creationId xmlns:a16="http://schemas.microsoft.com/office/drawing/2014/main" id="{F7C0B797-D41C-7313-8F7A-79C537F70561}"/>
              </a:ext>
            </a:extLst>
          </p:cNvPr>
          <p:cNvPicPr>
            <a:picLocks noChangeAspect="1"/>
          </p:cNvPicPr>
          <p:nvPr/>
        </p:nvPicPr>
        <p:blipFill>
          <a:blip r:embed="rId2"/>
          <a:stretch>
            <a:fillRect/>
          </a:stretch>
        </p:blipFill>
        <p:spPr>
          <a:xfrm>
            <a:off x="473964" y="1472559"/>
            <a:ext cx="5622163" cy="3150882"/>
          </a:xfrm>
          <a:prstGeom prst="rect">
            <a:avLst/>
          </a:prstGeom>
        </p:spPr>
      </p:pic>
    </p:spTree>
    <p:extLst>
      <p:ext uri="{BB962C8B-B14F-4D97-AF65-F5344CB8AC3E}">
        <p14:creationId xmlns:p14="http://schemas.microsoft.com/office/powerpoint/2010/main" val="1658932753"/>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seta">
  <a:themeElements>
    <a:clrScheme name="Fas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Override1.xml><?xml version="1.0" encoding="utf-8"?>
<a:themeOverride xmlns:a="http://schemas.openxmlformats.org/drawingml/2006/main">
  <a:clrScheme name="Czerwony">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Facet</Template>
  <TotalTime>1177</TotalTime>
  <Words>410</Words>
  <Application>Microsoft Office PowerPoint</Application>
  <PresentationFormat>Panoramiczny</PresentationFormat>
  <Paragraphs>27</Paragraphs>
  <Slides>19</Slides>
  <Notes>0</Notes>
  <HiddenSlides>0</HiddenSlides>
  <MMClips>0</MMClips>
  <ScaleCrop>false</ScaleCrop>
  <HeadingPairs>
    <vt:vector size="6" baseType="variant">
      <vt:variant>
        <vt:lpstr>Używane czcionki</vt:lpstr>
      </vt:variant>
      <vt:variant>
        <vt:i4>3</vt:i4>
      </vt:variant>
      <vt:variant>
        <vt:lpstr>Motyw</vt:lpstr>
      </vt:variant>
      <vt:variant>
        <vt:i4>2</vt:i4>
      </vt:variant>
      <vt:variant>
        <vt:lpstr>Tytuły slajdów</vt:lpstr>
      </vt:variant>
      <vt:variant>
        <vt:i4>19</vt:i4>
      </vt:variant>
    </vt:vector>
  </HeadingPairs>
  <TitlesOfParts>
    <vt:vector size="24" baseType="lpstr">
      <vt:lpstr>Arial</vt:lpstr>
      <vt:lpstr>Trebuchet MS</vt:lpstr>
      <vt:lpstr>Wingdings 3</vt:lpstr>
      <vt:lpstr>Faseta</vt:lpstr>
      <vt:lpstr>1_Faseta</vt:lpstr>
      <vt:lpstr>Zaawansowanych biblioteki programistyczne Java</vt:lpstr>
      <vt:lpstr>Biblioteka programistyczna</vt:lpstr>
      <vt:lpstr>Apache Commons Lang 3</vt:lpstr>
      <vt:lpstr>StringUtils</vt:lpstr>
      <vt:lpstr>NumberUtils</vt:lpstr>
      <vt:lpstr>Fraction</vt:lpstr>
      <vt:lpstr>Project Lombook</vt:lpstr>
      <vt:lpstr>Prezentacja programu PowerPoint</vt:lpstr>
      <vt:lpstr>Prezentacja programu PowerPoint</vt:lpstr>
      <vt:lpstr>Prezentacja programu PowerPoint</vt:lpstr>
      <vt:lpstr>Mockito</vt:lpstr>
      <vt:lpstr>Czy jest mock?</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Dziękuje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Mateusz Sapała</dc:creator>
  <cp:lastModifiedBy>Mateusz Sapała</cp:lastModifiedBy>
  <cp:revision>18</cp:revision>
  <dcterms:created xsi:type="dcterms:W3CDTF">2022-11-24T18:37:21Z</dcterms:created>
  <dcterms:modified xsi:type="dcterms:W3CDTF">2022-12-09T13:27:18Z</dcterms:modified>
</cp:coreProperties>
</file>