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348" y="2751513"/>
            <a:ext cx="5203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FFFF00"/>
                </a:solidFill>
              </a:rPr>
              <a:t>Techniki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pl-PL" sz="3000" dirty="0">
                <a:solidFill>
                  <a:srgbClr val="FFFF00"/>
                </a:solidFill>
              </a:rPr>
              <a:t>Ś</a:t>
            </a:r>
            <a:r>
              <a:rPr lang="en-US" sz="3000" dirty="0" err="1" smtClean="0">
                <a:solidFill>
                  <a:srgbClr val="FFFF00"/>
                </a:solidFill>
              </a:rPr>
              <a:t>ledzenia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pl-PL" sz="3000" dirty="0" smtClean="0">
                <a:solidFill>
                  <a:srgbClr val="FFFF00"/>
                </a:solidFill>
              </a:rPr>
              <a:t>A</a:t>
            </a:r>
            <a:r>
              <a:rPr lang="en-US" sz="3000" dirty="0" err="1" smtClean="0">
                <a:solidFill>
                  <a:srgbClr val="FFFF00"/>
                </a:solidFill>
              </a:rPr>
              <a:t>plikacji</a:t>
            </a:r>
            <a:endParaRPr lang="en-US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35991" cy="1467522"/>
          </a:xfrm>
        </p:spPr>
        <p:txBody>
          <a:bodyPr/>
          <a:lstStyle/>
          <a:p>
            <a:r>
              <a:rPr lang="pl-PL" sz="3800" dirty="0" smtClean="0">
                <a:solidFill>
                  <a:srgbClr val="FFFF00"/>
                </a:solidFill>
              </a:rPr>
              <a:t>Listenery: </a:t>
            </a:r>
            <a:r>
              <a:rPr lang="pl-PL" sz="3800" dirty="0">
                <a:solidFill>
                  <a:srgbClr val="FFFF00"/>
                </a:solidFill>
              </a:rPr>
              <a:t>Tworzenie i inicjowanie obiektów nasłuchujących śledzenia</a:t>
            </a:r>
            <a:br>
              <a:rPr lang="pl-PL" sz="3800" dirty="0">
                <a:solidFill>
                  <a:srgbClr val="FFFF00"/>
                </a:solidFill>
              </a:rPr>
            </a:br>
            <a:endParaRPr lang="en-US" sz="3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5" y="1920240"/>
            <a:ext cx="1059041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solidFill>
                  <a:srgbClr val="FFFF00"/>
                </a:solidFill>
              </a:rPr>
              <a:t>Klasy Debug i Trace wysyłają komunikaty do obiektów nazywanych </a:t>
            </a:r>
            <a:r>
              <a:rPr lang="pl-PL" sz="1900" i="1" dirty="0" smtClean="0">
                <a:solidFill>
                  <a:srgbClr val="FFFF00"/>
                </a:solidFill>
              </a:rPr>
              <a:t>Listenerami</a:t>
            </a:r>
            <a:r>
              <a:rPr lang="pl-PL" sz="1900" dirty="0" smtClean="0">
                <a:solidFill>
                  <a:srgbClr val="FFFF00"/>
                </a:solidFill>
              </a:rPr>
              <a:t>, które</a:t>
            </a:r>
          </a:p>
          <a:p>
            <a:r>
              <a:rPr lang="pl-PL" sz="1900" dirty="0" smtClean="0">
                <a:solidFill>
                  <a:srgbClr val="FFFF00"/>
                </a:solidFill>
              </a:rPr>
              <a:t>Odbierają i przetwarzają te komunikaty. Standardowym listenerem jest </a:t>
            </a:r>
            <a:r>
              <a:rPr lang="pl-PL" sz="1900" b="1" i="1" dirty="0" smtClean="0">
                <a:solidFill>
                  <a:srgbClr val="FFFF00"/>
                </a:solidFill>
              </a:rPr>
              <a:t>DefaultTraceListener</a:t>
            </a:r>
            <a:r>
              <a:rPr lang="pl-PL" sz="1900" i="1" dirty="0" smtClean="0">
                <a:solidFill>
                  <a:srgbClr val="FFFF00"/>
                </a:solidFill>
              </a:rPr>
              <a:t>,</a:t>
            </a:r>
          </a:p>
          <a:p>
            <a:r>
              <a:rPr lang="pl-PL" sz="1900" dirty="0" smtClean="0">
                <a:solidFill>
                  <a:srgbClr val="FFFF00"/>
                </a:solidFill>
              </a:rPr>
              <a:t>jest on automatycznie tworzony i inicjowany po włączeniu śledzenia lub debugowania. Jeżeli istnieje potrzeba, żeby Trace i Debug kierowaly dane wyjściowe do jakichkolwiek dodatkowych żródeł, musisz utworzyć i zainicjować dodatkowe listenery śledzenia.</a:t>
            </a:r>
          </a:p>
          <a:p>
            <a:r>
              <a:rPr lang="pl-PL" sz="1900" dirty="0" smtClean="0">
                <a:solidFill>
                  <a:srgbClr val="FFFF00"/>
                </a:solidFill>
              </a:rPr>
              <a:t>Listenery, </a:t>
            </a:r>
            <a:r>
              <a:rPr lang="pl-PL" sz="1900" dirty="0">
                <a:solidFill>
                  <a:srgbClr val="FFFF00"/>
                </a:solidFill>
              </a:rPr>
              <a:t>które utworzysz, powinny odzwierciedlać potrzeby aplikacji. Jeśli na przykład </a:t>
            </a:r>
            <a:r>
              <a:rPr lang="pl-PL" sz="1900" dirty="0" smtClean="0">
                <a:solidFill>
                  <a:srgbClr val="FFFF00"/>
                </a:solidFill>
              </a:rPr>
              <a:t>trzeba stworzyć rekord </a:t>
            </a:r>
            <a:r>
              <a:rPr lang="pl-PL" sz="1900" dirty="0">
                <a:solidFill>
                  <a:srgbClr val="FFFF00"/>
                </a:solidFill>
              </a:rPr>
              <a:t>tekstowy wszystkich danych wyjściowych </a:t>
            </a:r>
            <a:r>
              <a:rPr lang="pl-PL" sz="1900" dirty="0" smtClean="0">
                <a:solidFill>
                  <a:srgbClr val="FFFF00"/>
                </a:solidFill>
              </a:rPr>
              <a:t>śledzenia zostanie użyty </a:t>
            </a:r>
            <a:r>
              <a:rPr lang="pl-PL" sz="1900" b="1" i="1" dirty="0" smtClean="0">
                <a:solidFill>
                  <a:srgbClr val="FFFF00"/>
                </a:solidFill>
              </a:rPr>
              <a:t>TextWriterTraceListener</a:t>
            </a:r>
            <a:r>
              <a:rPr lang="pl-PL" sz="1900" dirty="0" smtClean="0">
                <a:solidFill>
                  <a:srgbClr val="FFFF00"/>
                </a:solidFill>
              </a:rPr>
              <a:t>, </a:t>
            </a:r>
            <a:r>
              <a:rPr lang="pl-PL" sz="1900" dirty="0">
                <a:solidFill>
                  <a:srgbClr val="FFFF00"/>
                </a:solidFill>
              </a:rPr>
              <a:t>który zapisuje wszystkie dane wyjściowe do nowego pliku tekstowego, gdy jest włączony. Z drugiej strony, jeśli </a:t>
            </a:r>
            <a:r>
              <a:rPr lang="pl-PL" sz="1900" dirty="0" smtClean="0">
                <a:solidFill>
                  <a:srgbClr val="FFFF00"/>
                </a:solidFill>
              </a:rPr>
              <a:t>potrzebujemy </a:t>
            </a:r>
            <a:r>
              <a:rPr lang="pl-PL" sz="1900" dirty="0">
                <a:solidFill>
                  <a:srgbClr val="FFFF00"/>
                </a:solidFill>
              </a:rPr>
              <a:t>wyświetlić dane wyjściowe tylko podczas wykonywania </a:t>
            </a:r>
            <a:r>
              <a:rPr lang="pl-PL" sz="1900" dirty="0" smtClean="0">
                <a:solidFill>
                  <a:srgbClr val="FFFF00"/>
                </a:solidFill>
              </a:rPr>
              <a:t>aplikacji</a:t>
            </a:r>
            <a:r>
              <a:rPr lang="pl-PL" sz="1900" dirty="0">
                <a:solidFill>
                  <a:srgbClr val="FFFF00"/>
                </a:solidFill>
              </a:rPr>
              <a:t> </a:t>
            </a:r>
            <a:r>
              <a:rPr lang="pl-PL" sz="1900" dirty="0" smtClean="0">
                <a:solidFill>
                  <a:srgbClr val="FFFF00"/>
                </a:solidFill>
              </a:rPr>
              <a:t>warto użyć </a:t>
            </a:r>
            <a:r>
              <a:rPr lang="pl-PL" sz="1900" b="1" dirty="0" smtClean="0">
                <a:solidFill>
                  <a:srgbClr val="FFFF00"/>
                </a:solidFill>
              </a:rPr>
              <a:t>ConsoleTraceListener</a:t>
            </a:r>
            <a:r>
              <a:rPr lang="pl-PL" sz="1900" dirty="0" smtClean="0">
                <a:solidFill>
                  <a:srgbClr val="FFFF00"/>
                </a:solidFill>
              </a:rPr>
              <a:t>, </a:t>
            </a:r>
            <a:r>
              <a:rPr lang="pl-PL" sz="1900" dirty="0">
                <a:solidFill>
                  <a:srgbClr val="FFFF00"/>
                </a:solidFill>
              </a:rPr>
              <a:t>który kieruje wszystkie dane wyjściowe do okna konsoli. Element </a:t>
            </a:r>
            <a:r>
              <a:rPr lang="pl-PL" sz="1900" b="1" dirty="0">
                <a:solidFill>
                  <a:srgbClr val="FFFF00"/>
                </a:solidFill>
              </a:rPr>
              <a:t>EventLogTraceListener</a:t>
            </a:r>
            <a:r>
              <a:rPr lang="pl-PL" sz="1900" dirty="0">
                <a:solidFill>
                  <a:srgbClr val="FFFF00"/>
                </a:solidFill>
              </a:rPr>
              <a:t> może kierować dane wyjściowe śledzenia do dziennika zdarzeń. </a:t>
            </a:r>
            <a:endParaRPr lang="en-US" sz="1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Czym jest śledzienie aplikacji?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1" y="1538548"/>
            <a:ext cx="80094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rgbClr val="FFFF00"/>
                </a:solidFill>
              </a:rPr>
              <a:t>	Śledzenie </a:t>
            </a:r>
            <a:r>
              <a:rPr lang="pl-PL" sz="2000" dirty="0">
                <a:solidFill>
                  <a:srgbClr val="FFFF00"/>
                </a:solidFill>
              </a:rPr>
              <a:t>służy do monitorowania wykonywania aplikacji w trakcie jej działania. Nowoczesne IDE oraz języki programowania oferują dość szeroki wybór narzędzi dla wykonania tego zadania</a:t>
            </a:r>
            <a:r>
              <a:rPr lang="pl-PL" sz="2000" dirty="0" smtClean="0">
                <a:solidFill>
                  <a:srgbClr val="FFFF00"/>
                </a:solidFill>
              </a:rPr>
              <a:t>.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9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Instrumentacja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aplikacji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9263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Termin instrumentacja odnosi się do możliwości monitorowania lub mierzenia poziomu wydajności produktu oraz diagnozowania błędów. W programowaniu oznacza to zdolność aplikacji </a:t>
            </a:r>
            <a:r>
              <a:rPr lang="pl-PL" dirty="0" smtClean="0">
                <a:solidFill>
                  <a:srgbClr val="FFFF00"/>
                </a:solidFill>
              </a:rPr>
              <a:t>do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FF00"/>
                </a:solidFill>
              </a:rPr>
              <a:t>Śledzenia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kodu</a:t>
            </a:r>
            <a:r>
              <a:rPr lang="en-US" b="1" dirty="0" smtClean="0">
                <a:solidFill>
                  <a:srgbClr val="FFFF00"/>
                </a:solidFill>
              </a:rPr>
              <a:t> - </a:t>
            </a:r>
            <a:r>
              <a:rPr lang="pl-PL" dirty="0">
                <a:solidFill>
                  <a:srgbClr val="FFFF00"/>
                </a:solidFill>
              </a:rPr>
              <a:t>odbieranie komunikatów informacyjnych dotyczących wykonywania aplikacji w czasie wykonywania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Debugowania</a:t>
            </a:r>
            <a:r>
              <a:rPr lang="en-US" b="1" dirty="0">
                <a:solidFill>
                  <a:srgbClr val="FFFF00"/>
                </a:solidFill>
              </a:rPr>
              <a:t> - </a:t>
            </a:r>
            <a:r>
              <a:rPr lang="pl-PL" dirty="0">
                <a:solidFill>
                  <a:srgbClr val="FFFF00"/>
                </a:solidFill>
              </a:rPr>
              <a:t>śledzeni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pl-PL" dirty="0">
                <a:solidFill>
                  <a:srgbClr val="FFFF00"/>
                </a:solidFill>
              </a:rPr>
              <a:t> i naprawiani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pl-PL" dirty="0">
                <a:solidFill>
                  <a:srgbClr val="FFFF00"/>
                </a:solidFill>
              </a:rPr>
              <a:t> błędów programistycznych w aplikacji w trakcie opracowywania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U</a:t>
            </a:r>
            <a:r>
              <a:rPr lang="pl-PL" dirty="0" smtClean="0">
                <a:solidFill>
                  <a:srgbClr val="FFFF00"/>
                </a:solidFill>
              </a:rPr>
              <a:t>życia liczników wydajności - składników, </a:t>
            </a:r>
            <a:r>
              <a:rPr lang="pl-PL" dirty="0">
                <a:solidFill>
                  <a:srgbClr val="FFFF00"/>
                </a:solidFill>
              </a:rPr>
              <a:t>które umożliwiają śledzenie wydajności aplikacji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Użycia d</a:t>
            </a:r>
            <a:r>
              <a:rPr lang="en-US" dirty="0" err="1" smtClean="0">
                <a:solidFill>
                  <a:srgbClr val="FFFF00"/>
                </a:solidFill>
              </a:rPr>
              <a:t>ziennik</a:t>
            </a:r>
            <a:r>
              <a:rPr lang="pl-PL" dirty="0" smtClean="0">
                <a:solidFill>
                  <a:srgbClr val="FFFF00"/>
                </a:solidFill>
              </a:rPr>
              <a:t>ów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zdarzeń</a:t>
            </a:r>
            <a:r>
              <a:rPr lang="pl-PL" dirty="0" smtClean="0">
                <a:solidFill>
                  <a:srgbClr val="FFFF00"/>
                </a:solidFill>
              </a:rPr>
              <a:t> - składników, </a:t>
            </a:r>
            <a:r>
              <a:rPr lang="pl-PL" dirty="0">
                <a:solidFill>
                  <a:srgbClr val="FFFF00"/>
                </a:solidFill>
              </a:rPr>
              <a:t>które umożliwiają odbieranie i śledzenie najważniejszych zdarzeń w trakcie wykonywania aplikacji.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pl-PL" dirty="0">
                <a:solidFill>
                  <a:srgbClr val="FFFF00"/>
                </a:solidFill>
              </a:rPr>
              <a:t/>
            </a:r>
            <a:br>
              <a:rPr lang="pl-PL" dirty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8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00"/>
                </a:solidFill>
              </a:rPr>
              <a:t>Klasy </a:t>
            </a:r>
            <a:r>
              <a:rPr lang="pl-PL" dirty="0" smtClean="0">
                <a:solidFill>
                  <a:srgbClr val="FFFF00"/>
                </a:solidFill>
              </a:rPr>
              <a:t>Trace, Debug i TraceSource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877" y="1596044"/>
            <a:ext cx="913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Platforma .NET oraz Visual Studio IDE oferuje do dyspozycji użytkownika 3 klasy, za pomocą których można rejestrować </a:t>
            </a:r>
            <a:r>
              <a:rPr lang="pl-PL" dirty="0">
                <a:solidFill>
                  <a:srgbClr val="FFFF00"/>
                </a:solidFill>
              </a:rPr>
              <a:t>informacje o błędach i wykonywaniu aplikacji w dziennikach, plikach tekstowych lub innych urządzeniach do późniejszej analizy.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877" y="3142211"/>
            <a:ext cx="9349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Klasy Trace i Debug są identyczne, z tą róznicą, że procdeury i funkcje klasy </a:t>
            </a:r>
            <a:r>
              <a:rPr lang="pl-PL" i="1" dirty="0" smtClean="0">
                <a:solidFill>
                  <a:srgbClr val="FFFF00"/>
                </a:solidFill>
              </a:rPr>
              <a:t>Trace</a:t>
            </a:r>
            <a:br>
              <a:rPr lang="pl-PL" i="1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są domyślnie kompilowane w każdą relizową wersje aplikacji, co nie odbywa się z 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odpowiednimy metodami klasy </a:t>
            </a:r>
            <a:r>
              <a:rPr lang="pl-PL" i="1" dirty="0" smtClean="0">
                <a:solidFill>
                  <a:srgbClr val="FFFF00"/>
                </a:solidFill>
              </a:rPr>
              <a:t>Debug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877" y="4754339"/>
            <a:ext cx="9474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Klasa TraceSource udostępnia rozszerzone funkcje śledzenia i może być użyta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Zamiast starszych klas Trace i Debug. Chociaż Trace i Debug są </a:t>
            </a:r>
            <a:r>
              <a:rPr lang="pl-PL" dirty="0">
                <a:solidFill>
                  <a:srgbClr val="FFFF00"/>
                </a:solidFill>
              </a:rPr>
              <a:t>nadal </a:t>
            </a:r>
            <a:r>
              <a:rPr lang="pl-PL" dirty="0" smtClean="0">
                <a:solidFill>
                  <a:srgbClr val="FFFF00"/>
                </a:solidFill>
              </a:rPr>
              <a:t>powszechnie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używane, TraceSource jest następnym krokiem w ewolucji metod śledzenia i jest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zalecana do użycia.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208" y="42394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Aby użyć sledzenia w aplikacji: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469" y="1072341"/>
            <a:ext cx="7251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Zastanów się, które dane wyjściowe śledzenia mają być odbierane w miejscu pracy po wdrożeniu aplikacji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Utwórz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zestaw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przełączników</a:t>
            </a:r>
            <a:r>
              <a:rPr lang="pl-PL" dirty="0" smtClean="0">
                <a:solidFill>
                  <a:srgbClr val="FFFF00"/>
                </a:solidFill>
              </a:rPr>
              <a:t> śledzenia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pl-PL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Dodaj instrukcje śledzenia do kodu aplikacji.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Określ, gdzie mają być wyświetlane dane wyjściowe śledzenia, i dodaj odpowiednie </a:t>
            </a:r>
            <a:r>
              <a:rPr lang="pl-PL" dirty="0" smtClean="0">
                <a:solidFill>
                  <a:srgbClr val="FFFF00"/>
                </a:solidFill>
              </a:rPr>
              <a:t>odbiorniki (Listenery).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Przetestuj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debuguj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aplikację</a:t>
            </a:r>
            <a:r>
              <a:rPr lang="pl-PL" dirty="0" smtClean="0">
                <a:solidFill>
                  <a:srgbClr val="FFFF00"/>
                </a:solidFill>
              </a:rPr>
              <a:t> </a:t>
            </a:r>
            <a:r>
              <a:rPr lang="pl-PL" dirty="0">
                <a:solidFill>
                  <a:srgbClr val="FFFF00"/>
                </a:solidFill>
              </a:rPr>
              <a:t>oraz kod śledzenia, </a:t>
            </a:r>
            <a:r>
              <a:rPr lang="pl-PL" dirty="0" smtClean="0">
                <a:solidFill>
                  <a:srgbClr val="FFFF00"/>
                </a:solidFill>
              </a:rPr>
              <a:t>który ona </a:t>
            </a:r>
            <a:r>
              <a:rPr lang="pl-PL" dirty="0">
                <a:solidFill>
                  <a:srgbClr val="FFFF00"/>
                </a:solidFill>
              </a:rPr>
              <a:t>zawiera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Skompiluj aplikację do kodu </a:t>
            </a:r>
            <a:r>
              <a:rPr lang="pl-PL" dirty="0" smtClean="0">
                <a:solidFill>
                  <a:srgbClr val="FFFF00"/>
                </a:solidFill>
              </a:rPr>
              <a:t>wykonywalnego.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Przeanalizuj komunikaty śledzenia, aby zidentyfikować i zrozumieć problem w </a:t>
            </a:r>
            <a:r>
              <a:rPr lang="pl-PL" dirty="0" smtClean="0">
                <a:solidFill>
                  <a:srgbClr val="FFFF00"/>
                </a:solidFill>
              </a:rPr>
              <a:t>aplikacji.</a:t>
            </a:r>
          </a:p>
          <a:p>
            <a:endParaRPr lang="pl-PL" dirty="0">
              <a:solidFill>
                <a:srgbClr val="FFFF00"/>
              </a:solidFill>
            </a:endParaRPr>
          </a:p>
          <a:p>
            <a:r>
              <a:rPr lang="pl-PL" dirty="0">
                <a:solidFill>
                  <a:srgbClr val="FFFF00"/>
                </a:solidFill>
              </a:rPr>
              <a:t/>
            </a:r>
            <a:br>
              <a:rPr lang="pl-PL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Czym są przełączniki śledzenia?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00"/>
                </a:solidFill>
              </a:rPr>
              <a:t>Przełączniki śledzenia umożliwiają włączanie, wyłączanie i filtrowanie danych wyjściowych śledzenia. Są to obiekty, które istnieją w kodzie i można je skonfigurować zewnętrznie za pośrednictwem .config </a:t>
            </a:r>
            <a:r>
              <a:rPr lang="pl-PL" dirty="0" smtClean="0">
                <a:solidFill>
                  <a:srgbClr val="FFFF00"/>
                </a:solidFill>
              </a:rPr>
              <a:t>pliku. </a:t>
            </a:r>
          </a:p>
          <a:p>
            <a:r>
              <a:rPr lang="pl-PL" dirty="0">
                <a:solidFill>
                  <a:srgbClr val="FFFF00"/>
                </a:solidFill>
              </a:rPr>
              <a:t>Istnieją dwie wstępnie zdefiniowane klasy, z których można tworzyć obiekty przełącznika: </a:t>
            </a:r>
            <a:r>
              <a:rPr lang="pl-PL" dirty="0" smtClean="0">
                <a:solidFill>
                  <a:srgbClr val="FFFF00"/>
                </a:solidFill>
              </a:rPr>
              <a:t>klasa BooleanSwitch </a:t>
            </a:r>
            <a:r>
              <a:rPr lang="pl-PL" dirty="0">
                <a:solidFill>
                  <a:srgbClr val="FFFF00"/>
                </a:solidFill>
              </a:rPr>
              <a:t>i </a:t>
            </a:r>
            <a:r>
              <a:rPr lang="pl-PL" dirty="0" smtClean="0">
                <a:solidFill>
                  <a:srgbClr val="FFFF00"/>
                </a:solidFill>
              </a:rPr>
              <a:t>klasa TraceSwitch</a:t>
            </a:r>
          </a:p>
        </p:txBody>
      </p:sp>
    </p:spTree>
    <p:extLst>
      <p:ext uri="{BB962C8B-B14F-4D97-AF65-F5344CB8AC3E}">
        <p14:creationId xmlns:p14="http://schemas.microsoft.com/office/powerpoint/2010/main" val="41880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BooleanSwitch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712421"/>
            <a:ext cx="1014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BooleanSwitch jest najprostszą wersją switczu i zwykle używany kiedy potrzebujemy tylko wyświetlić pewien komunikat śledzenia i przykladem jego użycia jest następujący kod: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54061"/>
            <a:ext cx="7033156" cy="2664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367" y="5545666"/>
            <a:ext cx="940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Poniższy przykład tworzy element </a:t>
            </a:r>
            <a:r>
              <a:rPr lang="pl-PL" dirty="0" smtClean="0">
                <a:solidFill>
                  <a:srgbClr val="FFFF00"/>
                </a:solidFill>
              </a:rPr>
              <a:t>BooleanSwitch</a:t>
            </a:r>
            <a:r>
              <a:rPr lang="pl-PL" dirty="0">
                <a:solidFill>
                  <a:srgbClr val="FFFF00"/>
                </a:solidFill>
              </a:rPr>
              <a:t> i używa przełącznika w celu określenia, czy wyświetlić komunikat o błędzie. Przełącznik jest tworzony na poziomie klasy.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TraceSwitch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676400"/>
            <a:ext cx="11075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TraceSwitch jest nieco bardziej rozbudowaną wersją przełącznika typu Boolean, ponieważ daje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możliwość do filtrowania odbieranej informacji. Zaimplementowane to jest za pomocą </a:t>
            </a:r>
            <a:r>
              <a:rPr lang="pl-PL" i="1" dirty="0" smtClean="0">
                <a:solidFill>
                  <a:srgbClr val="FFFF00"/>
                </a:solidFill>
              </a:rPr>
              <a:t>poziomów</a:t>
            </a:r>
          </a:p>
          <a:p>
            <a:r>
              <a:rPr lang="pl-PL" i="1" dirty="0" smtClean="0">
                <a:solidFill>
                  <a:srgbClr val="FFFF00"/>
                </a:solidFill>
              </a:rPr>
              <a:t>śledzenia</a:t>
            </a:r>
            <a:r>
              <a:rPr lang="pl-PL" dirty="0" smtClean="0">
                <a:solidFill>
                  <a:srgbClr val="FFFF00"/>
                </a:solidFill>
              </a:rPr>
              <a:t>. Platforma .NET definiuje następujące poziomy śledzenia: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TraceSwitch.TraceError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TraceSwitch.TraceWarning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TraceSwitch.TraceInfo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TraceSwitch.TraceVerbose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1" y="4192743"/>
            <a:ext cx="929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Właściwości </a:t>
            </a:r>
            <a:r>
              <a:rPr lang="pl-PL" b="1" dirty="0">
                <a:solidFill>
                  <a:srgbClr val="FFFF00"/>
                </a:solidFill>
              </a:rPr>
              <a:t>TraceSwitch wskazują</a:t>
            </a:r>
            <a:r>
              <a:rPr lang="pl-PL" dirty="0">
                <a:solidFill>
                  <a:srgbClr val="FFFF00"/>
                </a:solidFill>
              </a:rPr>
              <a:t> maksymalny poziom śledzenia przełącznika. Oznacza to, że informacje o śledzeniu są zapisywane dla określonego poziomu, a także dla wszystkich niższych poziomów. Jeśli na przykład wartość </a:t>
            </a:r>
            <a:r>
              <a:rPr lang="pl-PL" b="1" dirty="0">
                <a:solidFill>
                  <a:srgbClr val="FFFF00"/>
                </a:solidFill>
              </a:rPr>
              <a:t>TraceInfo</a:t>
            </a:r>
            <a:r>
              <a:rPr lang="pl-PL" dirty="0">
                <a:solidFill>
                  <a:srgbClr val="FFFF00"/>
                </a:solidFill>
              </a:rPr>
              <a:t> ma wartość </a:t>
            </a:r>
            <a:r>
              <a:rPr lang="pl-PL" b="1" dirty="0">
                <a:solidFill>
                  <a:srgbClr val="FFFF00"/>
                </a:solidFill>
              </a:rPr>
              <a:t>true</a:t>
            </a:r>
            <a:r>
              <a:rPr lang="pl-PL" dirty="0">
                <a:solidFill>
                  <a:srgbClr val="FFFF00"/>
                </a:solidFill>
              </a:rPr>
              <a:t>, wartości </a:t>
            </a:r>
            <a:r>
              <a:rPr lang="pl-PL" b="1" dirty="0">
                <a:solidFill>
                  <a:srgbClr val="FFFF00"/>
                </a:solidFill>
              </a:rPr>
              <a:t>TraceError</a:t>
            </a:r>
            <a:r>
              <a:rPr lang="pl-PL" dirty="0">
                <a:solidFill>
                  <a:srgbClr val="FFFF00"/>
                </a:solidFill>
              </a:rPr>
              <a:t> i </a:t>
            </a:r>
            <a:r>
              <a:rPr lang="pl-PL" b="1" dirty="0">
                <a:solidFill>
                  <a:srgbClr val="FFFF00"/>
                </a:solidFill>
              </a:rPr>
              <a:t>TraceWarning</a:t>
            </a:r>
            <a:r>
              <a:rPr lang="pl-PL" dirty="0">
                <a:solidFill>
                  <a:srgbClr val="FFFF00"/>
                </a:solidFill>
              </a:rPr>
              <a:t> również są prawdziwe </a:t>
            </a:r>
            <a:r>
              <a:rPr lang="pl-PL" b="1" dirty="0">
                <a:solidFill>
                  <a:srgbClr val="FFFF00"/>
                </a:solidFill>
              </a:rPr>
              <a:t>, </a:t>
            </a:r>
            <a:r>
              <a:rPr lang="pl-PL" dirty="0" smtClean="0">
                <a:solidFill>
                  <a:srgbClr val="FFFF00"/>
                </a:solidFill>
              </a:rPr>
              <a:t>ale</a:t>
            </a:r>
            <a:r>
              <a:rPr lang="pl-PL" b="1" dirty="0" smtClean="0">
                <a:solidFill>
                  <a:srgbClr val="FFFF00"/>
                </a:solidFill>
              </a:rPr>
              <a:t> TraceVerbose</a:t>
            </a:r>
            <a:r>
              <a:rPr lang="pl-PL" dirty="0">
                <a:solidFill>
                  <a:srgbClr val="FFFF00"/>
                </a:solidFill>
              </a:rPr>
              <a:t> może mieć wartość </a:t>
            </a:r>
            <a:r>
              <a:rPr lang="pl-PL" b="1" dirty="0">
                <a:solidFill>
                  <a:srgbClr val="FFFF00"/>
                </a:solidFill>
              </a:rPr>
              <a:t>false</a:t>
            </a:r>
            <a:r>
              <a:rPr lang="pl-PL" dirty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Przykład użycia TraceSwtich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97986"/>
            <a:ext cx="5555184" cy="2676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1295" y="1371108"/>
            <a:ext cx="5843847" cy="260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Na przykładzie </a:t>
            </a:r>
            <a:r>
              <a:rPr lang="pl-PL" dirty="0">
                <a:solidFill>
                  <a:srgbClr val="FFFF00"/>
                </a:solidFill>
              </a:rPr>
              <a:t>tworzy nowy TraceSwitch element i używa przełącznika w celu określenia, czy wyświetlać komunikaty o błędach. Przełącznik jest tworzony na poziomie </a:t>
            </a:r>
            <a:r>
              <a:rPr lang="pl-PL" dirty="0" smtClean="0">
                <a:solidFill>
                  <a:srgbClr val="FFFF00"/>
                </a:solidFill>
              </a:rPr>
              <a:t>klasy </a:t>
            </a:r>
            <a:r>
              <a:rPr lang="pl-PL" b="1" i="1" dirty="0">
                <a:solidFill>
                  <a:srgbClr val="FFFF00"/>
                </a:solidFill>
              </a:rPr>
              <a:t>MyMethod</a:t>
            </a:r>
            <a:r>
              <a:rPr lang="pl-PL" dirty="0" smtClean="0">
                <a:solidFill>
                  <a:srgbClr val="FFFF00"/>
                </a:solidFill>
              </a:rPr>
              <a:t>. Zapisuje </a:t>
            </a:r>
            <a:r>
              <a:rPr lang="pl-PL" dirty="0">
                <a:solidFill>
                  <a:srgbClr val="FFFF00"/>
                </a:solidFill>
              </a:rPr>
              <a:t>pierwszy komunikat o błędzie, jeśli właściwość </a:t>
            </a:r>
            <a:r>
              <a:rPr lang="pl-PL" b="1" i="1" dirty="0">
                <a:solidFill>
                  <a:srgbClr val="FFFF00"/>
                </a:solidFill>
              </a:rPr>
              <a:t>Level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smtClean="0">
                <a:solidFill>
                  <a:srgbClr val="FFFF00"/>
                </a:solidFill>
              </a:rPr>
              <a:t>jest </a:t>
            </a:r>
            <a:r>
              <a:rPr lang="pl-PL" dirty="0">
                <a:solidFill>
                  <a:srgbClr val="FFFF00"/>
                </a:solidFill>
              </a:rPr>
              <a:t>ustawiona </a:t>
            </a:r>
            <a:r>
              <a:rPr lang="pl-PL" dirty="0" smtClean="0">
                <a:solidFill>
                  <a:srgbClr val="FFFF00"/>
                </a:solidFill>
              </a:rPr>
              <a:t>na</a:t>
            </a:r>
            <a:r>
              <a:rPr lang="pl-PL" dirty="0">
                <a:solidFill>
                  <a:srgbClr val="FFFF00"/>
                </a:solidFill>
              </a:rPr>
              <a:t> wartość</a:t>
            </a:r>
            <a:r>
              <a:rPr lang="pl-PL" dirty="0" smtClean="0">
                <a:solidFill>
                  <a:srgbClr val="FFFF00"/>
                </a:solidFill>
              </a:rPr>
              <a:t> </a:t>
            </a:r>
            <a:r>
              <a:rPr lang="pl-PL" dirty="0">
                <a:solidFill>
                  <a:srgbClr val="FFFF00"/>
                </a:solidFill>
              </a:rPr>
              <a:t>TraceLevel.Error </a:t>
            </a:r>
            <a:r>
              <a:rPr lang="pl-PL" dirty="0" smtClean="0">
                <a:solidFill>
                  <a:srgbClr val="FFFF00"/>
                </a:solidFill>
              </a:rPr>
              <a:t>lub </a:t>
            </a:r>
            <a:r>
              <a:rPr lang="pl-PL" dirty="0">
                <a:solidFill>
                  <a:srgbClr val="FFFF00"/>
                </a:solidFill>
              </a:rPr>
              <a:t>wyższą. Nie zapisuje jednak drugiego komunikatu o błędzie</a:t>
            </a:r>
            <a:r>
              <a:rPr lang="pl-PL" dirty="0" smtClean="0">
                <a:solidFill>
                  <a:srgbClr val="FFFF00"/>
                </a:solidFill>
              </a:rPr>
              <a:t>, jeśli </a:t>
            </a:r>
            <a:r>
              <a:rPr lang="pl-PL" dirty="0">
                <a:solidFill>
                  <a:srgbClr val="FFFF00"/>
                </a:solidFill>
              </a:rPr>
              <a:t>wartość </a:t>
            </a:r>
            <a:r>
              <a:rPr lang="pl-PL" b="1" i="1" dirty="0">
                <a:solidFill>
                  <a:srgbClr val="FFFF00"/>
                </a:solidFill>
              </a:rPr>
              <a:t>Level</a:t>
            </a:r>
            <a:r>
              <a:rPr lang="pl-PL" dirty="0">
                <a:solidFill>
                  <a:srgbClr val="FFFF00"/>
                </a:solidFill>
              </a:rPr>
              <a:t> jest mniejsza niż TraceLevel.Verbose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2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602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Презентация PowerPoint</vt:lpstr>
      <vt:lpstr>Czym jest śledzienie aplikacji?</vt:lpstr>
      <vt:lpstr>Instrumentacja aplikacji</vt:lpstr>
      <vt:lpstr>Klasy Trace, Debug i TraceSource</vt:lpstr>
      <vt:lpstr>Презентация PowerPoint</vt:lpstr>
      <vt:lpstr>Czym są przełączniki śledzenia?</vt:lpstr>
      <vt:lpstr>BooleanSwitch</vt:lpstr>
      <vt:lpstr>TraceSwitch</vt:lpstr>
      <vt:lpstr>Przykład użycia TraceSwtich</vt:lpstr>
      <vt:lpstr>Listenery: Tworzenie i inicjowanie obiektów nasłuchujących śledzenia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Denys Shevchuk</dc:creator>
  <cp:lastModifiedBy>Denys Shevchuk</cp:lastModifiedBy>
  <cp:revision>11</cp:revision>
  <dcterms:created xsi:type="dcterms:W3CDTF">2022-12-08T19:29:36Z</dcterms:created>
  <dcterms:modified xsi:type="dcterms:W3CDTF">2022-12-09T11:55:06Z</dcterms:modified>
</cp:coreProperties>
</file>