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925470-2588-3C66-F39C-841F86A0A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E880846-5EE1-2A20-AD46-031404650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8C6B360-6E69-33EE-975A-FC1B2D28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032BA6-A32F-690D-D5C5-D3A493C0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F02637A-DA0B-B5C5-5BEC-38AF9B99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185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312A9F-77DD-13F2-3481-30CD4F03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D232C0C-7315-FF6C-86A4-024D8EB5C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BEAB40-B661-71CC-7955-848780C4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BEBE99-AD83-DC51-4A7E-705CFA10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BABB870-E8E8-7EC3-76FA-E126EA1E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750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8432699-C21A-C282-0831-4A430E6AD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AE14DED-C7D2-7B97-E45A-2F49646C9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26516B0-F229-17EE-15DC-4875E0CB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157E1F-89D4-3A92-F6E6-1950C202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287F099-2AF0-B684-751D-F5304505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298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4D2020-C353-C0CD-6AF2-88A0E7B0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754B90-F9C7-7828-EC25-6E4AA936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C883338-028F-B027-C299-096415D6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99F0402-9186-A9D5-6E0C-A7F7D274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EE1B7BF-9BDE-ADDC-EA87-6042ED66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048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C701C1-2E65-FD81-5772-60C19FA0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89385B3-8A4F-E1EF-B1C2-AA56F956B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4F4EEC0-A3E8-AEB2-1400-5AB529E3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FA551CA-2F3B-0A76-56CD-190795AE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3227B9-BE9C-555E-336B-F10BF68B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882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D0ACD1-2374-9148-742A-F96BCCAD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6FFB54-1102-70D3-80F1-FE336640D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64CF2AE-4372-6FD7-B001-9B891F32E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BD865C0-207F-9198-8EE2-B23D59FE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92A3DE8-F407-0A06-FF9A-D0AA03AF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4F4CAE5-8865-0987-BD1E-705F9BE3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171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A1C64C-C0E2-C8ED-B847-7A81A3DE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05D5306-DF3C-3540-386C-CE333FD30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E6F5D69-F4C5-5A74-D70C-6EA8F46F5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2EF0410-F99F-9BAC-A60A-BEBFF0FEC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FB9DCAF-7B79-13E4-EE2A-4D080897E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B5C149F-EDF5-74D9-D086-AD8F3DC2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464C32F-4C71-D7F4-B7C3-119C8AE3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7FB8C93-D072-1D8C-BCF7-D68A0125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578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E52128-8BE5-785F-B90C-39288089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B588F58-4033-2146-CE04-2456442C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7F32F54-3252-7441-2986-1310A2B8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B6CDA14-3136-4216-3A38-8399E5C0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88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E1561D0-C84E-8427-2410-2664427F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BA82FEC-5244-1086-D2D0-189FFCAC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F4390CC-B3B2-CAE1-DBB5-1B620E1F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643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9DF19D-3FEC-DD82-67EC-0EEB53B9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951D6E-0FE9-4460-B52A-9D48E8B90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6FF1C8C-F341-7172-B574-3F6DBF95F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EC0B8D5-B01D-3591-3350-278F466E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E49CBAF-E6B2-52F7-44BF-1092344E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27DBCE1-924B-58C0-E246-F8E37DBC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522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E1D1D4-DDE9-D626-F12D-9D627AEE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F1D2A31-4901-9541-25AD-F405CB0AC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9F0ADA-F4B0-B5B7-0C3A-5BEBF3B2B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422BA6F-07B2-C5BC-4702-7FBB7F5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255E839-D0C1-E39A-1B35-8D7D133A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62678EE-F7EA-9E6B-9C43-232F6509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682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8048160-ABAC-D90D-F023-DDDB47CA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51F7D13-8D91-48E2-65E4-F4D64041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161489F-8611-D11D-A147-9FF157B99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9564C-0845-4AE0-9DF7-1D4CB1E5F2EA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138BDE-22B1-7F23-E90B-F6F9E662A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7BA1CA7-1A8D-E734-AFF1-97B0304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047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daily.dev/the-7-most-important-software-design-patterns-d60e546afb0e" TargetMode="External"/><Relationship Id="rId2" Type="http://schemas.openxmlformats.org/officeDocument/2006/relationships/hyperlink" Target="https://refactoring.guru/pl/design-patter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5871CB5-516A-D3B0-0FDC-608B968A7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pl-PL" sz="2000">
              <a:solidFill>
                <a:srgbClr val="080808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3BD02C-CC4A-B5BE-6F28-AECB60F8E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pl-PL" sz="4800" dirty="0">
                <a:solidFill>
                  <a:srgbClr val="080808"/>
                </a:solidFill>
              </a:rPr>
              <a:t>Podstawowe wzorce projektowe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9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FF7C69-5BFE-DF6A-240D-A1E26888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Obserwator</a:t>
            </a:r>
            <a:endParaRPr lang="pl-PL" sz="3600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7E8767B-24C8-C99B-8B6E-64D5EE5C4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879" y="1437829"/>
            <a:ext cx="6051056" cy="23174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C62BD0D-4CFD-CD11-CCDD-A949C354C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21143"/>
            <a:ext cx="5331482" cy="4288366"/>
          </a:xfrm>
          <a:prstGeom prst="rect">
            <a:avLst/>
          </a:prstGeom>
        </p:spPr>
      </p:pic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0CC93411-4FA3-E11A-E2EC-8F66FB70710C}"/>
              </a:ext>
            </a:extLst>
          </p:cNvPr>
          <p:cNvSpPr txBox="1">
            <a:spLocks/>
          </p:cNvSpPr>
          <p:nvPr/>
        </p:nvSpPr>
        <p:spPr>
          <a:xfrm>
            <a:off x="1217850" y="5053943"/>
            <a:ext cx="4330694" cy="13468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Zapewnia zależność między obiektami. Jeśli jeden z nich (obserwowany) zmienił stan to inne obiekty zostaną o tym powiadomione.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6701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2D00005-442F-DF0F-EFB7-E190C362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pl-PL" sz="3600" dirty="0"/>
              <a:t>Obserwator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3A7F026-677C-DEDC-86C0-61C341FA4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116" y="1782763"/>
            <a:ext cx="8255769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6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277604-B996-1C3F-6CA2-CBE72C567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4481"/>
            <a:ext cx="10515600" cy="11483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Źródło:</a:t>
            </a:r>
          </a:p>
          <a:p>
            <a:pPr marL="0" indent="0">
              <a:buNone/>
            </a:pPr>
            <a:r>
              <a:rPr lang="pl-PL" dirty="0">
                <a:hlinkClick r:id="rId2"/>
              </a:rPr>
              <a:t>https://refactoring.guru/pl/design-patterns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3"/>
              </a:rPr>
              <a:t>https://learningdaily.dev/the-7-most-important-software-design-patterns-d60e546afb0e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6F5C4D8D-BF83-72CE-DC68-E392F6BA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7583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405227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17F45BA-8C0F-546A-83ED-76D3992A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Grupy wzorców: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EC376CB4-79BA-66DD-73FA-C461BB84C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64350"/>
              </p:ext>
            </p:extLst>
          </p:nvPr>
        </p:nvGraphicFramePr>
        <p:xfrm>
          <a:off x="765681" y="2687320"/>
          <a:ext cx="1065603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013">
                  <a:extLst>
                    <a:ext uri="{9D8B030D-6E8A-4147-A177-3AD203B41FA5}">
                      <a16:colId xmlns:a16="http://schemas.microsoft.com/office/drawing/2014/main" val="4115251851"/>
                    </a:ext>
                  </a:extLst>
                </a:gridCol>
                <a:gridCol w="3552013">
                  <a:extLst>
                    <a:ext uri="{9D8B030D-6E8A-4147-A177-3AD203B41FA5}">
                      <a16:colId xmlns:a16="http://schemas.microsoft.com/office/drawing/2014/main" val="3258841676"/>
                    </a:ext>
                  </a:extLst>
                </a:gridCol>
                <a:gridCol w="3552013">
                  <a:extLst>
                    <a:ext uri="{9D8B030D-6E8A-4147-A177-3AD203B41FA5}">
                      <a16:colId xmlns:a16="http://schemas.microsoft.com/office/drawing/2014/main" val="2772798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Kreacyjne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Strukturalne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Czynnościowe (behawioralne)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85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Singleton</a:t>
                      </a:r>
                    </a:p>
                    <a:p>
                      <a:pPr algn="ctr"/>
                      <a:r>
                        <a:rPr lang="pl-PL" dirty="0"/>
                        <a:t>Metoda wytwórcza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Strategia</a:t>
                      </a:r>
                    </a:p>
                    <a:p>
                      <a:pPr algn="ctr"/>
                      <a:r>
                        <a:rPr lang="pl-PL" dirty="0"/>
                        <a:t>Obserwator/Stan wybierz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82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20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7B062D1-5415-5090-3CB4-92E83000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673" y="565638"/>
            <a:ext cx="3020654" cy="915200"/>
          </a:xfrm>
        </p:spPr>
        <p:txBody>
          <a:bodyPr anchor="t">
            <a:normAutofit/>
          </a:bodyPr>
          <a:lstStyle/>
          <a:p>
            <a:pPr algn="ctr"/>
            <a:r>
              <a:rPr lang="pl-PL" sz="4000" dirty="0"/>
              <a:t>Singleton</a:t>
            </a:r>
            <a:endParaRPr lang="pl-PL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DA449C9A-4EFE-E526-4695-833DD0B62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712237"/>
            <a:ext cx="5383020" cy="4355038"/>
          </a:xfrm>
          <a:prstGeom prst="rect">
            <a:avLst/>
          </a:prstGeom>
          <a:solidFill>
            <a:srgbClr val="F6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endParaRPr lang="pl-PL" sz="1200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public 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sealed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Singleton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private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Singleton(){}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private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static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singletonInstance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public 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static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Singleton 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getInstance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if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(_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instance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== 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null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{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_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instance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new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Singleton();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return _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instance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endParaRPr lang="pl-PL" sz="1200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endParaRPr lang="pl-PL" sz="1200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endParaRPr lang="pl-PL" sz="1200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Program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static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void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(string[] 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Singleton s1 = 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Singleton.GetInstance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Singleton s2 = 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Singleton.GetInstance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pl-PL" sz="1400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l-PL" altLang="pl-PL" sz="100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</p:txBody>
      </p:sp>
      <p:pic>
        <p:nvPicPr>
          <p:cNvPr id="3" name="Obraz 2" descr="Wzorzec Singleton">
            <a:extLst>
              <a:ext uri="{FF2B5EF4-FFF2-40B4-BE49-F238E27FC236}">
                <a16:creationId xmlns:a16="http://schemas.microsoft.com/office/drawing/2014/main" id="{DAC67A1F-BEDF-97B1-C6DB-7B411695F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80" y="1380543"/>
            <a:ext cx="5018174" cy="31363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06281CD8-59E8-A42D-C2CD-18EF9444DA69}"/>
              </a:ext>
            </a:extLst>
          </p:cNvPr>
          <p:cNvSpPr txBox="1"/>
          <p:nvPr/>
        </p:nvSpPr>
        <p:spPr>
          <a:xfrm>
            <a:off x="879111" y="5143945"/>
            <a:ext cx="42124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Zapewnia stworzenie jednej instancji klasy, do której dostęp będzie ustawiony na globalny.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223056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2279531-F1FA-18EF-29D8-88ADFFA2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678" y="819102"/>
            <a:ext cx="9102461" cy="1174495"/>
          </a:xfrm>
        </p:spPr>
        <p:txBody>
          <a:bodyPr anchor="t">
            <a:normAutofit/>
          </a:bodyPr>
          <a:lstStyle/>
          <a:p>
            <a:pPr algn="ctr"/>
            <a:r>
              <a:rPr lang="pl-PL" sz="3600" dirty="0"/>
              <a:t>Metoda wytwórcza (</a:t>
            </a:r>
            <a:r>
              <a:rPr lang="pl-PL" sz="3600" dirty="0" err="1"/>
              <a:t>factory</a:t>
            </a:r>
            <a:r>
              <a:rPr lang="pl-PL" sz="3600" dirty="0"/>
              <a:t> </a:t>
            </a:r>
            <a:r>
              <a:rPr lang="pl-PL" sz="3600" dirty="0" err="1"/>
              <a:t>method</a:t>
            </a:r>
            <a:r>
              <a:rPr lang="pl-PL" sz="3600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 descr="Struktura klas kreacyjnych">
            <a:extLst>
              <a:ext uri="{FF2B5EF4-FFF2-40B4-BE49-F238E27FC236}">
                <a16:creationId xmlns:a16="http://schemas.microsoft.com/office/drawing/2014/main" id="{9BBAB24C-4A76-21F9-5B03-E9B2A1ED7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54" y="2399790"/>
            <a:ext cx="8355856" cy="36391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DFC41168-9765-7FFE-5922-190110579767}"/>
              </a:ext>
            </a:extLst>
          </p:cNvPr>
          <p:cNvSpPr txBox="1"/>
          <p:nvPr/>
        </p:nvSpPr>
        <p:spPr>
          <a:xfrm>
            <a:off x="665827" y="2524214"/>
            <a:ext cx="39239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Fabryka tworzy obiekty bez podawania dokładnej klasy. Wykorzystuje się ją gdy nie jest znana końcowa ilość rodzajów obiektów.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674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17D2DEF-07E2-4087-2113-E1984542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8485"/>
            <a:ext cx="8467725" cy="972234"/>
          </a:xfrm>
        </p:spPr>
        <p:txBody>
          <a:bodyPr anchor="t">
            <a:normAutofit/>
          </a:bodyPr>
          <a:lstStyle/>
          <a:p>
            <a:pPr algn="ctr"/>
            <a:r>
              <a:rPr lang="pl-PL" sz="3600" dirty="0" err="1"/>
              <a:t>Factory</a:t>
            </a:r>
            <a:r>
              <a:rPr lang="pl-PL" sz="3600" dirty="0"/>
              <a:t> </a:t>
            </a:r>
            <a:r>
              <a:rPr lang="pl-PL" sz="3600" dirty="0" err="1"/>
              <a:t>method</a:t>
            </a:r>
            <a:endParaRPr lang="pl-PL" sz="36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D649A59-FE5E-3EBB-11A0-6D01EA4C3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595" y="3490381"/>
            <a:ext cx="3295650" cy="2724150"/>
          </a:xfrm>
          <a:prstGeom prst="rect">
            <a:avLst/>
          </a:prstGeom>
        </p:spPr>
      </p:pic>
      <p:pic>
        <p:nvPicPr>
          <p:cNvPr id="1028" name="Picture 4" descr="Struktura przykładu wzorca projektowego Metody Wytwórczej">
            <a:extLst>
              <a:ext uri="{FF2B5EF4-FFF2-40B4-BE49-F238E27FC236}">
                <a16:creationId xmlns:a16="http://schemas.microsoft.com/office/drawing/2014/main" id="{DB94BDA8-D123-2C04-5252-71CFD0E08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840" y="1951931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71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2279531-F1FA-18EF-29D8-88ADFFA2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727" y="764984"/>
            <a:ext cx="2115706" cy="715854"/>
          </a:xfrm>
        </p:spPr>
        <p:txBody>
          <a:bodyPr anchor="t">
            <a:normAutofit/>
          </a:bodyPr>
          <a:lstStyle/>
          <a:p>
            <a:r>
              <a:rPr lang="pl-PL" sz="4000" b="1" dirty="0"/>
              <a:t>Strategia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519C7DE-A9B6-1DD7-1A3D-1D79C6A2A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960" y="1825625"/>
            <a:ext cx="8858080" cy="4351338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C8ADB1E0-39BF-2693-EEBC-41CDCBBCE361}"/>
              </a:ext>
            </a:extLst>
          </p:cNvPr>
          <p:cNvSpPr txBox="1"/>
          <p:nvPr/>
        </p:nvSpPr>
        <p:spPr>
          <a:xfrm>
            <a:off x="530507" y="5059584"/>
            <a:ext cx="60989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Zapewnia grupowanie powiązanych algorytmów.</a:t>
            </a:r>
          </a:p>
          <a:p>
            <a:r>
              <a:rPr lang="pl-PL" dirty="0">
                <a:solidFill>
                  <a:srgbClr val="292929"/>
                </a:solidFill>
                <a:latin typeface="source-serif-pro"/>
              </a:rPr>
              <a:t>Każdy algorytm jest w innej klasie przez co nie trzeba </a:t>
            </a:r>
          </a:p>
          <a:p>
            <a:r>
              <a:rPr lang="pl-PL" dirty="0">
                <a:solidFill>
                  <a:srgbClr val="292929"/>
                </a:solidFill>
                <a:latin typeface="source-serif-pro"/>
              </a:rPr>
              <a:t>m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odyfikować klienta. Możliwe jest wybranie, którego algorytmu z grupy chcemy obecnie wybrać.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541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561344C-6090-228F-7AF4-C591A0B9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955" y="847008"/>
            <a:ext cx="3962061" cy="751303"/>
          </a:xfrm>
        </p:spPr>
        <p:txBody>
          <a:bodyPr anchor="t">
            <a:normAutofit/>
          </a:bodyPr>
          <a:lstStyle/>
          <a:p>
            <a:r>
              <a:rPr lang="pl-PL" dirty="0"/>
              <a:t>Strategia</a:t>
            </a:r>
            <a:endParaRPr lang="pl-PL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F61DA01-763B-A9EF-61F2-63FF8BE17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46" y="2649505"/>
            <a:ext cx="5765750" cy="3585597"/>
          </a:xfrm>
          <a:prstGeom prst="rect">
            <a:avLst/>
          </a:prstGeom>
          <a:solidFill>
            <a:srgbClr val="F6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class Context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{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private </a:t>
            </a:r>
            <a:r>
              <a:rPr lang="en-US" altLang="pl-PL" sz="100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IStrategy</a:t>
            </a: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_strategy;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endParaRPr lang="en-US" altLang="pl-PL" sz="100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public Context()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{ }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endParaRPr lang="en-US" altLang="pl-PL" sz="100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public Context(</a:t>
            </a:r>
            <a:r>
              <a:rPr lang="en-US" altLang="pl-PL" sz="100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IStrategy</a:t>
            </a: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strategy)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{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pl-PL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</a:t>
            </a:r>
            <a:r>
              <a:rPr lang="en-US" altLang="pl-PL" sz="100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this._strategy</a:t>
            </a: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= strategy;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}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endParaRPr lang="en-US" altLang="pl-PL" sz="100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public void </a:t>
            </a:r>
            <a:r>
              <a:rPr lang="en-US" altLang="pl-PL" sz="100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SetStrategy</a:t>
            </a: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(</a:t>
            </a:r>
            <a:r>
              <a:rPr lang="en-US" altLang="pl-PL" sz="100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IStrategy</a:t>
            </a: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strategy)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{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pl-PL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</a:t>
            </a:r>
            <a:r>
              <a:rPr lang="en-US" altLang="pl-PL" sz="100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this._strategy</a:t>
            </a: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= strategy;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}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endParaRPr lang="en-US" altLang="pl-PL" sz="100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public void </a:t>
            </a:r>
            <a:r>
              <a:rPr lang="en-US" altLang="pl-PL" sz="100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DoSomeBusinessLogic</a:t>
            </a: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()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{</a:t>
            </a:r>
            <a:endParaRPr lang="pl-PL" altLang="pl-PL" sz="100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pl-PL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</a:t>
            </a:r>
            <a:r>
              <a:rPr lang="pl-PL" altLang="pl-PL" sz="100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var</a:t>
            </a:r>
            <a:r>
              <a:rPr lang="pl-PL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lang="pl-PL" altLang="pl-PL" sz="100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result</a:t>
            </a:r>
            <a:r>
              <a:rPr lang="pl-PL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= </a:t>
            </a:r>
            <a:r>
              <a:rPr lang="pl-PL" altLang="pl-PL" sz="100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this</a:t>
            </a:r>
            <a:r>
              <a:rPr lang="pl-PL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._</a:t>
            </a:r>
            <a:r>
              <a:rPr lang="pl-PL" altLang="pl-PL" sz="100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strategy.DoAlgorithm</a:t>
            </a:r>
            <a:r>
              <a:rPr lang="pl-PL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();</a:t>
            </a:r>
            <a:endParaRPr lang="en-US" altLang="pl-PL" sz="100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}</a:t>
            </a:r>
            <a:endParaRPr lang="pl-PL" altLang="pl-PL" sz="100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l-PL" altLang="pl-PL" sz="100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C1F1F3B-CA2F-3D43-3311-0958D581C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810" y="93471"/>
            <a:ext cx="4567136" cy="6671057"/>
          </a:xfrm>
          <a:prstGeom prst="rect">
            <a:avLst/>
          </a:prstGeom>
          <a:solidFill>
            <a:srgbClr val="F6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en-US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public interface </a:t>
            </a:r>
            <a:r>
              <a:rPr lang="en-US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IStrategy</a:t>
            </a:r>
            <a:endParaRPr lang="en-US" altLang="pl-PL" sz="105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en-US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</a:t>
            </a:r>
            <a:r>
              <a:rPr lang="en-US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object </a:t>
            </a:r>
            <a:r>
              <a:rPr lang="en-US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DoAlgorithm</a:t>
            </a:r>
            <a:r>
              <a:rPr lang="en-US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(object data);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en-US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}</a:t>
            </a:r>
            <a:endParaRPr lang="pl-PL" altLang="pl-PL" sz="105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endParaRPr lang="pl-PL" altLang="pl-PL" sz="105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class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ConcreteStrategyA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: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IStrategy</a:t>
            </a:r>
            <a:endParaRPr lang="pl-PL" altLang="pl-PL" sz="105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public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object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DoAlgorithm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(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object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data)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   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	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var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list = data as List&lt;string&gt;;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          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list.Sort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endParaRPr lang="pl-PL" altLang="pl-PL" sz="105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           return list;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endParaRPr lang="pl-PL" altLang="pl-PL" sz="105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class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ConcreteStrategyB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: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IStrategy</a:t>
            </a:r>
            <a:endParaRPr lang="pl-PL" altLang="pl-PL" sz="105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public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object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DoAlgorithm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(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object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data)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   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	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var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list = data as List&lt;string&gt;;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          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list.Sort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          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list.Reverse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endParaRPr lang="pl-PL" altLang="pl-PL" sz="105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           return list;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endParaRPr lang="pl-PL" altLang="pl-PL" sz="105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endParaRPr lang="pl-PL" altLang="pl-PL" sz="105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class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Program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{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static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void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Main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(string[]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args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)        </a:t>
            </a:r>
          </a:p>
          <a:p>
            <a:pPr marL="457200" lvl="1" indent="0" defTabSz="540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{</a:t>
            </a:r>
          </a:p>
          <a:p>
            <a:pPr marL="914400" lvl="2" indent="0" defTabSz="540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var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context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=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new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Context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();</a:t>
            </a:r>
          </a:p>
          <a:p>
            <a:pPr marL="914400" lvl="2" indent="0" defTabSz="540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context</a:t>
            </a:r>
            <a:r>
              <a:rPr lang="pl-PL" altLang="pl-PL" sz="1050" b="1" dirty="0" err="1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.SetStrategy</a:t>
            </a:r>
            <a:r>
              <a:rPr lang="pl-PL" altLang="pl-PL" sz="1050" b="1" dirty="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pl-PL" altLang="pl-PL" sz="1050" b="1" dirty="0" err="1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pl-PL" altLang="pl-PL" sz="1050" b="1" dirty="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l-PL" altLang="pl-PL" sz="1050" b="1" dirty="0" err="1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ConcreteStrategyA</a:t>
            </a:r>
            <a:r>
              <a:rPr lang="pl-PL" altLang="pl-PL" sz="1050" b="1" dirty="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</a:p>
          <a:p>
            <a:pPr marL="914400" lvl="2" indent="0" defTabSz="540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context.DoSomeBusinessLogic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();</a:t>
            </a:r>
          </a:p>
          <a:p>
            <a:pPr marL="914400" lvl="2" indent="0" defTabSz="540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context</a:t>
            </a:r>
            <a:r>
              <a:rPr lang="pl-PL" altLang="pl-PL" sz="1050" b="1" dirty="0" err="1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.SetStrategy</a:t>
            </a:r>
            <a:r>
              <a:rPr lang="pl-PL" altLang="pl-PL" sz="1050" b="1" dirty="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pl-PL" altLang="pl-PL" sz="1050" b="1" dirty="0" err="1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pl-PL" altLang="pl-PL" sz="1050" b="1" dirty="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l-PL" altLang="pl-PL" sz="1050" b="1" dirty="0" err="1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ConcreteStrategyB</a:t>
            </a:r>
            <a:r>
              <a:rPr lang="pl-PL" altLang="pl-PL" sz="1050" b="1" dirty="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</a:p>
          <a:p>
            <a:pPr marL="914400" lvl="2" indent="0" defTabSz="540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pl-PL" altLang="pl-PL" sz="1050" b="1" dirty="0" err="1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context.DoSomeBusinessLogic</a:t>
            </a:r>
            <a:r>
              <a:rPr lang="pl-PL" altLang="pl-PL" sz="1050" b="1" dirty="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marL="457200" lvl="1" indent="0" defTabSz="540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}</a:t>
            </a:r>
            <a:r>
              <a:rPr lang="pl-PL" altLang="pl-PL" sz="1050" b="1" dirty="0"/>
              <a:t> </a:t>
            </a:r>
          </a:p>
          <a:p>
            <a:pPr marL="0" indent="0" defTabSz="540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763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7235692-61BD-AE21-665A-2EAF588E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76" y="740419"/>
            <a:ext cx="2097047" cy="1061506"/>
          </a:xfrm>
        </p:spPr>
        <p:txBody>
          <a:bodyPr anchor="t">
            <a:normAutofit/>
          </a:bodyPr>
          <a:lstStyle/>
          <a:p>
            <a:r>
              <a:rPr lang="pl-PL" dirty="0"/>
              <a:t>Adapter</a:t>
            </a:r>
            <a:endParaRPr lang="pl-PL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416E819-DB91-66E2-A017-D07B05611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87" y="1729289"/>
            <a:ext cx="5465827" cy="2268834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828E6E0-C36A-CC34-E8EB-AB175EEDA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914" y="3017367"/>
            <a:ext cx="5509281" cy="3638204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3911B451-C6CF-08E4-2620-3166973E25CF}"/>
              </a:ext>
            </a:extLst>
          </p:cNvPr>
          <p:cNvSpPr txBox="1"/>
          <p:nvPr/>
        </p:nvSpPr>
        <p:spPr>
          <a:xfrm>
            <a:off x="1319055" y="5184578"/>
            <a:ext cx="4337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Pozwala na komunikacje klas o niekompatybilnych interfejsach.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351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5711C0-3FB3-2C15-7A28-4E9D08A9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385" y="850626"/>
            <a:ext cx="2795058" cy="1135737"/>
          </a:xfrm>
        </p:spPr>
        <p:txBody>
          <a:bodyPr>
            <a:normAutofit/>
          </a:bodyPr>
          <a:lstStyle/>
          <a:p>
            <a:r>
              <a:rPr lang="pl-PL" sz="3200" dirty="0"/>
              <a:t>Adapter klasy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8CB5C68C-6503-4833-2202-70E57156F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42" y="2719654"/>
            <a:ext cx="5778703" cy="32745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970091B-C918-1F69-B48F-66E0CB4A8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928" y="2542375"/>
            <a:ext cx="6515100" cy="3790604"/>
          </a:xfrm>
          <a:prstGeom prst="rect">
            <a:avLst/>
          </a:prstGeom>
        </p:spPr>
      </p:pic>
      <p:sp>
        <p:nvSpPr>
          <p:cNvPr id="6" name="Tytuł 1">
            <a:extLst>
              <a:ext uri="{FF2B5EF4-FFF2-40B4-BE49-F238E27FC236}">
                <a16:creationId xmlns:a16="http://schemas.microsoft.com/office/drawing/2014/main" id="{DA2FBC14-8949-688E-D53B-A7F589E3B5B3}"/>
              </a:ext>
            </a:extLst>
          </p:cNvPr>
          <p:cNvSpPr txBox="1">
            <a:spLocks/>
          </p:cNvSpPr>
          <p:nvPr/>
        </p:nvSpPr>
        <p:spPr>
          <a:xfrm>
            <a:off x="1014060" y="961322"/>
            <a:ext cx="3204633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 dirty="0"/>
              <a:t>Adapter obiektu</a:t>
            </a:r>
          </a:p>
        </p:txBody>
      </p:sp>
    </p:spTree>
    <p:extLst>
      <p:ext uri="{BB962C8B-B14F-4D97-AF65-F5344CB8AC3E}">
        <p14:creationId xmlns:p14="http://schemas.microsoft.com/office/powerpoint/2010/main" val="353097237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440</Words>
  <Application>Microsoft Office PowerPoint</Application>
  <PresentationFormat>Panoramiczny</PresentationFormat>
  <Paragraphs>119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Fira Code</vt:lpstr>
      <vt:lpstr>source-serif-pro</vt:lpstr>
      <vt:lpstr>Motyw pakietu Office</vt:lpstr>
      <vt:lpstr>Podstawowe wzorce projektowe</vt:lpstr>
      <vt:lpstr>Grupy wzorców:</vt:lpstr>
      <vt:lpstr>Singleton</vt:lpstr>
      <vt:lpstr>Metoda wytwórcza (factory method)</vt:lpstr>
      <vt:lpstr>Factory method</vt:lpstr>
      <vt:lpstr>Strategia</vt:lpstr>
      <vt:lpstr>Strategia</vt:lpstr>
      <vt:lpstr>Adapter</vt:lpstr>
      <vt:lpstr>Adapter klasy</vt:lpstr>
      <vt:lpstr>Obserwator</vt:lpstr>
      <vt:lpstr>Obserwator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Podstawowe wzorce projektowe</dc:title>
  <dc:creator>Monika Mostek</dc:creator>
  <cp:lastModifiedBy>Monika Mostek</cp:lastModifiedBy>
  <cp:revision>4</cp:revision>
  <dcterms:created xsi:type="dcterms:W3CDTF">2022-11-21T18:24:47Z</dcterms:created>
  <dcterms:modified xsi:type="dcterms:W3CDTF">2022-12-09T14:31:19Z</dcterms:modified>
</cp:coreProperties>
</file>