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3" r:id="rId5"/>
    <p:sldId id="298" r:id="rId6"/>
    <p:sldId id="285" r:id="rId7"/>
    <p:sldId id="291" r:id="rId8"/>
    <p:sldId id="299" r:id="rId9"/>
    <p:sldId id="300" r:id="rId10"/>
    <p:sldId id="301" r:id="rId11"/>
    <p:sldId id="302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7A053-764B-45B7-A38A-C8F96DCFBE17}" v="483" dt="2025-05-25T07:22:16.291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879" autoAdjust="0"/>
  </p:normalViewPr>
  <p:slideViewPr>
    <p:cSldViewPr snapToGrid="0" showGuides="1">
      <p:cViewPr>
        <p:scale>
          <a:sx n="100" d="100"/>
          <a:sy n="100" d="100"/>
        </p:scale>
        <p:origin x="72" y="-12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yellow taxi cabs in a city street&#10;&#10;AI-generated content may be incorrect.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538" r="23010" b="121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Ride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Sharing App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+mn-lt"/>
              </a:rPr>
              <a:t>Ndacyayisenga Shema Arsene </a:t>
            </a:r>
          </a:p>
          <a:p>
            <a:pPr algn="l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A person pointing at a graph&#10;&#10;AI-generated content may be incorrect.">
            <a:extLst>
              <a:ext uri="{FF2B5EF4-FFF2-40B4-BE49-F238E27FC236}">
                <a16:creationId xmlns:a16="http://schemas.microsoft.com/office/drawing/2014/main" id="{51A06734-9234-687F-E232-56B8B04C89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6359" r="26359"/>
          <a:stretch/>
        </p:blipFill>
        <p:spPr>
          <a:xfrm>
            <a:off x="1" y="3810"/>
            <a:ext cx="4856184" cy="6850379"/>
          </a:xfr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248961"/>
              </p:ext>
            </p:extLst>
          </p:nvPr>
        </p:nvGraphicFramePr>
        <p:xfrm>
          <a:off x="4856163" y="2212975"/>
          <a:ext cx="7335836" cy="4645025"/>
        </p:xfrm>
        <a:graphic>
          <a:graphicData uri="http://schemas.openxmlformats.org/drawingml/2006/table">
            <a:tbl>
              <a:tblPr firstRow="1" bandRow="1"/>
              <a:tblGrid>
                <a:gridCol w="797877">
                  <a:extLst>
                    <a:ext uri="{9D8B030D-6E8A-4147-A177-3AD203B41FA5}">
                      <a16:colId xmlns:a16="http://schemas.microsoft.com/office/drawing/2014/main" val="1680321436"/>
                    </a:ext>
                  </a:extLst>
                </a:gridCol>
                <a:gridCol w="6537959">
                  <a:extLst>
                    <a:ext uri="{9D8B030D-6E8A-4147-A177-3AD203B41FA5}">
                      <a16:colId xmlns:a16="http://schemas.microsoft.com/office/drawing/2014/main" val="1621479666"/>
                    </a:ext>
                  </a:extLst>
                </a:gridCol>
              </a:tblGrid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Project statement &amp; objectives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44635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ER diagram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913436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dirty="0" err="1">
                          <a:latin typeface="Felix Titling"/>
                          <a:cs typeface="Felix Titling" panose="020F0502020204030204" pitchFamily="34" charset="0"/>
                        </a:rPr>
                        <a:t>BUsiness</a:t>
                      </a: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 Process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392374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err="1">
                          <a:latin typeface="Felix Titling"/>
                          <a:cs typeface="Felix Titling" panose="020F0502020204030204" pitchFamily="34" charset="0"/>
                        </a:rPr>
                        <a:t>Procedures,Function,Triggers</a:t>
                      </a:r>
                      <a:endParaRPr lang="en-US" sz="2400" dirty="0" err="1">
                        <a:latin typeface="Felix Titling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82632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dirty="0">
                          <a:latin typeface="Felix Titling"/>
                          <a:cs typeface="Felix Titling" panose="020F0502020204030204" pitchFamily="34" charset="0"/>
                        </a:rPr>
                        <a:t>Result &amp; conclusion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2909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Project Statement</a:t>
            </a:r>
          </a:p>
        </p:txBody>
      </p:sp>
      <p:pic>
        <p:nvPicPr>
          <p:cNvPr id="6" name="Picture Placeholder 5" descr="A group of people posing for the camera&#10;&#10;AI-generated content may be incorrect.">
            <a:extLst>
              <a:ext uri="{FF2B5EF4-FFF2-40B4-BE49-F238E27FC236}">
                <a16:creationId xmlns:a16="http://schemas.microsoft.com/office/drawing/2014/main" id="{E06013D7-A986-C5B1-63AC-31DEC6FB89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29222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2DFB8-B7A2-DE8A-3E38-FC317061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This project aims to reduce the cost of taxi and cab transportation in Rwanda by allowing multiple passengers traveling in the same direction to share a ride and split the fare.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By implementing a ride-sharing system similar to Uber Pool, the platform promotes affordable and efficient transportation.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F93863-763B-590D-9D57-2E4C5A8E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101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pc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0F9375-7D60-5547-02DC-A2AF4BE0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spc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84D792B7-0397-C047-AE12-1A03F7E3DC83}" type="slidenum">
              <a:rPr lang="en-US" spc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3</a:t>
            </a:fld>
            <a:endParaRPr lang="en-US" spc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885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pic>
        <p:nvPicPr>
          <p:cNvPr id="50" name="Picture Placeholder 49" descr="A traffic jam on a road&#10;&#10;AI-generated content may be incorrect.">
            <a:extLst>
              <a:ext uri="{FF2B5EF4-FFF2-40B4-BE49-F238E27FC236}">
                <a16:creationId xmlns:a16="http://schemas.microsoft.com/office/drawing/2014/main" id="{2916D8C7-8EA5-2E6F-F81A-B14A1E3F97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517" r="9517"/>
          <a:stretch/>
        </p:blipFill>
        <p:spPr>
          <a:xfrm>
            <a:off x="444501" y="1592221"/>
            <a:ext cx="5207000" cy="4292599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DCB8-0DA6-16F3-B3CA-CF93D0760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C2971-7886-2287-75E6-F484F930D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>
                <a:solidFill>
                  <a:srgbClr val="F0F6FC"/>
                </a:solidFill>
                <a:ea typeface="+mn-lt"/>
                <a:cs typeface="+mn-lt"/>
              </a:rPr>
              <a:t>To provide an affordable ride-sharing solution tailored to the Rwandan market</a:t>
            </a:r>
            <a:endParaRPr lang="en-US" dirty="0"/>
          </a:p>
          <a:p>
            <a:pPr marL="283210" indent="-283210"/>
            <a:r>
              <a:rPr lang="en-US" dirty="0">
                <a:solidFill>
                  <a:srgbClr val="F0F6FC"/>
                </a:solidFill>
                <a:ea typeface="+mn-lt"/>
                <a:cs typeface="+mn-lt"/>
              </a:rPr>
              <a:t>To enable passengers to book shared rides and split costs based on location and timing</a:t>
            </a:r>
            <a:endParaRPr lang="en-US" dirty="0"/>
          </a:p>
          <a:p>
            <a:pPr marL="283210" indent="-283210"/>
            <a:r>
              <a:rPr lang="en-US" dirty="0">
                <a:solidFill>
                  <a:srgbClr val="F0F6FC"/>
                </a:solidFill>
                <a:ea typeface="+mn-lt"/>
                <a:cs typeface="+mn-lt"/>
              </a:rPr>
              <a:t>To optimize vehicle usage and increase driver earnings through pooled rides</a:t>
            </a:r>
            <a:endParaRPr lang="en-US" dirty="0"/>
          </a:p>
          <a:p>
            <a:pPr marL="283210" indent="-283210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4A013-8896-5CD5-72E8-3B8EEA1D6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2AD00-6CD2-E80D-01B6-8AF25A1EB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3937450"/>
            <a:ext cx="5169820" cy="1745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solidFill>
                  <a:srgbClr val="F0F6FC"/>
                </a:solidFill>
                <a:ea typeface="+mn-lt"/>
                <a:cs typeface="+mn-lt"/>
              </a:rPr>
              <a:t>To implement secure, efficient backend logic using Oracle PL/SQL</a:t>
            </a:r>
            <a:endParaRPr lang="en-US" dirty="0"/>
          </a:p>
          <a:p>
            <a:pPr marL="283210" indent="-283210"/>
            <a:r>
              <a:rPr lang="en-US" dirty="0">
                <a:solidFill>
                  <a:srgbClr val="F0F6FC"/>
                </a:solidFill>
                <a:ea typeface="+mn-lt"/>
                <a:cs typeface="+mn-lt"/>
              </a:rPr>
              <a:t>To track and audit user activity for accountability and transparency</a:t>
            </a:r>
            <a:endParaRPr lang="en-US" dirty="0"/>
          </a:p>
          <a:p>
            <a:pPr marL="283210" indent="-283210"/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5AB0-A71D-FAED-3A51-BB67EACD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A83AF9-8EC4-FAD9-7E60-FC5298AA9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94" y="1028578"/>
            <a:ext cx="10250128" cy="53583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B6E02-8DA9-35D5-F3EE-539F21A5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3368-FD82-8220-87AC-F0000596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6916E6-5E05-3B62-81B2-CAB1077D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1BF2-512F-3007-F3C2-AA0AD4B1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95FD99-F4FF-EE09-0495-93B41E489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779" y="1714694"/>
            <a:ext cx="11466872" cy="3702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C989-FE38-D295-CEF1-12E1F4EC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F6E6-468F-CEA3-58AE-73D84A1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084EE4-9455-31DD-52CF-9764B65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5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5324-405A-FBF9-CA22-825A4CEC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A5623D-2224-FA4E-0CFB-30B528862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56" y="1024924"/>
            <a:ext cx="8162440" cy="44866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3355-75E4-84E0-60EC-4BBC8FF9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B825-AFCA-6599-1D73-2473E967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F4EE97-EBB3-372C-D602-5FFE3808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7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DF09-C01E-21E7-03D6-B5EE4113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3040607-30BD-F33B-ADD6-FA3501629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94" y="1029111"/>
            <a:ext cx="7245457" cy="48646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091C7-C3A9-0F16-71D9-64041EE3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06F2-BCE9-98E3-D851-54D9A0A5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BF6983-438C-0F34-8C5A-A5783573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5110-0AC0-F81B-FFCC-B7BF027B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E20A-72B2-1F16-09CB-8B62B05D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Successfully implemented a PL/SQL-based ride-sharing database system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Enabled key features: user registration, ride creation, seat booking, and payments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Automated Price estimation using distance and seat count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Enforced business rules with triggers to block bookings on weekdays and holidays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Logged user actions for accountability through an audit trail</a:t>
            </a:r>
            <a:endParaRPr lang="en-US" dirty="0"/>
          </a:p>
          <a:p>
            <a:pPr marL="283210" indent="-28321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70341-28CC-7A1A-B54F-CDB399AE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8482-808D-2598-2772-A37FF397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A20FFE-6B5E-B078-1654-7CC237A2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1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B04EA5-0343-4579-A177-61682A6D2E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9262BC-C013-4067-8A15-9DCD1281E3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AEB05A-1290-41EF-A3CD-520462C3F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434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Ride Sharing App</vt:lpstr>
      <vt:lpstr>Agenda</vt:lpstr>
      <vt:lpstr>Project Statement</vt:lpstr>
      <vt:lpstr>Objectives</vt:lpstr>
      <vt:lpstr>ER DIAGRAM</vt:lpstr>
      <vt:lpstr>Business process</vt:lpstr>
      <vt:lpstr>Procedure</vt:lpstr>
      <vt:lpstr>Function</vt:lpstr>
      <vt:lpstr>Results and Achievement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131</cp:revision>
  <dcterms:created xsi:type="dcterms:W3CDTF">2025-05-25T00:43:40Z</dcterms:created>
  <dcterms:modified xsi:type="dcterms:W3CDTF">2025-05-25T07:23:31Z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