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62"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8354" autoAdjust="0"/>
  </p:normalViewPr>
  <p:slideViewPr>
    <p:cSldViewPr>
      <p:cViewPr varScale="1">
        <p:scale>
          <a:sx n="74" d="100"/>
          <a:sy n="74" d="100"/>
        </p:scale>
        <p:origin x="-171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81FB7-3436-4EE2-9674-7471D5F0016F}" type="datetimeFigureOut">
              <a:rPr lang="zh-TW" altLang="en-US" smtClean="0"/>
              <a:t>2016/5/19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7F7C2D-E957-427B-80C3-C283C068C620}" type="slidenum">
              <a:rPr lang="zh-TW" altLang="en-US" smtClean="0"/>
              <a:t>‹#›</a:t>
            </a:fld>
            <a:endParaRPr lang="zh-TW" altLang="en-US"/>
          </a:p>
        </p:txBody>
      </p:sp>
    </p:spTree>
    <p:extLst>
      <p:ext uri="{BB962C8B-B14F-4D97-AF65-F5344CB8AC3E}">
        <p14:creationId xmlns:p14="http://schemas.microsoft.com/office/powerpoint/2010/main" val="633081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&lt;</a:t>
            </a:r>
            <a:r>
              <a:rPr lang="en-US" altLang="zh-TW" dirty="0" err="1" smtClean="0"/>
              <a:t>x,v</a:t>
            </a:r>
            <a:r>
              <a:rPr lang="en-US" altLang="zh-TW" dirty="0" smtClean="0"/>
              <a:t>&gt;&gt;=0</a:t>
            </a:r>
            <a:r>
              <a:rPr lang="en-US" altLang="zh-TW" baseline="0" dirty="0" smtClean="0"/>
              <a:t> if 0&lt;=theta&lt;pi/2</a:t>
            </a:r>
          </a:p>
          <a:p>
            <a:r>
              <a:rPr lang="en-US" altLang="zh-TW" baseline="0" dirty="0" smtClean="0"/>
              <a:t>&lt;</a:t>
            </a:r>
            <a:r>
              <a:rPr lang="en-US" altLang="zh-TW" baseline="0" dirty="0" err="1" smtClean="0"/>
              <a:t>x,v</a:t>
            </a:r>
            <a:r>
              <a:rPr lang="en-US" altLang="zh-TW" baseline="0" dirty="0" smtClean="0"/>
              <a:t>&gt; &lt;0   if pi/2&lt;theta&lt;=pi</a:t>
            </a:r>
            <a:endParaRPr lang="zh-TW" altLang="en-US" dirty="0"/>
          </a:p>
        </p:txBody>
      </p:sp>
      <p:sp>
        <p:nvSpPr>
          <p:cNvPr id="4" name="投影片編號版面配置區 3"/>
          <p:cNvSpPr>
            <a:spLocks noGrp="1"/>
          </p:cNvSpPr>
          <p:nvPr>
            <p:ph type="sldNum" sz="quarter" idx="10"/>
          </p:nvPr>
        </p:nvSpPr>
        <p:spPr/>
        <p:txBody>
          <a:bodyPr/>
          <a:lstStyle/>
          <a:p>
            <a:fld id="{CE7F7C2D-E957-427B-80C3-C283C068C620}" type="slidenum">
              <a:rPr lang="zh-TW" altLang="en-US" smtClean="0"/>
              <a:t>4</a:t>
            </a:fld>
            <a:endParaRPr lang="zh-TW" altLang="en-US"/>
          </a:p>
        </p:txBody>
      </p:sp>
    </p:spTree>
    <p:extLst>
      <p:ext uri="{BB962C8B-B14F-4D97-AF65-F5344CB8AC3E}">
        <p14:creationId xmlns:p14="http://schemas.microsoft.com/office/powerpoint/2010/main" val="209338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2016/5/19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2016/5/19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2.png"/><Relationship Id="rId18" Type="http://schemas.openxmlformats.org/officeDocument/2006/relationships/oleObject" Target="../embeddings/oleObject6.bin"/><Relationship Id="rId3" Type="http://schemas.openxmlformats.org/officeDocument/2006/relationships/notesSlide" Target="../notesSlides/notesSlide1.xml"/><Relationship Id="rId7" Type="http://schemas.openxmlformats.org/officeDocument/2006/relationships/image" Target="../media/image10.png"/><Relationship Id="rId12" Type="http://schemas.openxmlformats.org/officeDocument/2006/relationships/image" Target="../media/image5.wmf"/><Relationship Id="rId17"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oleObject" Target="../embeddings/oleObject5.bin"/><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oleObject" Target="../embeddings/oleObject3.bin"/><Relationship Id="rId5" Type="http://schemas.openxmlformats.org/officeDocument/2006/relationships/image" Target="../media/image3.wmf"/><Relationship Id="rId15" Type="http://schemas.openxmlformats.org/officeDocument/2006/relationships/image" Target="../media/image6.wmf"/><Relationship Id="rId10" Type="http://schemas.openxmlformats.org/officeDocument/2006/relationships/image" Target="../media/image4.wmf"/><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7.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7.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Principle Component Analysis</a:t>
            </a:r>
            <a:endParaRPr lang="zh-TW" altLang="en-US" dirty="0"/>
          </a:p>
        </p:txBody>
      </p:sp>
      <p:sp>
        <p:nvSpPr>
          <p:cNvPr id="3" name="副標題 2"/>
          <p:cNvSpPr>
            <a:spLocks noGrp="1"/>
          </p:cNvSpPr>
          <p:nvPr>
            <p:ph type="subTitle" idx="1"/>
          </p:nvPr>
        </p:nvSpPr>
        <p:spPr/>
        <p:txBody>
          <a:bodyPr/>
          <a:lstStyle/>
          <a:p>
            <a:r>
              <a:rPr lang="en-US" altLang="zh-TW" dirty="0" err="1" smtClean="0"/>
              <a:t>Chih</a:t>
            </a:r>
            <a:r>
              <a:rPr lang="en-US" altLang="zh-TW" dirty="0" smtClean="0"/>
              <a:t>-Sheng Huang</a:t>
            </a:r>
          </a:p>
        </p:txBody>
      </p:sp>
    </p:spTree>
    <p:extLst>
      <p:ext uri="{BB962C8B-B14F-4D97-AF65-F5344CB8AC3E}">
        <p14:creationId xmlns:p14="http://schemas.microsoft.com/office/powerpoint/2010/main" val="718635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3492285038"/>
              </p:ext>
            </p:extLst>
          </p:nvPr>
        </p:nvGraphicFramePr>
        <p:xfrm>
          <a:off x="3203848" y="1412776"/>
          <a:ext cx="3024336" cy="994671"/>
        </p:xfrm>
        <a:graphic>
          <a:graphicData uri="http://schemas.openxmlformats.org/presentationml/2006/ole">
            <mc:AlternateContent xmlns:mc="http://schemas.openxmlformats.org/markup-compatibility/2006">
              <mc:Choice xmlns:v="urn:schemas-microsoft-com:vml" Requires="v">
                <p:oleObj spid="_x0000_s9231" name="方程式" r:id="rId3" imgW="1079280" imgH="355320" progId="Equation.3">
                  <p:embed/>
                </p:oleObj>
              </mc:Choice>
              <mc:Fallback>
                <p:oleObj name="方程式" r:id="rId3" imgW="1079280" imgH="355320" progId="Equation.3">
                  <p:embed/>
                  <p:pic>
                    <p:nvPicPr>
                      <p:cNvPr id="0" name=""/>
                      <p:cNvPicPr>
                        <a:picLocks noChangeAspect="1" noChangeArrowheads="1"/>
                      </p:cNvPicPr>
                      <p:nvPr/>
                    </p:nvPicPr>
                    <p:blipFill>
                      <a:blip r:embed="rId4"/>
                      <a:srcRect/>
                      <a:stretch>
                        <a:fillRect/>
                      </a:stretch>
                    </p:blipFill>
                    <p:spPr bwMode="auto">
                      <a:xfrm>
                        <a:off x="3203848" y="1412776"/>
                        <a:ext cx="3024336" cy="994671"/>
                      </a:xfrm>
                      <a:prstGeom prst="rect">
                        <a:avLst/>
                      </a:prstGeom>
                      <a:noFill/>
                      <a:ln>
                        <a:noFill/>
                      </a:ln>
                    </p:spPr>
                  </p:pic>
                </p:oleObj>
              </mc:Fallback>
            </mc:AlternateContent>
          </a:graphicData>
        </a:graphic>
      </p:graphicFrame>
      <p:sp>
        <p:nvSpPr>
          <p:cNvPr id="5" name="內容版面配置區 2"/>
          <p:cNvSpPr txBox="1">
            <a:spLocks/>
          </p:cNvSpPr>
          <p:nvPr/>
        </p:nvSpPr>
        <p:spPr>
          <a:xfrm>
            <a:off x="453896" y="2420888"/>
            <a:ext cx="8229600" cy="11881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dirty="0" smtClean="0">
                <a:latin typeface="Times New Roman" panose="02020603050405020304" pitchFamily="18" charset="0"/>
                <a:cs typeface="Times New Roman" panose="02020603050405020304" pitchFamily="18" charset="0"/>
              </a:rPr>
              <a:t>Lagrange function:</a:t>
            </a:r>
          </a:p>
        </p:txBody>
      </p:sp>
      <p:graphicFrame>
        <p:nvGraphicFramePr>
          <p:cNvPr id="6" name="物件 5"/>
          <p:cNvGraphicFramePr>
            <a:graphicFrameLocks noChangeAspect="1"/>
          </p:cNvGraphicFramePr>
          <p:nvPr>
            <p:extLst>
              <p:ext uri="{D42A27DB-BD31-4B8C-83A1-F6EECF244321}">
                <p14:modId xmlns:p14="http://schemas.microsoft.com/office/powerpoint/2010/main" val="3101143719"/>
              </p:ext>
            </p:extLst>
          </p:nvPr>
        </p:nvGraphicFramePr>
        <p:xfrm>
          <a:off x="2267744" y="3077270"/>
          <a:ext cx="4735513" cy="639762"/>
        </p:xfrm>
        <a:graphic>
          <a:graphicData uri="http://schemas.openxmlformats.org/presentationml/2006/ole">
            <mc:AlternateContent xmlns:mc="http://schemas.openxmlformats.org/markup-compatibility/2006">
              <mc:Choice xmlns:v="urn:schemas-microsoft-com:vml" Requires="v">
                <p:oleObj spid="_x0000_s9232" name="方程式" r:id="rId5" imgW="1688760" imgH="228600" progId="Equation.3">
                  <p:embed/>
                </p:oleObj>
              </mc:Choice>
              <mc:Fallback>
                <p:oleObj name="方程式" r:id="rId5" imgW="1688760" imgH="228600" progId="Equation.3">
                  <p:embed/>
                  <p:pic>
                    <p:nvPicPr>
                      <p:cNvPr id="0" name=""/>
                      <p:cNvPicPr>
                        <a:picLocks noChangeAspect="1" noChangeArrowheads="1"/>
                      </p:cNvPicPr>
                      <p:nvPr/>
                    </p:nvPicPr>
                    <p:blipFill>
                      <a:blip r:embed="rId6"/>
                      <a:srcRect/>
                      <a:stretch>
                        <a:fillRect/>
                      </a:stretch>
                    </p:blipFill>
                    <p:spPr bwMode="auto">
                      <a:xfrm>
                        <a:off x="2267744" y="3077270"/>
                        <a:ext cx="4735513"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835228494"/>
              </p:ext>
            </p:extLst>
          </p:nvPr>
        </p:nvGraphicFramePr>
        <p:xfrm>
          <a:off x="1259632" y="3933056"/>
          <a:ext cx="6907213" cy="2274888"/>
        </p:xfrm>
        <a:graphic>
          <a:graphicData uri="http://schemas.openxmlformats.org/presentationml/2006/ole">
            <mc:AlternateContent xmlns:mc="http://schemas.openxmlformats.org/markup-compatibility/2006">
              <mc:Choice xmlns:v="urn:schemas-microsoft-com:vml" Requires="v">
                <p:oleObj spid="_x0000_s9233" name="方程式" r:id="rId7" imgW="2463480" imgH="812520" progId="Equation.3">
                  <p:embed/>
                </p:oleObj>
              </mc:Choice>
              <mc:Fallback>
                <p:oleObj name="方程式" r:id="rId7" imgW="2463480" imgH="812520" progId="Equation.3">
                  <p:embed/>
                  <p:pic>
                    <p:nvPicPr>
                      <p:cNvPr id="0" name="物件 5"/>
                      <p:cNvPicPr>
                        <a:picLocks noChangeAspect="1" noChangeArrowheads="1"/>
                      </p:cNvPicPr>
                      <p:nvPr/>
                    </p:nvPicPr>
                    <p:blipFill>
                      <a:blip r:embed="rId8"/>
                      <a:srcRect/>
                      <a:stretch>
                        <a:fillRect/>
                      </a:stretch>
                    </p:blipFill>
                    <p:spPr bwMode="auto">
                      <a:xfrm>
                        <a:off x="1259632" y="3933056"/>
                        <a:ext cx="6907213"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46675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p:sp>
        <p:nvSpPr>
          <p:cNvPr id="3" name="內容版面配置區 2"/>
          <p:cNvSpPr>
            <a:spLocks noGrp="1"/>
          </p:cNvSpPr>
          <p:nvPr>
            <p:ph idx="1"/>
          </p:nvPr>
        </p:nvSpPr>
        <p:spPr>
          <a:xfrm>
            <a:off x="457200" y="1600200"/>
            <a:ext cx="8229600" cy="1108720"/>
          </a:xfrm>
        </p:spPr>
        <p:txBody>
          <a:bodyPr>
            <a:normAutofit/>
          </a:bodyPr>
          <a:lstStyle/>
          <a:p>
            <a:r>
              <a:rPr lang="en-US" altLang="zh-TW" dirty="0" smtClean="0">
                <a:latin typeface="Times New Roman" panose="02020603050405020304" pitchFamily="18" charset="0"/>
                <a:cs typeface="Times New Roman" panose="02020603050405020304" pitchFamily="18" charset="0"/>
              </a:rPr>
              <a:t>The first principal vector can be found by the following equation:</a:t>
            </a:r>
          </a:p>
          <a:p>
            <a:endParaRPr lang="zh-TW" altLang="en-US" dirty="0">
              <a:latin typeface="Times New Roman" panose="02020603050405020304" pitchFamily="18" charset="0"/>
              <a:cs typeface="Times New Roman" panose="02020603050405020304" pitchFamily="18" charset="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1912809764"/>
              </p:ext>
            </p:extLst>
          </p:nvPr>
        </p:nvGraphicFramePr>
        <p:xfrm>
          <a:off x="3059832" y="2708920"/>
          <a:ext cx="3024336" cy="994671"/>
        </p:xfrm>
        <a:graphic>
          <a:graphicData uri="http://schemas.openxmlformats.org/presentationml/2006/ole">
            <mc:AlternateContent xmlns:mc="http://schemas.openxmlformats.org/markup-compatibility/2006">
              <mc:Choice xmlns:v="urn:schemas-microsoft-com:vml" Requires="v">
                <p:oleObj spid="_x0000_s10259" name="方程式" r:id="rId3" imgW="1079280" imgH="355320" progId="Equation.3">
                  <p:embed/>
                </p:oleObj>
              </mc:Choice>
              <mc:Fallback>
                <p:oleObj name="方程式" r:id="rId3" imgW="1079280" imgH="355320" progId="Equation.3">
                  <p:embed/>
                  <p:pic>
                    <p:nvPicPr>
                      <p:cNvPr id="0" name=""/>
                      <p:cNvPicPr>
                        <a:picLocks noChangeAspect="1" noChangeArrowheads="1"/>
                      </p:cNvPicPr>
                      <p:nvPr/>
                    </p:nvPicPr>
                    <p:blipFill>
                      <a:blip r:embed="rId4"/>
                      <a:srcRect/>
                      <a:stretch>
                        <a:fillRect/>
                      </a:stretch>
                    </p:blipFill>
                    <p:spPr bwMode="auto">
                      <a:xfrm>
                        <a:off x="3059832" y="2708920"/>
                        <a:ext cx="3024336" cy="994671"/>
                      </a:xfrm>
                      <a:prstGeom prst="rect">
                        <a:avLst/>
                      </a:prstGeom>
                      <a:noFill/>
                      <a:ln>
                        <a:noFill/>
                      </a:ln>
                    </p:spPr>
                  </p:pic>
                </p:oleObj>
              </mc:Fallback>
            </mc:AlternateContent>
          </a:graphicData>
        </a:graphic>
      </p:graphicFrame>
      <p:sp>
        <p:nvSpPr>
          <p:cNvPr id="5" name="內容版面配置區 2"/>
          <p:cNvSpPr txBox="1">
            <a:spLocks/>
          </p:cNvSpPr>
          <p:nvPr/>
        </p:nvSpPr>
        <p:spPr>
          <a:xfrm>
            <a:off x="460504" y="3645024"/>
            <a:ext cx="8229600" cy="110872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Times New Roman" panose="02020603050405020304" pitchFamily="18" charset="0"/>
                <a:cs typeface="Times New Roman" panose="02020603050405020304" pitchFamily="18" charset="0"/>
              </a:rPr>
              <a:t>This is equivalent to find the largest eigenvalue of the following eigenvalue problem:</a:t>
            </a:r>
            <a:endParaRPr lang="zh-TW" altLang="en-US" dirty="0">
              <a:latin typeface="Times New Roman" panose="02020603050405020304" pitchFamily="18" charset="0"/>
              <a:cs typeface="Times New Roman" panose="02020603050405020304" pitchFamily="18" charset="0"/>
            </a:endParaRPr>
          </a:p>
        </p:txBody>
      </p:sp>
      <p:graphicFrame>
        <p:nvGraphicFramePr>
          <p:cNvPr id="6" name="物件 5"/>
          <p:cNvGraphicFramePr>
            <a:graphicFrameLocks noChangeAspect="1"/>
          </p:cNvGraphicFramePr>
          <p:nvPr>
            <p:extLst>
              <p:ext uri="{D42A27DB-BD31-4B8C-83A1-F6EECF244321}">
                <p14:modId xmlns:p14="http://schemas.microsoft.com/office/powerpoint/2010/main" val="1165678838"/>
              </p:ext>
            </p:extLst>
          </p:nvPr>
        </p:nvGraphicFramePr>
        <p:xfrm>
          <a:off x="1979712" y="4941168"/>
          <a:ext cx="1495425" cy="1279525"/>
        </p:xfrm>
        <a:graphic>
          <a:graphicData uri="http://schemas.openxmlformats.org/presentationml/2006/ole">
            <mc:AlternateContent xmlns:mc="http://schemas.openxmlformats.org/markup-compatibility/2006">
              <mc:Choice xmlns:v="urn:schemas-microsoft-com:vml" Requires="v">
                <p:oleObj spid="_x0000_s10260" name="方程式" r:id="rId5" imgW="533160" imgH="457200" progId="Equation.3">
                  <p:embed/>
                </p:oleObj>
              </mc:Choice>
              <mc:Fallback>
                <p:oleObj name="方程式" r:id="rId5" imgW="533160" imgH="457200" progId="Equation.3">
                  <p:embed/>
                  <p:pic>
                    <p:nvPicPr>
                      <p:cNvPr id="0" name="物件 7"/>
                      <p:cNvPicPr>
                        <a:picLocks noChangeAspect="1" noChangeArrowheads="1"/>
                      </p:cNvPicPr>
                      <p:nvPr/>
                    </p:nvPicPr>
                    <p:blipFill>
                      <a:blip r:embed="rId6"/>
                      <a:srcRect/>
                      <a:stretch>
                        <a:fillRect/>
                      </a:stretch>
                    </p:blipFill>
                    <p:spPr bwMode="auto">
                      <a:xfrm>
                        <a:off x="1979712" y="4941168"/>
                        <a:ext cx="14954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680736868"/>
              </p:ext>
            </p:extLst>
          </p:nvPr>
        </p:nvGraphicFramePr>
        <p:xfrm>
          <a:off x="4139952" y="5085184"/>
          <a:ext cx="4887490" cy="1265986"/>
        </p:xfrm>
        <a:graphic>
          <a:graphicData uri="http://schemas.openxmlformats.org/presentationml/2006/ole">
            <mc:AlternateContent xmlns:mc="http://schemas.openxmlformats.org/markup-compatibility/2006">
              <mc:Choice xmlns:v="urn:schemas-microsoft-com:vml" Requires="v">
                <p:oleObj spid="_x0000_s10261" name="方程式" r:id="rId7" imgW="2743200" imgH="711000" progId="Equation.3">
                  <p:embed/>
                </p:oleObj>
              </mc:Choice>
              <mc:Fallback>
                <p:oleObj name="方程式" r:id="rId7" imgW="2743200" imgH="711000" progId="Equation.3">
                  <p:embed/>
                  <p:pic>
                    <p:nvPicPr>
                      <p:cNvPr id="0" name="物件 5"/>
                      <p:cNvPicPr>
                        <a:picLocks noChangeAspect="1" noChangeArrowheads="1"/>
                      </p:cNvPicPr>
                      <p:nvPr/>
                    </p:nvPicPr>
                    <p:blipFill>
                      <a:blip r:embed="rId8"/>
                      <a:srcRect/>
                      <a:stretch>
                        <a:fillRect/>
                      </a:stretch>
                    </p:blipFill>
                    <p:spPr bwMode="auto">
                      <a:xfrm>
                        <a:off x="4139952" y="5085184"/>
                        <a:ext cx="4887490" cy="126598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40533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3573038209"/>
              </p:ext>
            </p:extLst>
          </p:nvPr>
        </p:nvGraphicFramePr>
        <p:xfrm>
          <a:off x="2339752" y="1628800"/>
          <a:ext cx="4305300" cy="1277938"/>
        </p:xfrm>
        <a:graphic>
          <a:graphicData uri="http://schemas.openxmlformats.org/presentationml/2006/ole">
            <mc:AlternateContent xmlns:mc="http://schemas.openxmlformats.org/markup-compatibility/2006">
              <mc:Choice xmlns:v="urn:schemas-microsoft-com:vml" Requires="v">
                <p:oleObj spid="_x0000_s11273" name="方程式" r:id="rId3" imgW="1536480" imgH="457200" progId="Equation.3">
                  <p:embed/>
                </p:oleObj>
              </mc:Choice>
              <mc:Fallback>
                <p:oleObj name="方程式" r:id="rId3" imgW="1536480" imgH="457200" progId="Equation.3">
                  <p:embed/>
                  <p:pic>
                    <p:nvPicPr>
                      <p:cNvPr id="0" name=""/>
                      <p:cNvPicPr>
                        <a:picLocks noChangeAspect="1" noChangeArrowheads="1"/>
                      </p:cNvPicPr>
                      <p:nvPr/>
                    </p:nvPicPr>
                    <p:blipFill>
                      <a:blip r:embed="rId4"/>
                      <a:srcRect/>
                      <a:stretch>
                        <a:fillRect/>
                      </a:stretch>
                    </p:blipFill>
                    <p:spPr bwMode="auto">
                      <a:xfrm>
                        <a:off x="2339752" y="1628800"/>
                        <a:ext cx="4305300" cy="1277938"/>
                      </a:xfrm>
                      <a:prstGeom prst="rect">
                        <a:avLst/>
                      </a:prstGeom>
                      <a:noFill/>
                      <a:ln>
                        <a:noFill/>
                      </a:ln>
                    </p:spPr>
                  </p:pic>
                </p:oleObj>
              </mc:Fallback>
            </mc:AlternateContent>
          </a:graphicData>
        </a:graphic>
      </p:graphicFrame>
      <p:sp>
        <p:nvSpPr>
          <p:cNvPr id="9" name="內容版面配置區 2"/>
          <p:cNvSpPr>
            <a:spLocks noGrp="1"/>
          </p:cNvSpPr>
          <p:nvPr>
            <p:ph idx="1"/>
          </p:nvPr>
        </p:nvSpPr>
        <p:spPr>
          <a:xfrm>
            <a:off x="827584" y="3472408"/>
            <a:ext cx="7776864" cy="1108720"/>
          </a:xfrm>
        </p:spPr>
        <p:txBody>
          <a:bodyPr>
            <a:normAutofit/>
          </a:bodyPr>
          <a:lstStyle/>
          <a:p>
            <a:pPr marL="0" indent="0">
              <a:buNone/>
            </a:pPr>
            <a:r>
              <a:rPr lang="en-US" altLang="zh-TW" dirty="0" smtClean="0">
                <a:latin typeface="Times New Roman" panose="02020603050405020304" pitchFamily="18" charset="0"/>
                <a:cs typeface="Times New Roman" panose="02020603050405020304" pitchFamily="18" charset="0"/>
              </a:rPr>
              <a:t>Eigenvalue vector is the corresponding variance vector.</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88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 </a:t>
            </a:r>
            <a:endParaRPr lang="zh-TW" altLang="en-US" dirty="0"/>
          </a:p>
        </p:txBody>
      </p:sp>
      <p:sp>
        <p:nvSpPr>
          <p:cNvPr id="3" name="內容版面配置區 2"/>
          <p:cNvSpPr>
            <a:spLocks noGrp="1"/>
          </p:cNvSpPr>
          <p:nvPr>
            <p:ph idx="1"/>
          </p:nvPr>
        </p:nvSpPr>
        <p:spPr/>
        <p:txBody>
          <a:bodyPr/>
          <a:lstStyle/>
          <a:p>
            <a:r>
              <a:rPr lang="en-US" altLang="zh-TW" dirty="0" smtClean="0"/>
              <a:t>Generate one dataset (1000 samples for two class)</a:t>
            </a:r>
          </a:p>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r>
              <a:rPr lang="en-US" altLang="zh-TW" dirty="0" smtClean="0"/>
              <a:t>Plot the generated samples.</a:t>
            </a:r>
          </a:p>
          <a:p>
            <a:pPr marL="0" indent="0">
              <a:buNone/>
            </a:pPr>
            <a:r>
              <a:rPr lang="en-US" altLang="zh-TW" dirty="0" smtClean="0"/>
              <a:t>Apply PCA, plot the PC projection axis and the projected data.</a:t>
            </a:r>
            <a:endParaRPr lang="zh-TW" altLang="en-US" dirty="0"/>
          </a:p>
        </p:txBody>
      </p:sp>
      <p:graphicFrame>
        <p:nvGraphicFramePr>
          <p:cNvPr id="4" name="物件 3"/>
          <p:cNvGraphicFramePr>
            <a:graphicFrameLocks noChangeAspect="1"/>
          </p:cNvGraphicFramePr>
          <p:nvPr>
            <p:extLst>
              <p:ext uri="{D42A27DB-BD31-4B8C-83A1-F6EECF244321}">
                <p14:modId xmlns:p14="http://schemas.microsoft.com/office/powerpoint/2010/main" val="3448947010"/>
              </p:ext>
            </p:extLst>
          </p:nvPr>
        </p:nvGraphicFramePr>
        <p:xfrm>
          <a:off x="2843808" y="2564904"/>
          <a:ext cx="3487737" cy="1277938"/>
        </p:xfrm>
        <a:graphic>
          <a:graphicData uri="http://schemas.openxmlformats.org/presentationml/2006/ole">
            <mc:AlternateContent xmlns:mc="http://schemas.openxmlformats.org/markup-compatibility/2006">
              <mc:Choice xmlns:v="urn:schemas-microsoft-com:vml" Requires="v">
                <p:oleObj spid="_x0000_s12294" name="方程式" r:id="rId3" imgW="1244520" imgH="457200" progId="Equation.3">
                  <p:embed/>
                </p:oleObj>
              </mc:Choice>
              <mc:Fallback>
                <p:oleObj name="方程式" r:id="rId3" imgW="1244520" imgH="457200" progId="Equation.3">
                  <p:embed/>
                  <p:pic>
                    <p:nvPicPr>
                      <p:cNvPr id="0" name="物件 3"/>
                      <p:cNvPicPr>
                        <a:picLocks noChangeAspect="1" noChangeArrowheads="1"/>
                      </p:cNvPicPr>
                      <p:nvPr/>
                    </p:nvPicPr>
                    <p:blipFill>
                      <a:blip r:embed="rId4"/>
                      <a:srcRect/>
                      <a:stretch>
                        <a:fillRect/>
                      </a:stretch>
                    </p:blipFill>
                    <p:spPr bwMode="auto">
                      <a:xfrm>
                        <a:off x="2843808" y="2564904"/>
                        <a:ext cx="3487737"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74207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 descr="C:\Users\BRC\Dropbox\志勝CV\課程\3.png"/>
          <p:cNvPicPr>
            <a:picLocks noChangeAspect="1" noChangeArrowheads="1"/>
          </p:cNvPicPr>
          <p:nvPr/>
        </p:nvPicPr>
        <p:blipFill rotWithShape="1">
          <a:blip r:embed="rId2">
            <a:extLst>
              <a:ext uri="{28A0092B-C50C-407E-A947-70E740481C1C}">
                <a14:useLocalDpi xmlns:a14="http://schemas.microsoft.com/office/drawing/2010/main" val="0"/>
              </a:ext>
            </a:extLst>
          </a:blip>
          <a:srcRect l="14244" t="6434" r="8120" b="11316"/>
          <a:stretch/>
        </p:blipFill>
        <p:spPr bwMode="auto">
          <a:xfrm>
            <a:off x="4998967" y="2163970"/>
            <a:ext cx="3110487" cy="263321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 descr="C:\Users\BRC\Dropbox\志勝CV\課程\2.png"/>
          <p:cNvPicPr>
            <a:picLocks noChangeAspect="1" noChangeArrowheads="1"/>
          </p:cNvPicPr>
          <p:nvPr/>
        </p:nvPicPr>
        <p:blipFill rotWithShape="1">
          <a:blip r:embed="rId3">
            <a:extLst>
              <a:ext uri="{28A0092B-C50C-407E-A947-70E740481C1C}">
                <a14:useLocalDpi xmlns:a14="http://schemas.microsoft.com/office/drawing/2010/main" val="0"/>
              </a:ext>
            </a:extLst>
          </a:blip>
          <a:srcRect l="13888" t="6141" r="8437" b="10817"/>
          <a:stretch/>
        </p:blipFill>
        <p:spPr bwMode="auto">
          <a:xfrm>
            <a:off x="743657" y="2138270"/>
            <a:ext cx="2829293" cy="269575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群組 19"/>
          <p:cNvGrpSpPr/>
          <p:nvPr/>
        </p:nvGrpSpPr>
        <p:grpSpPr>
          <a:xfrm>
            <a:off x="728067" y="1716907"/>
            <a:ext cx="3245441" cy="3112536"/>
            <a:chOff x="574989" y="1247984"/>
            <a:chExt cx="3245441" cy="3112536"/>
          </a:xfrm>
        </p:grpSpPr>
        <p:grpSp>
          <p:nvGrpSpPr>
            <p:cNvPr id="11" name="群組 10"/>
            <p:cNvGrpSpPr/>
            <p:nvPr/>
          </p:nvGrpSpPr>
          <p:grpSpPr>
            <a:xfrm>
              <a:off x="574989" y="1624216"/>
              <a:ext cx="3245441" cy="2736304"/>
              <a:chOff x="750495" y="1556792"/>
              <a:chExt cx="3245441" cy="2736304"/>
            </a:xfrm>
          </p:grpSpPr>
          <p:cxnSp>
            <p:nvCxnSpPr>
              <p:cNvPr id="5" name="直線單箭頭接點 4"/>
              <p:cNvCxnSpPr/>
              <p:nvPr/>
            </p:nvCxnSpPr>
            <p:spPr>
              <a:xfrm flipV="1">
                <a:off x="755576" y="1556792"/>
                <a:ext cx="0" cy="2736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750495" y="4278352"/>
                <a:ext cx="3245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文字方塊 11"/>
            <p:cNvSpPr txBox="1"/>
            <p:nvPr/>
          </p:nvSpPr>
          <p:spPr>
            <a:xfrm>
              <a:off x="899592" y="1247984"/>
              <a:ext cx="2412835" cy="369332"/>
            </a:xfrm>
            <a:prstGeom prst="rect">
              <a:avLst/>
            </a:prstGeom>
            <a:noFill/>
          </p:spPr>
          <p:txBody>
            <a:bodyPr wrap="square" rtlCol="0">
              <a:spAutoFit/>
            </a:bodyPr>
            <a:lstStyle/>
            <a:p>
              <a:pPr algn="ctr"/>
              <a:r>
                <a:rPr lang="en-US" altLang="zh-TW" dirty="0" smtClean="0"/>
                <a:t>Original feature space</a:t>
              </a:r>
              <a:endParaRPr lang="zh-TW" altLang="en-US" dirty="0"/>
            </a:p>
          </p:txBody>
        </p:sp>
      </p:grpSp>
      <p:grpSp>
        <p:nvGrpSpPr>
          <p:cNvPr id="28" name="群組 27"/>
          <p:cNvGrpSpPr/>
          <p:nvPr/>
        </p:nvGrpSpPr>
        <p:grpSpPr>
          <a:xfrm>
            <a:off x="4998967" y="2097723"/>
            <a:ext cx="3245441" cy="2736304"/>
            <a:chOff x="4788024" y="1541056"/>
            <a:chExt cx="3245441" cy="2736304"/>
          </a:xfrm>
        </p:grpSpPr>
        <p:cxnSp>
          <p:nvCxnSpPr>
            <p:cNvPr id="32" name="直線單箭頭接點 31"/>
            <p:cNvCxnSpPr/>
            <p:nvPr/>
          </p:nvCxnSpPr>
          <p:spPr>
            <a:xfrm flipV="1">
              <a:off x="4793105" y="1541056"/>
              <a:ext cx="0" cy="2736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4788024" y="4262616"/>
              <a:ext cx="3245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5" name="直線單箭頭接點 34"/>
          <p:cNvCxnSpPr/>
          <p:nvPr/>
        </p:nvCxnSpPr>
        <p:spPr>
          <a:xfrm>
            <a:off x="2757753" y="2856565"/>
            <a:ext cx="4104456" cy="19627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endCxn id="44" idx="0"/>
          </p:cNvCxnSpPr>
          <p:nvPr/>
        </p:nvCxnSpPr>
        <p:spPr>
          <a:xfrm>
            <a:off x="1340702" y="2944461"/>
            <a:ext cx="3284613" cy="4494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5415269" y="1749555"/>
            <a:ext cx="2412835" cy="369332"/>
          </a:xfrm>
          <a:prstGeom prst="rect">
            <a:avLst/>
          </a:prstGeom>
          <a:noFill/>
        </p:spPr>
        <p:txBody>
          <a:bodyPr wrap="square" rtlCol="0">
            <a:spAutoFit/>
          </a:bodyPr>
          <a:lstStyle/>
          <a:p>
            <a:pPr algn="ctr"/>
            <a:r>
              <a:rPr lang="en-US" altLang="zh-TW" dirty="0" smtClean="0"/>
              <a:t>PC space</a:t>
            </a:r>
            <a:endParaRPr lang="zh-TW" altLang="en-US" dirty="0"/>
          </a:p>
        </p:txBody>
      </p:sp>
      <p:sp>
        <p:nvSpPr>
          <p:cNvPr id="43" name="文字方塊 42"/>
          <p:cNvSpPr txBox="1"/>
          <p:nvPr/>
        </p:nvSpPr>
        <p:spPr>
          <a:xfrm>
            <a:off x="6093230" y="4859868"/>
            <a:ext cx="977207" cy="369332"/>
          </a:xfrm>
          <a:prstGeom prst="rect">
            <a:avLst/>
          </a:prstGeom>
          <a:noFill/>
        </p:spPr>
        <p:txBody>
          <a:bodyPr wrap="square" rtlCol="0">
            <a:spAutoFit/>
          </a:bodyPr>
          <a:lstStyle/>
          <a:p>
            <a:pPr algn="ctr"/>
            <a:r>
              <a:rPr lang="en-US" altLang="zh-TW" dirty="0" smtClean="0"/>
              <a:t>PC 1</a:t>
            </a:r>
            <a:endParaRPr lang="zh-TW" altLang="en-US" dirty="0"/>
          </a:p>
        </p:txBody>
      </p:sp>
      <p:sp>
        <p:nvSpPr>
          <p:cNvPr id="44" name="文字方塊 43"/>
          <p:cNvSpPr txBox="1"/>
          <p:nvPr/>
        </p:nvSpPr>
        <p:spPr>
          <a:xfrm rot="16200000">
            <a:off x="4233917" y="3209201"/>
            <a:ext cx="1152128" cy="369332"/>
          </a:xfrm>
          <a:prstGeom prst="rect">
            <a:avLst/>
          </a:prstGeom>
          <a:noFill/>
        </p:spPr>
        <p:txBody>
          <a:bodyPr wrap="square" rtlCol="0">
            <a:spAutoFit/>
          </a:bodyPr>
          <a:lstStyle/>
          <a:p>
            <a:pPr algn="ctr"/>
            <a:r>
              <a:rPr lang="en-US" altLang="zh-TW" dirty="0" smtClean="0"/>
              <a:t>PC 2</a:t>
            </a:r>
            <a:endParaRPr lang="zh-TW" altLang="en-US" dirty="0"/>
          </a:p>
        </p:txBody>
      </p:sp>
      <p:sp>
        <p:nvSpPr>
          <p:cNvPr id="49" name="文字方塊 48"/>
          <p:cNvSpPr txBox="1"/>
          <p:nvPr/>
        </p:nvSpPr>
        <p:spPr>
          <a:xfrm rot="16200000">
            <a:off x="-32663" y="3159472"/>
            <a:ext cx="1152128" cy="369332"/>
          </a:xfrm>
          <a:prstGeom prst="rect">
            <a:avLst/>
          </a:prstGeom>
          <a:noFill/>
        </p:spPr>
        <p:txBody>
          <a:bodyPr wrap="square" rtlCol="0">
            <a:spAutoFit/>
          </a:bodyPr>
          <a:lstStyle/>
          <a:p>
            <a:pPr algn="ctr"/>
            <a:r>
              <a:rPr lang="en-US" altLang="zh-TW" dirty="0" smtClean="0"/>
              <a:t>x2</a:t>
            </a:r>
            <a:endParaRPr lang="zh-TW" altLang="en-US" dirty="0"/>
          </a:p>
        </p:txBody>
      </p:sp>
      <p:sp>
        <p:nvSpPr>
          <p:cNvPr id="50" name="文字方塊 49"/>
          <p:cNvSpPr txBox="1"/>
          <p:nvPr/>
        </p:nvSpPr>
        <p:spPr>
          <a:xfrm>
            <a:off x="1659639" y="4814699"/>
            <a:ext cx="977207" cy="369332"/>
          </a:xfrm>
          <a:prstGeom prst="rect">
            <a:avLst/>
          </a:prstGeom>
          <a:noFill/>
        </p:spPr>
        <p:txBody>
          <a:bodyPr wrap="square" rtlCol="0">
            <a:spAutoFit/>
          </a:bodyPr>
          <a:lstStyle/>
          <a:p>
            <a:pPr algn="ctr"/>
            <a:r>
              <a:rPr lang="en-US" altLang="zh-TW" dirty="0" smtClean="0"/>
              <a:t>x1</a:t>
            </a:r>
            <a:endParaRPr lang="zh-TW" altLang="en-US" dirty="0"/>
          </a:p>
        </p:txBody>
      </p:sp>
      <p:sp>
        <p:nvSpPr>
          <p:cNvPr id="59" name="標題 1"/>
          <p:cNvSpPr>
            <a:spLocks noGrp="1"/>
          </p:cNvSpPr>
          <p:nvPr>
            <p:ph type="title"/>
          </p:nvPr>
        </p:nvSpPr>
        <p:spPr>
          <a:xfrm>
            <a:off x="457200" y="274638"/>
            <a:ext cx="8229600" cy="1143000"/>
          </a:xfrm>
        </p:spPr>
        <p:txBody>
          <a:bodyPr/>
          <a:lstStyle/>
          <a:p>
            <a:r>
              <a:rPr lang="en-US" altLang="zh-TW" dirty="0" smtClean="0"/>
              <a:t>Exercise </a:t>
            </a:r>
            <a:endParaRPr lang="zh-TW" altLang="en-US" dirty="0"/>
          </a:p>
        </p:txBody>
      </p:sp>
    </p:spTree>
    <p:extLst>
      <p:ext uri="{BB962C8B-B14F-4D97-AF65-F5344CB8AC3E}">
        <p14:creationId xmlns:p14="http://schemas.microsoft.com/office/powerpoint/2010/main" val="100203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23528" y="1614008"/>
            <a:ext cx="8712968" cy="4401205"/>
          </a:xfrm>
          <a:prstGeom prst="rect">
            <a:avLst/>
          </a:prstGeom>
          <a:noFill/>
        </p:spPr>
        <p:txBody>
          <a:bodyPr wrap="square" rtlCol="0">
            <a:spAutoFit/>
          </a:bodyPr>
          <a:lstStyle/>
          <a:p>
            <a:pPr algn="just"/>
            <a:r>
              <a:rPr lang="en-US" altLang="zh-TW" sz="2800" dirty="0">
                <a:latin typeface="Times New Roman" panose="02020603050405020304" pitchFamily="18" charset="0"/>
                <a:cs typeface="Times New Roman" panose="02020603050405020304" pitchFamily="18" charset="0"/>
              </a:rPr>
              <a:t>Principle Component </a:t>
            </a:r>
            <a:r>
              <a:rPr lang="en-US" altLang="zh-TW" sz="2800" dirty="0" smtClean="0">
                <a:latin typeface="Times New Roman" panose="02020603050405020304" pitchFamily="18" charset="0"/>
                <a:cs typeface="Times New Roman" panose="02020603050405020304" pitchFamily="18" charset="0"/>
              </a:rPr>
              <a:t>Analysis (PCA) is a statistical approach to convert a set of observations of possibly correlated variables into a set of values of linear uncorrelated variables.</a:t>
            </a:r>
          </a:p>
          <a:p>
            <a:pPr algn="just"/>
            <a:endParaRPr lang="en-US" altLang="zh-TW" sz="2800" dirty="0" smtClean="0">
              <a:latin typeface="Times New Roman" panose="02020603050405020304" pitchFamily="18" charset="0"/>
              <a:cs typeface="Times New Roman" panose="02020603050405020304" pitchFamily="18" charset="0"/>
            </a:endParaRPr>
          </a:p>
          <a:p>
            <a:pPr algn="just"/>
            <a:r>
              <a:rPr lang="en-US" altLang="zh-TW" sz="2800" dirty="0" smtClean="0">
                <a:latin typeface="Times New Roman" panose="02020603050405020304" pitchFamily="18" charset="0"/>
                <a:cs typeface="Times New Roman" panose="02020603050405020304" pitchFamily="18" charset="0"/>
              </a:rPr>
              <a:t>The aim of PCA is to find </a:t>
            </a:r>
            <a:r>
              <a:rPr lang="en-US" altLang="zh-TW" sz="2800" dirty="0">
                <a:latin typeface="Times New Roman" panose="02020603050405020304" pitchFamily="18" charset="0"/>
                <a:cs typeface="Times New Roman" panose="02020603050405020304" pitchFamily="18" charset="0"/>
              </a:rPr>
              <a:t>the orthogonal </a:t>
            </a:r>
            <a:r>
              <a:rPr lang="en-US" altLang="zh-TW" sz="2800" dirty="0" smtClean="0">
                <a:latin typeface="Times New Roman" panose="02020603050405020304" pitchFamily="18" charset="0"/>
                <a:cs typeface="Times New Roman" panose="02020603050405020304" pitchFamily="18" charset="0"/>
              </a:rPr>
              <a:t>linear transformation matrix to transfer the data to new coordinate system that the first coordinate (first PC) has the largest variance, the second coordinate has the second largest variance, and so on. </a:t>
            </a:r>
          </a:p>
        </p:txBody>
      </p:sp>
      <p:sp>
        <p:nvSpPr>
          <p:cNvPr id="8" name="標題 1"/>
          <p:cNvSpPr>
            <a:spLocks noGrp="1"/>
          </p:cNvSpPr>
          <p:nvPr>
            <p:ph type="title"/>
          </p:nvPr>
        </p:nvSpPr>
        <p:spPr>
          <a:xfrm>
            <a:off x="457200" y="274638"/>
            <a:ext cx="8229600" cy="1143000"/>
          </a:xfrm>
        </p:spPr>
        <p:txBody>
          <a:bodyPr/>
          <a:lstStyle/>
          <a:p>
            <a:r>
              <a:rPr lang="en-US" altLang="zh-TW" dirty="0"/>
              <a:t>Principle Component Analysis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327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latin typeface="Times New Roman" panose="02020603050405020304" pitchFamily="18" charset="0"/>
                    <a:cs typeface="Times New Roman" panose="02020603050405020304" pitchFamily="18" charset="0"/>
                  </a:rPr>
                  <a:t>Suppose </a:t>
                </a:r>
                <a:endParaRPr lang="en-US" altLang="zh-TW" sz="2800" i="1"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800" i="1">
                              <a:latin typeface="Cambria Math"/>
                            </a:rPr>
                          </m:ctrlPr>
                        </m:sSubPr>
                        <m:e>
                          <m:r>
                            <a:rPr lang="en-US" altLang="zh-TW" sz="2800" i="1">
                              <a:latin typeface="Cambria Math"/>
                            </a:rPr>
                            <m:t>𝑥</m:t>
                          </m:r>
                        </m:e>
                        <m:sub>
                          <m:r>
                            <a:rPr lang="en-US" altLang="zh-TW" sz="2800" i="1">
                              <a:latin typeface="Cambria Math"/>
                            </a:rPr>
                            <m:t>1</m:t>
                          </m:r>
                        </m:sub>
                      </m:sSub>
                      <m:r>
                        <a:rPr lang="en-US" altLang="zh-TW" sz="2800" b="0" i="1" smtClean="0">
                          <a:latin typeface="Cambria Math"/>
                        </a:rPr>
                        <m:t>,</m:t>
                      </m:r>
                      <m:sSub>
                        <m:sSubPr>
                          <m:ctrlPr>
                            <a:rPr lang="en-US" altLang="zh-TW" sz="2800" i="1">
                              <a:latin typeface="Cambria Math"/>
                            </a:rPr>
                          </m:ctrlPr>
                        </m:sSubPr>
                        <m:e>
                          <m:r>
                            <a:rPr lang="en-US" altLang="zh-TW" sz="2800" i="1">
                              <a:latin typeface="Cambria Math"/>
                            </a:rPr>
                            <m:t>𝑥</m:t>
                          </m:r>
                        </m:e>
                        <m:sub>
                          <m:r>
                            <a:rPr lang="en-US" altLang="zh-TW" sz="2800" b="0" i="1" smtClean="0">
                              <a:latin typeface="Cambria Math"/>
                            </a:rPr>
                            <m:t>2</m:t>
                          </m:r>
                        </m:sub>
                      </m:sSub>
                      <m:r>
                        <a:rPr lang="en-US" altLang="zh-TW" sz="2800" b="0" i="1" smtClean="0">
                          <a:latin typeface="Cambria Math"/>
                        </a:rPr>
                        <m:t>,…,</m:t>
                      </m:r>
                      <m:sSub>
                        <m:sSubPr>
                          <m:ctrlPr>
                            <a:rPr lang="en-US" altLang="zh-TW" sz="2800" i="1">
                              <a:latin typeface="Cambria Math"/>
                            </a:rPr>
                          </m:ctrlPr>
                        </m:sSubPr>
                        <m:e>
                          <m:r>
                            <a:rPr lang="en-US" altLang="zh-TW" sz="2800" i="1">
                              <a:latin typeface="Cambria Math"/>
                            </a:rPr>
                            <m:t>𝑥</m:t>
                          </m:r>
                        </m:e>
                        <m:sub>
                          <m:r>
                            <a:rPr lang="en-US" altLang="zh-TW" sz="2800" b="0" i="1" smtClean="0">
                              <a:latin typeface="Cambria Math"/>
                            </a:rPr>
                            <m:t>𝑁</m:t>
                          </m:r>
                        </m:sub>
                      </m:sSub>
                      <m:r>
                        <a:rPr lang="en-US" altLang="zh-TW" sz="2800" dirty="0">
                          <a:latin typeface="Cambria Math"/>
                          <a:ea typeface="Cambria Math"/>
                        </a:rPr>
                        <m:t>∈</m:t>
                      </m:r>
                      <m:sSup>
                        <m:sSupPr>
                          <m:ctrlPr>
                            <a:rPr lang="en-US" altLang="zh-TW" sz="2800" i="1" dirty="0" smtClean="0">
                              <a:latin typeface="Cambria Math"/>
                              <a:ea typeface="Cambria Math"/>
                            </a:rPr>
                          </m:ctrlPr>
                        </m:sSupPr>
                        <m:e>
                          <m:r>
                            <a:rPr lang="en-US" altLang="zh-TW" sz="2800" b="0" i="1" dirty="0" smtClean="0">
                              <a:latin typeface="Cambria Math"/>
                              <a:ea typeface="Cambria Math"/>
                            </a:rPr>
                            <m:t>𝑅</m:t>
                          </m:r>
                        </m:e>
                        <m:sup>
                          <m:r>
                            <a:rPr lang="en-US" altLang="zh-TW" sz="2800" b="0" i="1" dirty="0" smtClean="0">
                              <a:latin typeface="Cambria Math"/>
                              <a:ea typeface="Cambria Math"/>
                            </a:rPr>
                            <m:t>𝑑</m:t>
                          </m:r>
                        </m:sup>
                      </m:sSup>
                    </m:oMath>
                  </m:oMathPara>
                </a14:m>
                <a:endParaRPr lang="en-US" altLang="zh-TW" sz="2800" dirty="0" smtClean="0">
                  <a:latin typeface="Times New Roman" panose="02020603050405020304" pitchFamily="18" charset="0"/>
                  <a:ea typeface="Cambria Math"/>
                  <a:cs typeface="Times New Roman" panose="02020603050405020304" pitchFamily="18" charset="0"/>
                </a:endParaRPr>
              </a:p>
              <a:p>
                <a:pPr marL="0" indent="0">
                  <a:buNone/>
                </a:pPr>
                <a:r>
                  <a:rPr lang="en-US" altLang="zh-TW" sz="2800" dirty="0" smtClean="0">
                    <a:latin typeface="Times New Roman" panose="02020603050405020304" pitchFamily="18" charset="0"/>
                    <a:cs typeface="Times New Roman" panose="02020603050405020304" pitchFamily="18" charset="0"/>
                  </a:rPr>
                  <a:t>are training data with zeros mean.</a:t>
                </a:r>
              </a:p>
              <a:p>
                <a:pPr marL="0" indent="0">
                  <a:buNone/>
                </a:pPr>
                <a:r>
                  <a:rPr lang="en-US" altLang="zh-TW" sz="2800" dirty="0" smtClean="0">
                    <a:latin typeface="Times New Roman" panose="02020603050405020304" pitchFamily="18" charset="0"/>
                    <a:cs typeface="Times New Roman" panose="02020603050405020304" pitchFamily="18" charset="0"/>
                  </a:rPr>
                  <a:t>PCA aims to find a set of vectors containing the maximum amount of variance in the data.</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481" t="-1348"/>
                </a:stretch>
              </a:blipFill>
            </p:spPr>
            <p:txBody>
              <a:bodyPr/>
              <a:lstStyle/>
              <a:p>
                <a:r>
                  <a:rPr lang="zh-TW" altLang="en-US">
                    <a:noFill/>
                  </a:rPr>
                  <a:t> </a:t>
                </a:r>
              </a:p>
            </p:txBody>
          </p:sp>
        </mc:Fallback>
      </mc:AlternateContent>
      <p:grpSp>
        <p:nvGrpSpPr>
          <p:cNvPr id="9" name="群組 8"/>
          <p:cNvGrpSpPr/>
          <p:nvPr/>
        </p:nvGrpSpPr>
        <p:grpSpPr>
          <a:xfrm>
            <a:off x="3108960" y="4221089"/>
            <a:ext cx="2975208" cy="2248292"/>
            <a:chOff x="3108960" y="4221089"/>
            <a:chExt cx="2975208" cy="2248292"/>
          </a:xfrm>
        </p:grpSpPr>
        <p:pic>
          <p:nvPicPr>
            <p:cNvPr id="4100" name="Picture 4" descr="C:\Users\BRC\Dropbox\志勝CV\課程\3.png"/>
            <p:cNvPicPr>
              <a:picLocks noChangeAspect="1" noChangeArrowheads="1"/>
            </p:cNvPicPr>
            <p:nvPr/>
          </p:nvPicPr>
          <p:blipFill rotWithShape="1">
            <a:blip r:embed="rId3">
              <a:extLst>
                <a:ext uri="{28A0092B-C50C-407E-A947-70E740481C1C}">
                  <a14:useLocalDpi xmlns:a14="http://schemas.microsoft.com/office/drawing/2010/main" val="0"/>
                </a:ext>
              </a:extLst>
            </a:blip>
            <a:srcRect l="13921" b="10620"/>
            <a:stretch/>
          </p:blipFill>
          <p:spPr bwMode="auto">
            <a:xfrm>
              <a:off x="3108960" y="4221089"/>
              <a:ext cx="2975208" cy="224829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單箭頭接點 5"/>
            <p:cNvCxnSpPr/>
            <p:nvPr/>
          </p:nvCxnSpPr>
          <p:spPr>
            <a:xfrm>
              <a:off x="3108960" y="6464137"/>
              <a:ext cx="27591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3121680" y="4380985"/>
              <a:ext cx="0" cy="20882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直線單箭頭接點 10"/>
          <p:cNvCxnSpPr/>
          <p:nvPr/>
        </p:nvCxnSpPr>
        <p:spPr>
          <a:xfrm flipV="1">
            <a:off x="4013745" y="5157192"/>
            <a:ext cx="2411460" cy="12812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580112" y="4949704"/>
            <a:ext cx="1152128" cy="461665"/>
          </a:xfrm>
          <a:prstGeom prst="rect">
            <a:avLst/>
          </a:prstGeom>
          <a:noFill/>
        </p:spPr>
        <p:txBody>
          <a:bodyPr wrap="square" rtlCol="0">
            <a:spAutoFit/>
          </a:bodyPr>
          <a:lstStyle/>
          <a:p>
            <a:pPr algn="ctr"/>
            <a:r>
              <a:rPr lang="en-US" altLang="zh-TW" sz="2400" dirty="0" smtClean="0"/>
              <a:t>?</a:t>
            </a:r>
            <a:endParaRPr lang="zh-TW" altLang="en-US" sz="2400" dirty="0"/>
          </a:p>
        </p:txBody>
      </p:sp>
    </p:spTree>
    <p:extLst>
      <p:ext uri="{BB962C8B-B14F-4D97-AF65-F5344CB8AC3E}">
        <p14:creationId xmlns:p14="http://schemas.microsoft.com/office/powerpoint/2010/main" val="299138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p:graphicFrame>
        <p:nvGraphicFramePr>
          <p:cNvPr id="27" name="物件 26"/>
          <p:cNvGraphicFramePr>
            <a:graphicFrameLocks noChangeAspect="1"/>
          </p:cNvGraphicFramePr>
          <p:nvPr>
            <p:extLst>
              <p:ext uri="{D42A27DB-BD31-4B8C-83A1-F6EECF244321}">
                <p14:modId xmlns:p14="http://schemas.microsoft.com/office/powerpoint/2010/main" val="2915222931"/>
              </p:ext>
            </p:extLst>
          </p:nvPr>
        </p:nvGraphicFramePr>
        <p:xfrm>
          <a:off x="1201390" y="4509120"/>
          <a:ext cx="1844675" cy="973138"/>
        </p:xfrm>
        <a:graphic>
          <a:graphicData uri="http://schemas.openxmlformats.org/presentationml/2006/ole">
            <mc:AlternateContent xmlns:mc="http://schemas.openxmlformats.org/markup-compatibility/2006">
              <mc:Choice xmlns:v="urn:schemas-microsoft-com:vml" Requires="v">
                <p:oleObj spid="_x0000_s5162" name="方程式" r:id="rId4" imgW="888840" imgH="469800" progId="Equation.3">
                  <p:embed/>
                </p:oleObj>
              </mc:Choice>
              <mc:Fallback>
                <p:oleObj name="方程式" r:id="rId4" imgW="888840" imgH="469800" progId="Equation.3">
                  <p:embed/>
                  <p:pic>
                    <p:nvPicPr>
                      <p:cNvPr id="0" name="物件 3"/>
                      <p:cNvPicPr>
                        <a:picLocks noChangeAspect="1" noChangeArrowheads="1"/>
                      </p:cNvPicPr>
                      <p:nvPr/>
                    </p:nvPicPr>
                    <p:blipFill>
                      <a:blip r:embed="rId5"/>
                      <a:srcRect/>
                      <a:stretch>
                        <a:fillRect/>
                      </a:stretch>
                    </p:blipFill>
                    <p:spPr bwMode="auto">
                      <a:xfrm>
                        <a:off x="1201390" y="4509120"/>
                        <a:ext cx="184467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 name="群組 39"/>
          <p:cNvGrpSpPr/>
          <p:nvPr/>
        </p:nvGrpSpPr>
        <p:grpSpPr>
          <a:xfrm>
            <a:off x="1115616" y="1628800"/>
            <a:ext cx="2759184" cy="2088232"/>
            <a:chOff x="3203848" y="1628800"/>
            <a:chExt cx="2759184" cy="2088232"/>
          </a:xfrm>
        </p:grpSpPr>
        <p:cxnSp>
          <p:nvCxnSpPr>
            <p:cNvPr id="6" name="直線單箭頭接點 5"/>
            <p:cNvCxnSpPr/>
            <p:nvPr/>
          </p:nvCxnSpPr>
          <p:spPr>
            <a:xfrm>
              <a:off x="3203848" y="3711952"/>
              <a:ext cx="27591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3216568" y="1628800"/>
              <a:ext cx="0" cy="20882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779912" y="2549024"/>
              <a:ext cx="1872208" cy="9933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橢圓 3"/>
            <p:cNvSpPr/>
            <p:nvPr/>
          </p:nvSpPr>
          <p:spPr>
            <a:xfrm>
              <a:off x="3545888" y="2278723"/>
              <a:ext cx="54000" cy="5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5" name="橢圓 14"/>
            <p:cNvSpPr/>
            <p:nvPr/>
          </p:nvSpPr>
          <p:spPr>
            <a:xfrm>
              <a:off x="3995936" y="2315776"/>
              <a:ext cx="54000" cy="5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 name="文字方塊 4"/>
                <p:cNvSpPr txBox="1"/>
                <p:nvPr/>
              </p:nvSpPr>
              <p:spPr>
                <a:xfrm>
                  <a:off x="5458976" y="254476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𝑣</m:t>
                        </m:r>
                      </m:oMath>
                    </m:oMathPara>
                  </a14:m>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5458976" y="2544766"/>
                  <a:ext cx="504056" cy="369332"/>
                </a:xfrm>
                <a:prstGeom prst="rect">
                  <a:avLst/>
                </a:prstGeom>
                <a:blipFill rotWithShape="1">
                  <a:blip r:embed="rId6"/>
                  <a:stretch>
                    <a:fillRect/>
                  </a:stretch>
                </a:blipFill>
              </p:spPr>
              <p:txBody>
                <a:bodyPr/>
                <a:lstStyle/>
                <a:p>
                  <a:r>
                    <a:rPr lang="zh-TW" altLang="en-US">
                      <a:noFill/>
                    </a:rPr>
                    <a:t> </a:t>
                  </a:r>
                </a:p>
              </p:txBody>
            </p:sp>
          </mc:Fallback>
        </mc:AlternateContent>
        <p:cxnSp>
          <p:nvCxnSpPr>
            <p:cNvPr id="18" name="直線單箭頭接點 17"/>
            <p:cNvCxnSpPr>
              <a:endCxn id="15" idx="2"/>
            </p:cNvCxnSpPr>
            <p:nvPr/>
          </p:nvCxnSpPr>
          <p:spPr>
            <a:xfrm flipV="1">
              <a:off x="3779912" y="2342776"/>
              <a:ext cx="216024" cy="11995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3923928" y="199709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𝑖</m:t>
                            </m:r>
                          </m:sub>
                        </m:sSub>
                      </m:oMath>
                    </m:oMathPara>
                  </a14:m>
                  <a:endParaRPr lang="zh-TW" altLang="en-US"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3923928" y="1997092"/>
                  <a:ext cx="504056" cy="369332"/>
                </a:xfrm>
                <a:prstGeom prst="rect">
                  <a:avLst/>
                </a:prstGeom>
                <a:blipFill rotWithShape="1">
                  <a:blip r:embed="rId7"/>
                  <a:stretch>
                    <a:fillRect b="-1667"/>
                  </a:stretch>
                </a:blipFill>
              </p:spPr>
              <p:txBody>
                <a:bodyPr/>
                <a:lstStyle/>
                <a:p>
                  <a:r>
                    <a:rPr lang="zh-TW" altLang="en-US">
                      <a:noFill/>
                    </a:rPr>
                    <a:t> </a:t>
                  </a:r>
                </a:p>
              </p:txBody>
            </p:sp>
          </mc:Fallback>
        </mc:AlternateContent>
        <p:cxnSp>
          <p:nvCxnSpPr>
            <p:cNvPr id="20" name="直線單箭頭接點 19"/>
            <p:cNvCxnSpPr>
              <a:stCxn id="15" idx="5"/>
            </p:cNvCxnSpPr>
            <p:nvPr/>
          </p:nvCxnSpPr>
          <p:spPr>
            <a:xfrm>
              <a:off x="4042028" y="2361868"/>
              <a:ext cx="457964" cy="76322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p:cNvSpPr txBox="1"/>
                <p:nvPr/>
              </p:nvSpPr>
              <p:spPr>
                <a:xfrm>
                  <a:off x="3707904" y="311579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b="0" i="1" smtClean="0">
                            <a:latin typeface="Cambria Math"/>
                          </a:rPr>
                          <m:t>𝜃</m:t>
                        </m:r>
                      </m:oMath>
                    </m:oMathPara>
                  </a14:m>
                  <a:endParaRPr lang="zh-TW" altLang="en-US"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707904" y="3115796"/>
                  <a:ext cx="504056" cy="369332"/>
                </a:xfrm>
                <a:prstGeom prst="rect">
                  <a:avLst/>
                </a:prstGeom>
                <a:blipFill rotWithShape="1">
                  <a:blip r:embed="rId8"/>
                  <a:stretch>
                    <a:fillRect/>
                  </a:stretch>
                </a:blipFill>
              </p:spPr>
              <p:txBody>
                <a:bodyPr/>
                <a:lstStyle/>
                <a:p>
                  <a:r>
                    <a:rPr lang="zh-TW" altLang="en-US">
                      <a:noFill/>
                    </a:rPr>
                    <a:t> </a:t>
                  </a:r>
                </a:p>
              </p:txBody>
            </p:sp>
          </mc:Fallback>
        </mc:AlternateContent>
        <p:sp>
          <p:nvSpPr>
            <p:cNvPr id="28" name="橢圓 27"/>
            <p:cNvSpPr/>
            <p:nvPr/>
          </p:nvSpPr>
          <p:spPr>
            <a:xfrm>
              <a:off x="4941897" y="1998184"/>
              <a:ext cx="54000" cy="5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橢圓 28"/>
            <p:cNvSpPr/>
            <p:nvPr/>
          </p:nvSpPr>
          <p:spPr>
            <a:xfrm>
              <a:off x="3412192" y="2712524"/>
              <a:ext cx="54000" cy="5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橢圓 29"/>
            <p:cNvSpPr/>
            <p:nvPr/>
          </p:nvSpPr>
          <p:spPr>
            <a:xfrm>
              <a:off x="4513760" y="2461205"/>
              <a:ext cx="54000" cy="5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橢圓 30"/>
            <p:cNvSpPr/>
            <p:nvPr/>
          </p:nvSpPr>
          <p:spPr>
            <a:xfrm>
              <a:off x="4600601" y="2088686"/>
              <a:ext cx="54000" cy="5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34" name="直線單箭頭接點 33"/>
            <p:cNvCxnSpPr/>
            <p:nvPr/>
          </p:nvCxnSpPr>
          <p:spPr>
            <a:xfrm flipV="1">
              <a:off x="3779912" y="3125088"/>
              <a:ext cx="760848" cy="42997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5" name="物件 34"/>
          <p:cNvGraphicFramePr>
            <a:graphicFrameLocks noChangeAspect="1"/>
          </p:cNvGraphicFramePr>
          <p:nvPr>
            <p:extLst>
              <p:ext uri="{D42A27DB-BD31-4B8C-83A1-F6EECF244321}">
                <p14:modId xmlns:p14="http://schemas.microsoft.com/office/powerpoint/2010/main" val="1318630893"/>
              </p:ext>
            </p:extLst>
          </p:nvPr>
        </p:nvGraphicFramePr>
        <p:xfrm>
          <a:off x="4644008" y="1397432"/>
          <a:ext cx="3268663" cy="1944688"/>
        </p:xfrm>
        <a:graphic>
          <a:graphicData uri="http://schemas.openxmlformats.org/presentationml/2006/ole">
            <mc:AlternateContent xmlns:mc="http://schemas.openxmlformats.org/markup-compatibility/2006">
              <mc:Choice xmlns:v="urn:schemas-microsoft-com:vml" Requires="v">
                <p:oleObj spid="_x0000_s5163" name="方程式" r:id="rId9" imgW="1574640" imgH="939600" progId="Equation.3">
                  <p:embed/>
                </p:oleObj>
              </mc:Choice>
              <mc:Fallback>
                <p:oleObj name="方程式" r:id="rId9" imgW="1574640" imgH="939600" progId="Equation.3">
                  <p:embed/>
                  <p:pic>
                    <p:nvPicPr>
                      <p:cNvPr id="0" name="物件 26"/>
                      <p:cNvPicPr>
                        <a:picLocks noChangeAspect="1" noChangeArrowheads="1"/>
                      </p:cNvPicPr>
                      <p:nvPr/>
                    </p:nvPicPr>
                    <p:blipFill>
                      <a:blip r:embed="rId10"/>
                      <a:srcRect/>
                      <a:stretch>
                        <a:fillRect/>
                      </a:stretch>
                    </p:blipFill>
                    <p:spPr bwMode="auto">
                      <a:xfrm>
                        <a:off x="4644008" y="1397432"/>
                        <a:ext cx="326866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物件 35"/>
          <p:cNvGraphicFramePr>
            <a:graphicFrameLocks noChangeAspect="1"/>
          </p:cNvGraphicFramePr>
          <p:nvPr>
            <p:extLst>
              <p:ext uri="{D42A27DB-BD31-4B8C-83A1-F6EECF244321}">
                <p14:modId xmlns:p14="http://schemas.microsoft.com/office/powerpoint/2010/main" val="195916382"/>
              </p:ext>
            </p:extLst>
          </p:nvPr>
        </p:nvGraphicFramePr>
        <p:xfrm>
          <a:off x="2162001" y="3861048"/>
          <a:ext cx="1185863" cy="525463"/>
        </p:xfrm>
        <a:graphic>
          <a:graphicData uri="http://schemas.openxmlformats.org/presentationml/2006/ole">
            <mc:AlternateContent xmlns:mc="http://schemas.openxmlformats.org/markup-compatibility/2006">
              <mc:Choice xmlns:v="urn:schemas-microsoft-com:vml" Requires="v">
                <p:oleObj spid="_x0000_s5164" name="方程式" r:id="rId11" imgW="571320" imgH="253800" progId="Equation.3">
                  <p:embed/>
                </p:oleObj>
              </mc:Choice>
              <mc:Fallback>
                <p:oleObj name="方程式" r:id="rId11" imgW="571320" imgH="253800" progId="Equation.3">
                  <p:embed/>
                  <p:pic>
                    <p:nvPicPr>
                      <p:cNvPr id="0" name="物件 34"/>
                      <p:cNvPicPr>
                        <a:picLocks noChangeAspect="1" noChangeArrowheads="1"/>
                      </p:cNvPicPr>
                      <p:nvPr/>
                    </p:nvPicPr>
                    <p:blipFill>
                      <a:blip r:embed="rId12"/>
                      <a:srcRect/>
                      <a:stretch>
                        <a:fillRect/>
                      </a:stretch>
                    </p:blipFill>
                    <p:spPr bwMode="auto">
                      <a:xfrm>
                        <a:off x="2162001" y="3861048"/>
                        <a:ext cx="118586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 name="直線單箭頭接點 37"/>
          <p:cNvCxnSpPr>
            <a:endCxn id="36" idx="0"/>
          </p:cNvCxnSpPr>
          <p:nvPr/>
        </p:nvCxnSpPr>
        <p:spPr>
          <a:xfrm>
            <a:off x="2159898" y="3300462"/>
            <a:ext cx="595034" cy="5605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內容版面配置區 2"/>
              <p:cNvSpPr>
                <a:spLocks noGrp="1"/>
              </p:cNvSpPr>
              <p:nvPr>
                <p:ph idx="1"/>
              </p:nvPr>
            </p:nvSpPr>
            <p:spPr>
              <a:xfrm>
                <a:off x="4499992" y="3882678"/>
                <a:ext cx="3312368" cy="963488"/>
              </a:xfrm>
            </p:spPr>
            <p:txBody>
              <a:bodyPr>
                <a:normAutofit/>
              </a:bodyPr>
              <a:lstStyle/>
              <a:p>
                <a:r>
                  <a:rPr lang="en-US" altLang="zh-TW" sz="2800" dirty="0" smtClean="0">
                    <a:latin typeface="Times New Roman" panose="02020603050405020304" pitchFamily="18" charset="0"/>
                    <a:cs typeface="Times New Roman" panose="02020603050405020304" pitchFamily="18" charset="0"/>
                  </a:rPr>
                  <a:t>If </a:t>
                </a:r>
                <a14:m>
                  <m:oMath xmlns:m="http://schemas.openxmlformats.org/officeDocument/2006/math">
                    <m:d>
                      <m:dPr>
                        <m:begChr m:val="‖"/>
                        <m:endChr m:val="‖"/>
                        <m:ctrlPr>
                          <a:rPr lang="en-US" altLang="zh-TW" sz="2800" i="1" smtClean="0">
                            <a:latin typeface="Cambria Math"/>
                            <a:cs typeface="Times New Roman" panose="02020603050405020304" pitchFamily="18" charset="0"/>
                          </a:rPr>
                        </m:ctrlPr>
                      </m:dPr>
                      <m:e>
                        <m:r>
                          <a:rPr lang="en-US" altLang="zh-TW" sz="2800" b="0" i="1" smtClean="0">
                            <a:latin typeface="Cambria Math"/>
                            <a:cs typeface="Times New Roman" panose="02020603050405020304" pitchFamily="18" charset="0"/>
                          </a:rPr>
                          <m:t>𝑣</m:t>
                        </m:r>
                      </m:e>
                    </m:d>
                  </m:oMath>
                </a14:m>
                <a:r>
                  <a:rPr lang="en-US" altLang="zh-TW" sz="2800" dirty="0" smtClean="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i</a:t>
                </a:r>
                <a:r>
                  <a:rPr lang="en-US" altLang="zh-TW" sz="2800" dirty="0" smtClean="0">
                    <a:latin typeface="Times New Roman" panose="02020603050405020304" pitchFamily="18" charset="0"/>
                    <a:cs typeface="Times New Roman" panose="02020603050405020304" pitchFamily="18" charset="0"/>
                  </a:rPr>
                  <a:t>s unit, then </a:t>
                </a:r>
              </a:p>
            </p:txBody>
          </p:sp>
        </mc:Choice>
        <mc:Fallback xmlns="">
          <p:sp>
            <p:nvSpPr>
              <p:cNvPr id="43" name="內容版面配置區 2"/>
              <p:cNvSpPr>
                <a:spLocks noGrp="1" noRot="1" noChangeAspect="1" noMove="1" noResize="1" noEditPoints="1" noAdjustHandles="1" noChangeArrowheads="1" noChangeShapeType="1" noTextEdit="1"/>
              </p:cNvSpPr>
              <p:nvPr>
                <p:ph idx="1"/>
              </p:nvPr>
            </p:nvSpPr>
            <p:spPr>
              <a:xfrm>
                <a:off x="4499992" y="3882678"/>
                <a:ext cx="3312368" cy="963488"/>
              </a:xfrm>
              <a:blipFill rotWithShape="1">
                <a:blip r:embed="rId13"/>
                <a:stretch>
                  <a:fillRect l="-3125" t="-6329" r="-2574"/>
                </a:stretch>
              </a:blipFill>
            </p:spPr>
            <p:txBody>
              <a:bodyPr/>
              <a:lstStyle/>
              <a:p>
                <a:r>
                  <a:rPr lang="zh-TW" altLang="en-US">
                    <a:noFill/>
                  </a:rPr>
                  <a:t> </a:t>
                </a:r>
              </a:p>
            </p:txBody>
          </p:sp>
        </mc:Fallback>
      </mc:AlternateContent>
      <p:graphicFrame>
        <p:nvGraphicFramePr>
          <p:cNvPr id="42" name="物件 41"/>
          <p:cNvGraphicFramePr>
            <a:graphicFrameLocks noChangeAspect="1"/>
          </p:cNvGraphicFramePr>
          <p:nvPr>
            <p:extLst>
              <p:ext uri="{D42A27DB-BD31-4B8C-83A1-F6EECF244321}">
                <p14:modId xmlns:p14="http://schemas.microsoft.com/office/powerpoint/2010/main" val="3626630525"/>
              </p:ext>
            </p:extLst>
          </p:nvPr>
        </p:nvGraphicFramePr>
        <p:xfrm>
          <a:off x="7740352" y="3899611"/>
          <a:ext cx="974725" cy="527050"/>
        </p:xfrm>
        <a:graphic>
          <a:graphicData uri="http://schemas.openxmlformats.org/presentationml/2006/ole">
            <mc:AlternateContent xmlns:mc="http://schemas.openxmlformats.org/markup-compatibility/2006">
              <mc:Choice xmlns:v="urn:schemas-microsoft-com:vml" Requires="v">
                <p:oleObj spid="_x0000_s5165" name="方程式" r:id="rId14" imgW="469800" imgH="253800" progId="Equation.3">
                  <p:embed/>
                </p:oleObj>
              </mc:Choice>
              <mc:Fallback>
                <p:oleObj name="方程式" r:id="rId14" imgW="469800" imgH="253800" progId="Equation.3">
                  <p:embed/>
                  <p:pic>
                    <p:nvPicPr>
                      <p:cNvPr id="0" name="物件 34"/>
                      <p:cNvPicPr>
                        <a:picLocks noChangeAspect="1" noChangeArrowheads="1"/>
                      </p:cNvPicPr>
                      <p:nvPr/>
                    </p:nvPicPr>
                    <p:blipFill>
                      <a:blip r:embed="rId15"/>
                      <a:srcRect/>
                      <a:stretch>
                        <a:fillRect/>
                      </a:stretch>
                    </p:blipFill>
                    <p:spPr bwMode="auto">
                      <a:xfrm>
                        <a:off x="7740352" y="3899611"/>
                        <a:ext cx="9747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物件 43"/>
          <p:cNvGraphicFramePr>
            <a:graphicFrameLocks noChangeAspect="1"/>
          </p:cNvGraphicFramePr>
          <p:nvPr>
            <p:extLst>
              <p:ext uri="{D42A27DB-BD31-4B8C-83A1-F6EECF244321}">
                <p14:modId xmlns:p14="http://schemas.microsoft.com/office/powerpoint/2010/main" val="3233108504"/>
              </p:ext>
            </p:extLst>
          </p:nvPr>
        </p:nvGraphicFramePr>
        <p:xfrm>
          <a:off x="5388247" y="4702150"/>
          <a:ext cx="2424113" cy="527050"/>
        </p:xfrm>
        <a:graphic>
          <a:graphicData uri="http://schemas.openxmlformats.org/presentationml/2006/ole">
            <mc:AlternateContent xmlns:mc="http://schemas.openxmlformats.org/markup-compatibility/2006">
              <mc:Choice xmlns:v="urn:schemas-microsoft-com:vml" Requires="v">
                <p:oleObj spid="_x0000_s5166" name="方程式" r:id="rId16" imgW="1168200" imgH="253800" progId="Equation.3">
                  <p:embed/>
                </p:oleObj>
              </mc:Choice>
              <mc:Fallback>
                <p:oleObj name="方程式" r:id="rId16" imgW="1168200" imgH="253800" progId="Equation.3">
                  <p:embed/>
                  <p:pic>
                    <p:nvPicPr>
                      <p:cNvPr id="0" name="物件 41"/>
                      <p:cNvPicPr>
                        <a:picLocks noChangeAspect="1" noChangeArrowheads="1"/>
                      </p:cNvPicPr>
                      <p:nvPr/>
                    </p:nvPicPr>
                    <p:blipFill>
                      <a:blip r:embed="rId17"/>
                      <a:srcRect/>
                      <a:stretch>
                        <a:fillRect/>
                      </a:stretch>
                    </p:blipFill>
                    <p:spPr bwMode="auto">
                      <a:xfrm>
                        <a:off x="5388247" y="4702150"/>
                        <a:ext cx="24241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物件 44"/>
          <p:cNvGraphicFramePr>
            <a:graphicFrameLocks noChangeAspect="1"/>
          </p:cNvGraphicFramePr>
          <p:nvPr>
            <p:extLst>
              <p:ext uri="{D42A27DB-BD31-4B8C-83A1-F6EECF244321}">
                <p14:modId xmlns:p14="http://schemas.microsoft.com/office/powerpoint/2010/main" val="2216832238"/>
              </p:ext>
            </p:extLst>
          </p:nvPr>
        </p:nvGraphicFramePr>
        <p:xfrm>
          <a:off x="5436096" y="5661248"/>
          <a:ext cx="1185863" cy="500063"/>
        </p:xfrm>
        <a:graphic>
          <a:graphicData uri="http://schemas.openxmlformats.org/presentationml/2006/ole">
            <mc:AlternateContent xmlns:mc="http://schemas.openxmlformats.org/markup-compatibility/2006">
              <mc:Choice xmlns:v="urn:schemas-microsoft-com:vml" Requires="v">
                <p:oleObj spid="_x0000_s5167" name="方程式" r:id="rId18" imgW="571320" imgH="241200" progId="Equation.3">
                  <p:embed/>
                </p:oleObj>
              </mc:Choice>
              <mc:Fallback>
                <p:oleObj name="方程式" r:id="rId18" imgW="571320" imgH="241200" progId="Equation.3">
                  <p:embed/>
                  <p:pic>
                    <p:nvPicPr>
                      <p:cNvPr id="0" name="物件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36096" y="5661248"/>
                        <a:ext cx="11858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82855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p:cxnSp>
        <p:nvCxnSpPr>
          <p:cNvPr id="23" name="直線單箭頭接點 22"/>
          <p:cNvCxnSpPr/>
          <p:nvPr/>
        </p:nvCxnSpPr>
        <p:spPr>
          <a:xfrm flipV="1">
            <a:off x="1456505" y="2867158"/>
            <a:ext cx="6499871" cy="2549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2802987" y="317776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25" name="橢圓 24"/>
          <p:cNvSpPr/>
          <p:nvPr/>
        </p:nvSpPr>
        <p:spPr>
          <a:xfrm>
            <a:off x="3635896" y="3412696"/>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mc:AlternateContent xmlns:mc="http://schemas.openxmlformats.org/markup-compatibility/2006" xmlns:a14="http://schemas.microsoft.com/office/drawing/2010/main">
        <mc:Choice Requires="a14">
          <p:sp>
            <p:nvSpPr>
              <p:cNvPr id="26" name="文字方塊 25"/>
              <p:cNvSpPr txBox="1"/>
              <p:nvPr/>
            </p:nvSpPr>
            <p:spPr>
              <a:xfrm>
                <a:off x="7468656" y="2781663"/>
                <a:ext cx="504056"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4400" b="0" i="1" smtClean="0">
                          <a:latin typeface="Cambria Math"/>
                        </a:rPr>
                        <m:t>𝑣</m:t>
                      </m:r>
                    </m:oMath>
                  </m:oMathPara>
                </a14:m>
                <a:endParaRPr lang="zh-TW" altLang="en-US" sz="4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7468656" y="2781663"/>
                <a:ext cx="504056" cy="769441"/>
              </a:xfrm>
              <a:prstGeom prst="rect">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4078488" y="287746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4</m:t>
                          </m:r>
                        </m:sub>
                      </m:sSub>
                    </m:oMath>
                  </m:oMathPara>
                </a14:m>
                <a:endParaRPr lang="zh-TW" altLang="en-US"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078488" y="2877465"/>
                <a:ext cx="504056" cy="369332"/>
              </a:xfrm>
              <a:prstGeom prst="rect">
                <a:avLst/>
              </a:prstGeom>
              <a:blipFill rotWithShape="1">
                <a:blip r:embed="rId3"/>
                <a:stretch>
                  <a:fillRect/>
                </a:stretch>
              </a:blipFill>
            </p:spPr>
            <p:txBody>
              <a:bodyPr/>
              <a:lstStyle/>
              <a:p>
                <a:r>
                  <a:rPr lang="zh-TW" altLang="en-US">
                    <a:noFill/>
                  </a:rPr>
                  <a:t> </a:t>
                </a:r>
              </a:p>
            </p:txBody>
          </p:sp>
        </mc:Fallback>
      </mc:AlternateContent>
      <p:cxnSp>
        <p:nvCxnSpPr>
          <p:cNvPr id="29" name="直線單箭頭接點 28"/>
          <p:cNvCxnSpPr/>
          <p:nvPr/>
        </p:nvCxnSpPr>
        <p:spPr>
          <a:xfrm>
            <a:off x="3721984" y="3517072"/>
            <a:ext cx="411872" cy="788216"/>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508104" y="2492896"/>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32" name="橢圓 31"/>
          <p:cNvSpPr/>
          <p:nvPr/>
        </p:nvSpPr>
        <p:spPr>
          <a:xfrm>
            <a:off x="2699792" y="4365104"/>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33" name="橢圓 32"/>
          <p:cNvSpPr/>
          <p:nvPr/>
        </p:nvSpPr>
        <p:spPr>
          <a:xfrm>
            <a:off x="4355976" y="328576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34" name="橢圓 33"/>
          <p:cNvSpPr/>
          <p:nvPr/>
        </p:nvSpPr>
        <p:spPr>
          <a:xfrm>
            <a:off x="4860032" y="275915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cxnSp>
        <p:nvCxnSpPr>
          <p:cNvPr id="40" name="直線單箭頭接點 39"/>
          <p:cNvCxnSpPr/>
          <p:nvPr/>
        </p:nvCxnSpPr>
        <p:spPr>
          <a:xfrm>
            <a:off x="4416840" y="3336509"/>
            <a:ext cx="371184" cy="740563"/>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4940424" y="2867158"/>
            <a:ext cx="495672" cy="99389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586960" y="2595222"/>
            <a:ext cx="495672" cy="99389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2863083" y="3246797"/>
            <a:ext cx="634893" cy="1334331"/>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2753792" y="4419104"/>
            <a:ext cx="186896" cy="378048"/>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2688660" y="278559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2</m:t>
                          </m:r>
                        </m:sub>
                      </m:sSub>
                    </m:oMath>
                  </m:oMathPara>
                </a14:m>
                <a:endParaRPr lang="zh-TW" altLang="en-US"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688660" y="2785590"/>
                <a:ext cx="504056" cy="369332"/>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3419872" y="299309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3</m:t>
                          </m:r>
                        </m:sub>
                      </m:sSub>
                    </m:oMath>
                  </m:oMathPara>
                </a14:m>
                <a:endParaRPr lang="zh-TW" altLang="en-US"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3419872" y="2993095"/>
                <a:ext cx="504056" cy="369332"/>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2436632" y="401284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1</m:t>
                          </m:r>
                        </m:sub>
                      </m:sSub>
                    </m:oMath>
                  </m:oMathPara>
                </a14:m>
                <a:endParaRPr lang="zh-TW" altLang="en-US"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436632" y="4012840"/>
                <a:ext cx="504056" cy="369332"/>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582544" y="238982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5</m:t>
                          </m:r>
                        </m:sub>
                      </m:sSub>
                    </m:oMath>
                  </m:oMathPara>
                </a14:m>
                <a:endParaRPr lang="zh-TW" altLang="en-US"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582544" y="2389826"/>
                <a:ext cx="504056" cy="369332"/>
              </a:xfrm>
              <a:prstGeom prst="rect">
                <a:avLst/>
              </a:prstGeom>
              <a:blipFill rotWithShape="1">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5292080" y="211629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6</m:t>
                          </m:r>
                        </m:sub>
                      </m:sSub>
                    </m:oMath>
                  </m:oMathPara>
                </a14:m>
                <a:endParaRPr lang="zh-TW" altLang="en-US"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5292080" y="2116296"/>
                <a:ext cx="504056" cy="369332"/>
              </a:xfrm>
              <a:prstGeom prst="rect">
                <a:avLst/>
              </a:prstGeom>
              <a:blipFill rotWithShape="1">
                <a:blip r:embed="rId8"/>
                <a:stretch>
                  <a:fillRect/>
                </a:stretch>
              </a:blipFill>
            </p:spPr>
            <p:txBody>
              <a:bodyPr/>
              <a:lstStyle/>
              <a:p>
                <a:r>
                  <a:rPr lang="zh-TW" altLang="en-US">
                    <a:noFill/>
                  </a:rPr>
                  <a:t> </a:t>
                </a:r>
              </a:p>
            </p:txBody>
          </p:sp>
        </mc:Fallback>
      </mc:AlternateContent>
      <p:sp>
        <p:nvSpPr>
          <p:cNvPr id="54" name="橢圓 53"/>
          <p:cNvSpPr/>
          <p:nvPr/>
        </p:nvSpPr>
        <p:spPr>
          <a:xfrm>
            <a:off x="4328413" y="419728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mc:AlternateContent xmlns:mc="http://schemas.openxmlformats.org/markup-compatibility/2006" xmlns:a14="http://schemas.microsoft.com/office/drawing/2010/main">
        <mc:Choice Requires="a14">
          <p:sp>
            <p:nvSpPr>
              <p:cNvPr id="55" name="文字方塊 54"/>
              <p:cNvSpPr txBox="1"/>
              <p:nvPr/>
            </p:nvSpPr>
            <p:spPr>
              <a:xfrm>
                <a:off x="4283968" y="420169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a:rPr>
                        <m:t>0</m:t>
                      </m:r>
                    </m:oMath>
                  </m:oMathPara>
                </a14:m>
                <a:endParaRPr lang="zh-TW" altLang="en-US"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283968" y="4201696"/>
                <a:ext cx="504056" cy="369332"/>
              </a:xfrm>
              <a:prstGeom prst="rect">
                <a:avLst/>
              </a:prstGeom>
              <a:blipFill rotWithShape="1">
                <a:blip r:embed="rId9"/>
                <a:stretch>
                  <a:fillRect/>
                </a:stretch>
              </a:blipFill>
            </p:spPr>
            <p:txBody>
              <a:bodyPr/>
              <a:lstStyle/>
              <a:p>
                <a:r>
                  <a:rPr lang="zh-TW" altLang="en-US">
                    <a:noFill/>
                  </a:rPr>
                  <a:t> </a:t>
                </a:r>
              </a:p>
            </p:txBody>
          </p:sp>
        </mc:Fallback>
      </mc:AlternateContent>
      <p:cxnSp>
        <p:nvCxnSpPr>
          <p:cNvPr id="56" name="直線單箭頭接點 55"/>
          <p:cNvCxnSpPr>
            <a:stCxn id="54" idx="0"/>
            <a:endCxn id="33" idx="3"/>
          </p:cNvCxnSpPr>
          <p:nvPr/>
        </p:nvCxnSpPr>
        <p:spPr>
          <a:xfrm flipH="1" flipV="1">
            <a:off x="4371792" y="3377945"/>
            <a:ext cx="10621" cy="819343"/>
          </a:xfrm>
          <a:prstGeom prst="straightConnector1">
            <a:avLst/>
          </a:prstGeom>
          <a:ln w="25400">
            <a:solidFill>
              <a:srgbClr val="00B0F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a:stCxn id="54" idx="0"/>
            <a:endCxn id="34" idx="4"/>
          </p:cNvCxnSpPr>
          <p:nvPr/>
        </p:nvCxnSpPr>
        <p:spPr>
          <a:xfrm flipV="1">
            <a:off x="4382413" y="2867158"/>
            <a:ext cx="531619" cy="1330130"/>
          </a:xfrm>
          <a:prstGeom prst="straightConnector1">
            <a:avLst/>
          </a:prstGeom>
          <a:ln w="25400">
            <a:solidFill>
              <a:srgbClr val="00B0F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54" idx="0"/>
            <a:endCxn id="31" idx="3"/>
          </p:cNvCxnSpPr>
          <p:nvPr/>
        </p:nvCxnSpPr>
        <p:spPr>
          <a:xfrm flipV="1">
            <a:off x="4382413" y="2585080"/>
            <a:ext cx="1141507" cy="1612208"/>
          </a:xfrm>
          <a:prstGeom prst="straightConnector1">
            <a:avLst/>
          </a:prstGeom>
          <a:ln w="25400">
            <a:solidFill>
              <a:srgbClr val="00B0F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4" idx="0"/>
            <a:endCxn id="25" idx="5"/>
          </p:cNvCxnSpPr>
          <p:nvPr/>
        </p:nvCxnSpPr>
        <p:spPr>
          <a:xfrm flipH="1" flipV="1">
            <a:off x="3728080" y="3504880"/>
            <a:ext cx="654333" cy="692408"/>
          </a:xfrm>
          <a:prstGeom prst="straightConnector1">
            <a:avLst/>
          </a:prstGeom>
          <a:ln w="25400">
            <a:solidFill>
              <a:srgbClr val="00B0F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4" idx="0"/>
            <a:endCxn id="24" idx="5"/>
          </p:cNvCxnSpPr>
          <p:nvPr/>
        </p:nvCxnSpPr>
        <p:spPr>
          <a:xfrm flipH="1" flipV="1">
            <a:off x="2895171" y="3269945"/>
            <a:ext cx="1487242" cy="927343"/>
          </a:xfrm>
          <a:prstGeom prst="straightConnector1">
            <a:avLst/>
          </a:prstGeom>
          <a:ln w="25400">
            <a:solidFill>
              <a:srgbClr val="00B0F0"/>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stCxn id="54" idx="0"/>
            <a:endCxn id="32" idx="5"/>
          </p:cNvCxnSpPr>
          <p:nvPr/>
        </p:nvCxnSpPr>
        <p:spPr>
          <a:xfrm flipH="1">
            <a:off x="2791976" y="4197288"/>
            <a:ext cx="1590437" cy="260000"/>
          </a:xfrm>
          <a:prstGeom prst="straightConnector1">
            <a:avLst/>
          </a:prstGeom>
          <a:ln w="25400">
            <a:solidFill>
              <a:srgbClr val="00B0F0"/>
            </a:solidFill>
            <a:prstDash val="soli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字方塊 79"/>
              <p:cNvSpPr txBox="1"/>
              <p:nvPr/>
            </p:nvSpPr>
            <p:spPr>
              <a:xfrm>
                <a:off x="6050028" y="366025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sSubSup>
                            <m:sSubSupPr>
                              <m:ctrlPr>
                                <a:rPr lang="en-US" altLang="zh-TW" i="1" smtClean="0">
                                  <a:latin typeface="Cambria Math"/>
                                </a:rPr>
                              </m:ctrlPr>
                            </m:sSubSupPr>
                            <m:e>
                              <m:r>
                                <a:rPr lang="en-US" altLang="zh-TW" b="0" i="1" smtClean="0">
                                  <a:latin typeface="Cambria Math"/>
                                </a:rPr>
                                <m:t>𝑣</m:t>
                              </m:r>
                            </m:e>
                            <m:sub/>
                            <m:sup>
                              <m:r>
                                <a:rPr lang="en-US" altLang="zh-TW" b="0" i="1" smtClean="0">
                                  <a:latin typeface="Cambria Math"/>
                                </a:rPr>
                                <m:t>𝑇</m:t>
                              </m:r>
                            </m:sup>
                          </m:sSubSup>
                          <m:r>
                            <a:rPr lang="en-US" altLang="zh-TW" b="0" i="1" smtClean="0">
                              <a:latin typeface="Cambria Math"/>
                            </a:rPr>
                            <m:t>𝑥</m:t>
                          </m:r>
                        </m:e>
                        <m:sub>
                          <m:r>
                            <a:rPr lang="en-US" altLang="zh-TW" b="0" i="1" smtClean="0">
                              <a:latin typeface="Cambria Math"/>
                            </a:rPr>
                            <m:t>6</m:t>
                          </m:r>
                        </m:sub>
                      </m:sSub>
                    </m:oMath>
                  </m:oMathPara>
                </a14:m>
                <a:endParaRPr lang="zh-TW" altLang="en-US"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6050028" y="3660256"/>
                <a:ext cx="504056" cy="369332"/>
              </a:xfrm>
              <a:prstGeom prst="rect">
                <a:avLst/>
              </a:prstGeom>
              <a:blipFill rotWithShape="1">
                <a:blip r:embed="rId10"/>
                <a:stretch>
                  <a:fillRect r="-240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334932" y="3851084"/>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sSubSup>
                            <m:sSubSupPr>
                              <m:ctrlPr>
                                <a:rPr lang="en-US" altLang="zh-TW" i="1" smtClean="0">
                                  <a:latin typeface="Cambria Math"/>
                                </a:rPr>
                              </m:ctrlPr>
                            </m:sSubSupPr>
                            <m:e>
                              <m:r>
                                <a:rPr lang="en-US" altLang="zh-TW" b="0" i="1" smtClean="0">
                                  <a:latin typeface="Cambria Math"/>
                                </a:rPr>
                                <m:t>𝑣</m:t>
                              </m:r>
                            </m:e>
                            <m:sub/>
                            <m:sup>
                              <m:r>
                                <a:rPr lang="en-US" altLang="zh-TW" b="0" i="1" smtClean="0">
                                  <a:latin typeface="Cambria Math"/>
                                </a:rPr>
                                <m:t>𝑇</m:t>
                              </m:r>
                            </m:sup>
                          </m:sSubSup>
                          <m:r>
                            <a:rPr lang="en-US" altLang="zh-TW" b="0" i="1" smtClean="0">
                              <a:latin typeface="Cambria Math"/>
                            </a:rPr>
                            <m:t>𝑥</m:t>
                          </m:r>
                        </m:e>
                        <m:sub>
                          <m:r>
                            <a:rPr lang="en-US" altLang="zh-TW" b="0" i="1" smtClean="0">
                              <a:latin typeface="Cambria Math"/>
                            </a:rPr>
                            <m:t>5</m:t>
                          </m:r>
                        </m:sub>
                      </m:sSub>
                    </m:oMath>
                  </m:oMathPara>
                </a14:m>
                <a:endParaRPr lang="zh-TW" altLang="en-US"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5334932" y="3851084"/>
                <a:ext cx="504056" cy="369332"/>
              </a:xfrm>
              <a:prstGeom prst="rect">
                <a:avLst/>
              </a:prstGeom>
              <a:blipFill rotWithShape="1">
                <a:blip r:embed="rId11"/>
                <a:stretch>
                  <a:fillRect r="-2530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4701138" y="412062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sSubSup>
                            <m:sSubSupPr>
                              <m:ctrlPr>
                                <a:rPr lang="en-US" altLang="zh-TW" i="1" smtClean="0">
                                  <a:latin typeface="Cambria Math"/>
                                </a:rPr>
                              </m:ctrlPr>
                            </m:sSubSupPr>
                            <m:e>
                              <m:r>
                                <a:rPr lang="en-US" altLang="zh-TW" b="0" i="1" smtClean="0">
                                  <a:latin typeface="Cambria Math"/>
                                </a:rPr>
                                <m:t>𝑣</m:t>
                              </m:r>
                            </m:e>
                            <m:sub/>
                            <m:sup>
                              <m:r>
                                <a:rPr lang="en-US" altLang="zh-TW" b="0" i="1" smtClean="0">
                                  <a:latin typeface="Cambria Math"/>
                                </a:rPr>
                                <m:t>𝑇</m:t>
                              </m:r>
                            </m:sup>
                          </m:sSubSup>
                          <m:r>
                            <a:rPr lang="en-US" altLang="zh-TW" b="0" i="1" smtClean="0">
                              <a:latin typeface="Cambria Math"/>
                            </a:rPr>
                            <m:t>𝑥</m:t>
                          </m:r>
                        </m:e>
                        <m:sub>
                          <m:r>
                            <a:rPr lang="en-US" altLang="zh-TW" b="0" i="1" smtClean="0">
                              <a:latin typeface="Cambria Math"/>
                            </a:rPr>
                            <m:t>4</m:t>
                          </m:r>
                        </m:sub>
                      </m:sSub>
                    </m:oMath>
                  </m:oMathPara>
                </a14:m>
                <a:endParaRPr lang="zh-TW" altLang="en-US" dirty="0"/>
              </a:p>
            </p:txBody>
          </p:sp>
        </mc:Choice>
        <mc:Fallback xmlns="">
          <p:sp>
            <p:nvSpPr>
              <p:cNvPr id="82" name="文字方塊 81"/>
              <p:cNvSpPr txBox="1">
                <a:spLocks noRot="1" noChangeAspect="1" noMove="1" noResize="1" noEditPoints="1" noAdjustHandles="1" noChangeArrowheads="1" noChangeShapeType="1" noTextEdit="1"/>
              </p:cNvSpPr>
              <p:nvPr/>
            </p:nvSpPr>
            <p:spPr>
              <a:xfrm>
                <a:off x="4701138" y="4120622"/>
                <a:ext cx="504056" cy="369332"/>
              </a:xfrm>
              <a:prstGeom prst="rect">
                <a:avLst/>
              </a:prstGeom>
              <a:blipFill rotWithShape="1">
                <a:blip r:embed="rId12"/>
                <a:stretch>
                  <a:fillRect r="-240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3" name="文字方塊 82"/>
              <p:cNvSpPr txBox="1"/>
              <p:nvPr/>
            </p:nvSpPr>
            <p:spPr>
              <a:xfrm>
                <a:off x="3845500" y="4368664"/>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sSubSup>
                            <m:sSubSupPr>
                              <m:ctrlPr>
                                <a:rPr lang="en-US" altLang="zh-TW" i="1" smtClean="0">
                                  <a:latin typeface="Cambria Math"/>
                                </a:rPr>
                              </m:ctrlPr>
                            </m:sSubSupPr>
                            <m:e>
                              <m:r>
                                <a:rPr lang="en-US" altLang="zh-TW" b="0" i="1" smtClean="0">
                                  <a:latin typeface="Cambria Math"/>
                                </a:rPr>
                                <m:t>𝑣</m:t>
                              </m:r>
                            </m:e>
                            <m:sub/>
                            <m:sup>
                              <m:r>
                                <a:rPr lang="en-US" altLang="zh-TW" b="0" i="1" smtClean="0">
                                  <a:latin typeface="Cambria Math"/>
                                </a:rPr>
                                <m:t>𝑇</m:t>
                              </m:r>
                            </m:sup>
                          </m:sSubSup>
                          <m:r>
                            <a:rPr lang="en-US" altLang="zh-TW" b="0" i="1" smtClean="0">
                              <a:latin typeface="Cambria Math"/>
                            </a:rPr>
                            <m:t>𝑥</m:t>
                          </m:r>
                        </m:e>
                        <m:sub>
                          <m:r>
                            <a:rPr lang="en-US" altLang="zh-TW" b="0" i="1" smtClean="0">
                              <a:latin typeface="Cambria Math"/>
                            </a:rPr>
                            <m:t>3</m:t>
                          </m:r>
                        </m:sub>
                      </m:sSub>
                    </m:oMath>
                  </m:oMathPara>
                </a14:m>
                <a:endParaRPr lang="zh-TW" altLang="en-US" dirty="0"/>
              </a:p>
            </p:txBody>
          </p:sp>
        </mc:Choice>
        <mc:Fallback xmlns="">
          <p:sp>
            <p:nvSpPr>
              <p:cNvPr id="83" name="文字方塊 82"/>
              <p:cNvSpPr txBox="1">
                <a:spLocks noRot="1" noChangeAspect="1" noMove="1" noResize="1" noEditPoints="1" noAdjustHandles="1" noChangeArrowheads="1" noChangeShapeType="1" noTextEdit="1"/>
              </p:cNvSpPr>
              <p:nvPr/>
            </p:nvSpPr>
            <p:spPr>
              <a:xfrm>
                <a:off x="3845500" y="4368664"/>
                <a:ext cx="504056" cy="369332"/>
              </a:xfrm>
              <a:prstGeom prst="rect">
                <a:avLst/>
              </a:prstGeom>
              <a:blipFill rotWithShape="1">
                <a:blip r:embed="rId13"/>
                <a:stretch>
                  <a:fillRect r="-228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4" name="文字方塊 83"/>
              <p:cNvSpPr txBox="1"/>
              <p:nvPr/>
            </p:nvSpPr>
            <p:spPr>
              <a:xfrm>
                <a:off x="3341697" y="4587104"/>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sSubSup>
                            <m:sSubSupPr>
                              <m:ctrlPr>
                                <a:rPr lang="en-US" altLang="zh-TW" i="1" smtClean="0">
                                  <a:latin typeface="Cambria Math"/>
                                </a:rPr>
                              </m:ctrlPr>
                            </m:sSubSupPr>
                            <m:e>
                              <m:r>
                                <a:rPr lang="en-US" altLang="zh-TW" b="0" i="1" smtClean="0">
                                  <a:latin typeface="Cambria Math"/>
                                </a:rPr>
                                <m:t>𝑣</m:t>
                              </m:r>
                            </m:e>
                            <m:sub/>
                            <m:sup>
                              <m:r>
                                <a:rPr lang="en-US" altLang="zh-TW" b="0" i="1" smtClean="0">
                                  <a:latin typeface="Cambria Math"/>
                                </a:rPr>
                                <m:t>𝑇</m:t>
                              </m:r>
                            </m:sup>
                          </m:sSubSup>
                          <m:r>
                            <a:rPr lang="en-US" altLang="zh-TW" b="0" i="1" smtClean="0">
                              <a:latin typeface="Cambria Math"/>
                            </a:rPr>
                            <m:t>𝑥</m:t>
                          </m:r>
                        </m:e>
                        <m:sub>
                          <m:r>
                            <a:rPr lang="en-US" altLang="zh-TW" b="0" i="1" smtClean="0">
                              <a:latin typeface="Cambria Math"/>
                            </a:rPr>
                            <m:t>2</m:t>
                          </m:r>
                        </m:sub>
                      </m:sSub>
                    </m:oMath>
                  </m:oMathPara>
                </a14:m>
                <a:endParaRPr lang="zh-TW" altLang="en-US"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3341697" y="4587104"/>
                <a:ext cx="504056" cy="369332"/>
              </a:xfrm>
              <a:prstGeom prst="rect">
                <a:avLst/>
              </a:prstGeom>
              <a:blipFill rotWithShape="1">
                <a:blip r:embed="rId14"/>
                <a:stretch>
                  <a:fillRect r="-240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2753792" y="479044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sSubSup>
                            <m:sSubSupPr>
                              <m:ctrlPr>
                                <a:rPr lang="en-US" altLang="zh-TW" i="1" smtClean="0">
                                  <a:latin typeface="Cambria Math"/>
                                </a:rPr>
                              </m:ctrlPr>
                            </m:sSubSupPr>
                            <m:e>
                              <m:r>
                                <a:rPr lang="en-US" altLang="zh-TW" b="0" i="1" smtClean="0">
                                  <a:latin typeface="Cambria Math"/>
                                </a:rPr>
                                <m:t>𝑣</m:t>
                              </m:r>
                            </m:e>
                            <m:sub/>
                            <m:sup>
                              <m:r>
                                <a:rPr lang="en-US" altLang="zh-TW" b="0" i="1" smtClean="0">
                                  <a:latin typeface="Cambria Math"/>
                                </a:rPr>
                                <m:t>𝑇</m:t>
                              </m:r>
                            </m:sup>
                          </m:sSubSup>
                          <m:r>
                            <a:rPr lang="en-US" altLang="zh-TW" b="0" i="1" smtClean="0">
                              <a:latin typeface="Cambria Math"/>
                            </a:rPr>
                            <m:t>𝑥</m:t>
                          </m:r>
                        </m:e>
                        <m:sub>
                          <m:r>
                            <a:rPr lang="en-US" altLang="zh-TW" b="0" i="1" smtClean="0">
                              <a:latin typeface="Cambria Math"/>
                            </a:rPr>
                            <m:t>1</m:t>
                          </m:r>
                        </m:sub>
                      </m:sSub>
                    </m:oMath>
                  </m:oMathPara>
                </a14:m>
                <a:endParaRPr lang="zh-TW" altLang="en-US"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2753792" y="4790446"/>
                <a:ext cx="504056" cy="369332"/>
              </a:xfrm>
              <a:prstGeom prst="rect">
                <a:avLst/>
              </a:prstGeom>
              <a:blipFill rotWithShape="1">
                <a:blip r:embed="rId15"/>
                <a:stretch>
                  <a:fillRect r="-243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8550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par>
                                <p:cTn id="20" presetID="10" presetClass="entr" presetSubtype="0"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fade">
                                      <p:cBhvr>
                                        <p:cTn id="41" dur="500"/>
                                        <p:tgtEl>
                                          <p:spTgt spid="8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500"/>
                                        <p:tgtEl>
                                          <p:spTgt spid="8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500"/>
                                        <p:tgtEl>
                                          <p:spTgt spid="8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fade">
                                      <p:cBhvr>
                                        <p:cTn id="5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p:cxnSp>
        <p:nvCxnSpPr>
          <p:cNvPr id="23" name="直線單箭頭接點 22"/>
          <p:cNvCxnSpPr/>
          <p:nvPr/>
        </p:nvCxnSpPr>
        <p:spPr>
          <a:xfrm flipV="1">
            <a:off x="1456505" y="2867158"/>
            <a:ext cx="6499871" cy="2549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2802987" y="317776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25" name="橢圓 24"/>
          <p:cNvSpPr/>
          <p:nvPr/>
        </p:nvSpPr>
        <p:spPr>
          <a:xfrm>
            <a:off x="3635896" y="3412696"/>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mc:AlternateContent xmlns:mc="http://schemas.openxmlformats.org/markup-compatibility/2006" xmlns:a14="http://schemas.microsoft.com/office/drawing/2010/main">
        <mc:Choice Requires="a14">
          <p:sp>
            <p:nvSpPr>
              <p:cNvPr id="26" name="文字方塊 25"/>
              <p:cNvSpPr txBox="1"/>
              <p:nvPr/>
            </p:nvSpPr>
            <p:spPr>
              <a:xfrm>
                <a:off x="7468656" y="2781663"/>
                <a:ext cx="504056"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4400" b="0" i="1" smtClean="0">
                          <a:latin typeface="Cambria Math"/>
                        </a:rPr>
                        <m:t>𝑣</m:t>
                      </m:r>
                    </m:oMath>
                  </m:oMathPara>
                </a14:m>
                <a:endParaRPr lang="zh-TW" altLang="en-US" sz="4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7468656" y="2781663"/>
                <a:ext cx="504056" cy="769441"/>
              </a:xfrm>
              <a:prstGeom prst="rect">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4078488" y="287746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4</m:t>
                          </m:r>
                        </m:sub>
                      </m:sSub>
                    </m:oMath>
                  </m:oMathPara>
                </a14:m>
                <a:endParaRPr lang="zh-TW" altLang="en-US"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078488" y="2877465"/>
                <a:ext cx="504056" cy="369332"/>
              </a:xfrm>
              <a:prstGeom prst="rect">
                <a:avLst/>
              </a:prstGeom>
              <a:blipFill rotWithShape="1">
                <a:blip r:embed="rId3"/>
                <a:stretch>
                  <a:fillRect/>
                </a:stretch>
              </a:blipFill>
            </p:spPr>
            <p:txBody>
              <a:bodyPr/>
              <a:lstStyle/>
              <a:p>
                <a:r>
                  <a:rPr lang="zh-TW" altLang="en-US">
                    <a:noFill/>
                  </a:rPr>
                  <a:t> </a:t>
                </a:r>
              </a:p>
            </p:txBody>
          </p:sp>
        </mc:Fallback>
      </mc:AlternateContent>
      <p:cxnSp>
        <p:nvCxnSpPr>
          <p:cNvPr id="29" name="直線單箭頭接點 28"/>
          <p:cNvCxnSpPr/>
          <p:nvPr/>
        </p:nvCxnSpPr>
        <p:spPr>
          <a:xfrm>
            <a:off x="3734176" y="3492688"/>
            <a:ext cx="752314" cy="235964"/>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508104" y="2492896"/>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32" name="橢圓 31"/>
          <p:cNvSpPr/>
          <p:nvPr/>
        </p:nvSpPr>
        <p:spPr>
          <a:xfrm>
            <a:off x="2699792" y="4365104"/>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33" name="橢圓 32"/>
          <p:cNvSpPr/>
          <p:nvPr/>
        </p:nvSpPr>
        <p:spPr>
          <a:xfrm>
            <a:off x="4355976" y="328576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34" name="橢圓 33"/>
          <p:cNvSpPr/>
          <p:nvPr/>
        </p:nvSpPr>
        <p:spPr>
          <a:xfrm>
            <a:off x="4860032" y="275915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cxnSp>
        <p:nvCxnSpPr>
          <p:cNvPr id="40" name="直線單箭頭接點 39"/>
          <p:cNvCxnSpPr/>
          <p:nvPr/>
        </p:nvCxnSpPr>
        <p:spPr>
          <a:xfrm>
            <a:off x="4474298" y="3376229"/>
            <a:ext cx="92796" cy="36467"/>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4706440" y="2743954"/>
            <a:ext cx="153592" cy="40784"/>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flipV="1">
            <a:off x="4860032" y="2348880"/>
            <a:ext cx="648072" cy="170724"/>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2863083" y="3246797"/>
            <a:ext cx="1657613" cy="542243"/>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32" idx="6"/>
          </p:cNvCxnSpPr>
          <p:nvPr/>
        </p:nvCxnSpPr>
        <p:spPr>
          <a:xfrm>
            <a:off x="2807792" y="4419104"/>
            <a:ext cx="1404168" cy="378048"/>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字方塊 48"/>
              <p:cNvSpPr txBox="1"/>
              <p:nvPr/>
            </p:nvSpPr>
            <p:spPr>
              <a:xfrm>
                <a:off x="2688660" y="278559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2</m:t>
                          </m:r>
                        </m:sub>
                      </m:sSub>
                    </m:oMath>
                  </m:oMathPara>
                </a14:m>
                <a:endParaRPr lang="zh-TW" altLang="en-US"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688660" y="2785590"/>
                <a:ext cx="504056" cy="369332"/>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3419872" y="299309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3</m:t>
                          </m:r>
                        </m:sub>
                      </m:sSub>
                    </m:oMath>
                  </m:oMathPara>
                </a14:m>
                <a:endParaRPr lang="zh-TW" altLang="en-US"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3419872" y="2993095"/>
                <a:ext cx="504056" cy="369332"/>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2436632" y="401284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1</m:t>
                          </m:r>
                        </m:sub>
                      </m:sSub>
                    </m:oMath>
                  </m:oMathPara>
                </a14:m>
                <a:endParaRPr lang="zh-TW" altLang="en-US"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436632" y="4012840"/>
                <a:ext cx="504056" cy="369332"/>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582544" y="238982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5</m:t>
                          </m:r>
                        </m:sub>
                      </m:sSub>
                    </m:oMath>
                  </m:oMathPara>
                </a14:m>
                <a:endParaRPr lang="zh-TW" altLang="en-US"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582544" y="2389826"/>
                <a:ext cx="504056" cy="369332"/>
              </a:xfrm>
              <a:prstGeom prst="rect">
                <a:avLst/>
              </a:prstGeom>
              <a:blipFill rotWithShape="1">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5292080" y="211629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6</m:t>
                          </m:r>
                        </m:sub>
                      </m:sSub>
                    </m:oMath>
                  </m:oMathPara>
                </a14:m>
                <a:endParaRPr lang="zh-TW" altLang="en-US"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5292080" y="2116296"/>
                <a:ext cx="504056" cy="369332"/>
              </a:xfrm>
              <a:prstGeom prst="rect">
                <a:avLst/>
              </a:prstGeom>
              <a:blipFill rotWithShape="1">
                <a:blip r:embed="rId8"/>
                <a:stretch>
                  <a:fillRect/>
                </a:stretch>
              </a:blipFill>
            </p:spPr>
            <p:txBody>
              <a:bodyPr/>
              <a:lstStyle/>
              <a:p>
                <a:r>
                  <a:rPr lang="zh-TW" altLang="en-US">
                    <a:noFill/>
                  </a:rPr>
                  <a:t> </a:t>
                </a:r>
              </a:p>
            </p:txBody>
          </p:sp>
        </mc:Fallback>
      </mc:AlternateContent>
      <p:sp>
        <p:nvSpPr>
          <p:cNvPr id="54" name="橢圓 53"/>
          <p:cNvSpPr/>
          <p:nvPr/>
        </p:nvSpPr>
        <p:spPr>
          <a:xfrm>
            <a:off x="4328413" y="419728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mc:AlternateContent xmlns:mc="http://schemas.openxmlformats.org/markup-compatibility/2006" xmlns:a14="http://schemas.microsoft.com/office/drawing/2010/main">
        <mc:Choice Requires="a14">
          <p:sp>
            <p:nvSpPr>
              <p:cNvPr id="55" name="文字方塊 54"/>
              <p:cNvSpPr txBox="1"/>
              <p:nvPr/>
            </p:nvSpPr>
            <p:spPr>
              <a:xfrm>
                <a:off x="4283968" y="420169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a:rPr>
                        <m:t>0</m:t>
                      </m:r>
                    </m:oMath>
                  </m:oMathPara>
                </a14:m>
                <a:endParaRPr lang="zh-TW" altLang="en-US"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283968" y="4201696"/>
                <a:ext cx="504056" cy="369332"/>
              </a:xfrm>
              <a:prstGeom prst="rect">
                <a:avLst/>
              </a:prstGeom>
              <a:blipFill rotWithShape="1">
                <a:blip r:embed="rId9"/>
                <a:stretch>
                  <a:fillRect/>
                </a:stretch>
              </a:blipFill>
            </p:spPr>
            <p:txBody>
              <a:bodyPr/>
              <a:lstStyle/>
              <a:p>
                <a:r>
                  <a:rPr lang="zh-TW" altLang="en-US">
                    <a:noFill/>
                  </a:rPr>
                  <a:t> </a:t>
                </a:r>
              </a:p>
            </p:txBody>
          </p:sp>
        </mc:Fallback>
      </mc:AlternateContent>
      <p:cxnSp>
        <p:nvCxnSpPr>
          <p:cNvPr id="65" name="直線單箭頭接點 64"/>
          <p:cNvCxnSpPr/>
          <p:nvPr/>
        </p:nvCxnSpPr>
        <p:spPr>
          <a:xfrm flipV="1">
            <a:off x="3923928" y="1556792"/>
            <a:ext cx="1162672" cy="4392488"/>
          </a:xfrm>
          <a:prstGeom prst="straightConnector1">
            <a:avLst/>
          </a:prstGeom>
          <a:ln w="25400">
            <a:solidFill>
              <a:schemeClr val="accent6">
                <a:lumMod val="75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p:cNvSpPr txBox="1"/>
              <p:nvPr/>
            </p:nvSpPr>
            <p:spPr>
              <a:xfrm>
                <a:off x="5112048" y="1172071"/>
                <a:ext cx="504056"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4400" b="0" i="1" smtClean="0">
                              <a:latin typeface="Cambria Math"/>
                            </a:rPr>
                          </m:ctrlPr>
                        </m:accPr>
                        <m:e>
                          <m:r>
                            <a:rPr lang="en-US" altLang="zh-TW" sz="4400" b="0" i="1" smtClean="0">
                              <a:latin typeface="Cambria Math"/>
                            </a:rPr>
                            <m:t>𝑣</m:t>
                          </m:r>
                        </m:e>
                      </m:acc>
                    </m:oMath>
                  </m:oMathPara>
                </a14:m>
                <a:endParaRPr lang="zh-TW" altLang="en-US" sz="4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112048" y="1172071"/>
                <a:ext cx="504056" cy="769441"/>
              </a:xfrm>
              <a:prstGeom prst="rect">
                <a:avLst/>
              </a:prstGeom>
              <a:blipFill rotWithShape="1">
                <a:blip r:embed="rId1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40211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dirty="0"/>
              <a:t>Principle Component Analysis</a:t>
            </a:r>
            <a:endParaRPr lang="zh-TW" altLang="en-US" dirty="0"/>
          </a:p>
        </p:txBody>
      </p:sp>
      <p:cxnSp>
        <p:nvCxnSpPr>
          <p:cNvPr id="5" name="直線單箭頭接點 4"/>
          <p:cNvCxnSpPr/>
          <p:nvPr/>
        </p:nvCxnSpPr>
        <p:spPr>
          <a:xfrm flipV="1">
            <a:off x="1456505" y="2867158"/>
            <a:ext cx="6499871" cy="2549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橢圓 5"/>
          <p:cNvSpPr/>
          <p:nvPr/>
        </p:nvSpPr>
        <p:spPr>
          <a:xfrm>
            <a:off x="2802987" y="317776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7" name="橢圓 6"/>
          <p:cNvSpPr/>
          <p:nvPr/>
        </p:nvSpPr>
        <p:spPr>
          <a:xfrm>
            <a:off x="3635896" y="3412696"/>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mc:AlternateContent xmlns:mc="http://schemas.openxmlformats.org/markup-compatibility/2006" xmlns:a14="http://schemas.microsoft.com/office/drawing/2010/main">
        <mc:Choice Requires="a14">
          <p:sp>
            <p:nvSpPr>
              <p:cNvPr id="8" name="文字方塊 7"/>
              <p:cNvSpPr txBox="1"/>
              <p:nvPr/>
            </p:nvSpPr>
            <p:spPr>
              <a:xfrm>
                <a:off x="7468656" y="2781663"/>
                <a:ext cx="504056"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4400" b="0" i="1" smtClean="0">
                          <a:latin typeface="Cambria Math"/>
                        </a:rPr>
                        <m:t>𝑣</m:t>
                      </m:r>
                    </m:oMath>
                  </m:oMathPara>
                </a14:m>
                <a:endParaRPr lang="zh-TW" altLang="en-US" sz="4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468656" y="2781663"/>
                <a:ext cx="504056" cy="769441"/>
              </a:xfrm>
              <a:prstGeom prst="rect">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4078488" y="287746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4</m:t>
                          </m:r>
                        </m:sub>
                      </m:sSub>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4078488" y="2877465"/>
                <a:ext cx="504056" cy="369332"/>
              </a:xfrm>
              <a:prstGeom prst="rect">
                <a:avLst/>
              </a:prstGeom>
              <a:blipFill rotWithShape="1">
                <a:blip r:embed="rId3"/>
                <a:stretch>
                  <a:fillRect/>
                </a:stretch>
              </a:blipFill>
            </p:spPr>
            <p:txBody>
              <a:bodyPr/>
              <a:lstStyle/>
              <a:p>
                <a:r>
                  <a:rPr lang="zh-TW" altLang="en-US">
                    <a:noFill/>
                  </a:rPr>
                  <a:t> </a:t>
                </a:r>
              </a:p>
            </p:txBody>
          </p:sp>
        </mc:Fallback>
      </mc:AlternateContent>
      <p:cxnSp>
        <p:nvCxnSpPr>
          <p:cNvPr id="10" name="直線單箭頭接點 9"/>
          <p:cNvCxnSpPr/>
          <p:nvPr/>
        </p:nvCxnSpPr>
        <p:spPr>
          <a:xfrm>
            <a:off x="3721984" y="3517072"/>
            <a:ext cx="411872" cy="788216"/>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 name="橢圓 10"/>
          <p:cNvSpPr/>
          <p:nvPr/>
        </p:nvSpPr>
        <p:spPr>
          <a:xfrm>
            <a:off x="5508104" y="2492896"/>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12" name="橢圓 11"/>
          <p:cNvSpPr/>
          <p:nvPr/>
        </p:nvSpPr>
        <p:spPr>
          <a:xfrm>
            <a:off x="2699792" y="4365104"/>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13" name="橢圓 12"/>
          <p:cNvSpPr/>
          <p:nvPr/>
        </p:nvSpPr>
        <p:spPr>
          <a:xfrm>
            <a:off x="4355976" y="3285761"/>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sp>
        <p:nvSpPr>
          <p:cNvPr id="14" name="橢圓 13"/>
          <p:cNvSpPr/>
          <p:nvPr/>
        </p:nvSpPr>
        <p:spPr>
          <a:xfrm>
            <a:off x="4860032" y="275915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p:cxnSp>
        <p:nvCxnSpPr>
          <p:cNvPr id="15" name="直線單箭頭接點 14"/>
          <p:cNvCxnSpPr/>
          <p:nvPr/>
        </p:nvCxnSpPr>
        <p:spPr>
          <a:xfrm>
            <a:off x="4416840" y="3336509"/>
            <a:ext cx="371184" cy="740563"/>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4940424" y="2867158"/>
            <a:ext cx="495672" cy="99389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586960" y="2595222"/>
            <a:ext cx="495672" cy="99389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863083" y="3246797"/>
            <a:ext cx="634893" cy="1334331"/>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2753792" y="4419104"/>
            <a:ext cx="186896" cy="378048"/>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2688660" y="278559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2</m:t>
                          </m:r>
                        </m:sub>
                      </m:sSub>
                    </m:oMath>
                  </m:oMathPara>
                </a14:m>
                <a:endParaRPr lang="zh-TW" altLang="en-US"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2688660" y="2785590"/>
                <a:ext cx="504056" cy="369332"/>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3419872" y="299309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3</m:t>
                          </m:r>
                        </m:sub>
                      </m:sSub>
                    </m:oMath>
                  </m:oMathPara>
                </a14:m>
                <a:endParaRPr lang="zh-TW" altLang="en-US"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3419872" y="2993095"/>
                <a:ext cx="504056" cy="369332"/>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2436632" y="401284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1</m:t>
                          </m:r>
                        </m:sub>
                      </m:sSub>
                    </m:oMath>
                  </m:oMathPara>
                </a14:m>
                <a:endParaRPr lang="zh-TW" altLang="en-US"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2436632" y="4012840"/>
                <a:ext cx="504056" cy="369332"/>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582544" y="238982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5</m:t>
                          </m:r>
                        </m:sub>
                      </m:sSub>
                    </m:oMath>
                  </m:oMathPara>
                </a14:m>
                <a:endParaRPr lang="zh-TW" altLang="en-US"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582544" y="2389826"/>
                <a:ext cx="504056" cy="369332"/>
              </a:xfrm>
              <a:prstGeom prst="rect">
                <a:avLst/>
              </a:prstGeom>
              <a:blipFill rotWithShape="1">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5292080" y="211629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𝑥</m:t>
                          </m:r>
                        </m:e>
                        <m:sub>
                          <m:r>
                            <a:rPr lang="en-US" altLang="zh-TW" b="0" i="1" smtClean="0">
                              <a:latin typeface="Cambria Math"/>
                            </a:rPr>
                            <m:t>6</m:t>
                          </m:r>
                        </m:sub>
                      </m:sSub>
                    </m:oMath>
                  </m:oMathPara>
                </a14:m>
                <a:endParaRPr lang="zh-TW" altLang="en-US"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5292080" y="2116296"/>
                <a:ext cx="504056" cy="369332"/>
              </a:xfrm>
              <a:prstGeom prst="rect">
                <a:avLst/>
              </a:prstGeom>
              <a:blipFill rotWithShape="1">
                <a:blip r:embed="rId8"/>
                <a:stretch>
                  <a:fillRect/>
                </a:stretch>
              </a:blipFill>
            </p:spPr>
            <p:txBody>
              <a:bodyPr/>
              <a:lstStyle/>
              <a:p>
                <a:r>
                  <a:rPr lang="zh-TW" altLang="en-US">
                    <a:noFill/>
                  </a:rPr>
                  <a:t> </a:t>
                </a:r>
              </a:p>
            </p:txBody>
          </p:sp>
        </mc:Fallback>
      </mc:AlternateContent>
      <p:sp>
        <p:nvSpPr>
          <p:cNvPr id="25" name="橢圓 24"/>
          <p:cNvSpPr/>
          <p:nvPr/>
        </p:nvSpPr>
        <p:spPr>
          <a:xfrm>
            <a:off x="4328413" y="4197288"/>
            <a:ext cx="108000" cy="10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2000"/>
          </a:p>
        </p:txBody>
      </p:sp>
      <mc:AlternateContent xmlns:mc="http://schemas.openxmlformats.org/markup-compatibility/2006" xmlns:a14="http://schemas.microsoft.com/office/drawing/2010/main">
        <mc:Choice Requires="a14">
          <p:sp>
            <p:nvSpPr>
              <p:cNvPr id="26" name="文字方塊 25"/>
              <p:cNvSpPr txBox="1"/>
              <p:nvPr/>
            </p:nvSpPr>
            <p:spPr>
              <a:xfrm>
                <a:off x="4283968" y="4201696"/>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a:rPr>
                        <m:t>0</m:t>
                      </m:r>
                    </m:oMath>
                  </m:oMathPara>
                </a14:m>
                <a:endParaRPr lang="zh-TW" altLang="en-US"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283968" y="4201696"/>
                <a:ext cx="504056" cy="369332"/>
              </a:xfrm>
              <a:prstGeom prst="rect">
                <a:avLst/>
              </a:prstGeom>
              <a:blipFill rotWithShape="1">
                <a:blip r:embed="rId9"/>
                <a:stretch>
                  <a:fillRect/>
                </a:stretch>
              </a:blipFill>
            </p:spPr>
            <p:txBody>
              <a:bodyPr/>
              <a:lstStyle/>
              <a:p>
                <a:r>
                  <a:rPr lang="zh-TW" altLang="en-US">
                    <a:noFill/>
                  </a:rPr>
                  <a:t> </a:t>
                </a:r>
              </a:p>
            </p:txBody>
          </p:sp>
        </mc:Fallback>
      </mc:AlternateContent>
      <p:cxnSp>
        <p:nvCxnSpPr>
          <p:cNvPr id="45" name="直線單箭頭接點 44"/>
          <p:cNvCxnSpPr/>
          <p:nvPr/>
        </p:nvCxnSpPr>
        <p:spPr>
          <a:xfrm>
            <a:off x="3734176" y="3492688"/>
            <a:ext cx="752314" cy="235964"/>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474298" y="3376229"/>
            <a:ext cx="92796" cy="36467"/>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flipV="1">
            <a:off x="4706440" y="2743954"/>
            <a:ext cx="153592" cy="40784"/>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flipV="1">
            <a:off x="4860032" y="2348880"/>
            <a:ext cx="648072" cy="170724"/>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863083" y="3246797"/>
            <a:ext cx="1657613" cy="542243"/>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2807792" y="4419104"/>
            <a:ext cx="1404168" cy="378048"/>
          </a:xfrm>
          <a:prstGeom prst="straightConnector1">
            <a:avLst/>
          </a:prstGeom>
          <a:ln w="25400">
            <a:solidFill>
              <a:schemeClr val="accent2">
                <a:lumMod val="60000"/>
                <a:lumOff val="4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23928" y="1556792"/>
            <a:ext cx="1162672" cy="4392488"/>
          </a:xfrm>
          <a:prstGeom prst="straightConnector1">
            <a:avLst/>
          </a:prstGeom>
          <a:ln w="25400">
            <a:solidFill>
              <a:schemeClr val="accent6">
                <a:lumMod val="75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字方塊 51"/>
              <p:cNvSpPr txBox="1"/>
              <p:nvPr/>
            </p:nvSpPr>
            <p:spPr>
              <a:xfrm>
                <a:off x="5112048" y="1172071"/>
                <a:ext cx="504056"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4400" b="0" i="1" smtClean="0">
                              <a:latin typeface="Cambria Math"/>
                            </a:rPr>
                          </m:ctrlPr>
                        </m:accPr>
                        <m:e>
                          <m:r>
                            <a:rPr lang="en-US" altLang="zh-TW" sz="4400" b="0" i="1" smtClean="0">
                              <a:latin typeface="Cambria Math"/>
                            </a:rPr>
                            <m:t>𝑣</m:t>
                          </m:r>
                        </m:e>
                      </m:acc>
                    </m:oMath>
                  </m:oMathPara>
                </a14:m>
                <a:endParaRPr lang="zh-TW" altLang="en-US" sz="4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5112048" y="1172071"/>
                <a:ext cx="504056" cy="769441"/>
              </a:xfrm>
              <a:prstGeom prst="rect">
                <a:avLst/>
              </a:prstGeom>
              <a:blipFill rotWithShape="1">
                <a:blip r:embed="rId10"/>
                <a:stretch>
                  <a:fillRect/>
                </a:stretch>
              </a:blipFill>
            </p:spPr>
            <p:txBody>
              <a:bodyPr/>
              <a:lstStyle/>
              <a:p>
                <a:r>
                  <a:rPr lang="zh-TW" altLang="en-US">
                    <a:noFill/>
                  </a:rPr>
                  <a:t> </a:t>
                </a:r>
              </a:p>
            </p:txBody>
          </p:sp>
        </mc:Fallback>
      </mc:AlternateContent>
      <p:sp>
        <p:nvSpPr>
          <p:cNvPr id="53" name="右大括弧 52"/>
          <p:cNvSpPr/>
          <p:nvPr/>
        </p:nvSpPr>
        <p:spPr>
          <a:xfrm rot="11693697" flipH="1">
            <a:off x="4561995" y="2547331"/>
            <a:ext cx="1613961" cy="2443480"/>
          </a:xfrm>
          <a:prstGeom prst="rightBrace">
            <a:avLst>
              <a:gd name="adj1" fmla="val 8333"/>
              <a:gd name="adj2" fmla="val 49153"/>
            </a:avLst>
          </a:prstGeom>
          <a:noFill/>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4" name="右大括弧 53"/>
          <p:cNvSpPr/>
          <p:nvPr/>
        </p:nvSpPr>
        <p:spPr>
          <a:xfrm rot="14937002" flipH="1">
            <a:off x="4075620" y="3275043"/>
            <a:ext cx="1613961" cy="3330735"/>
          </a:xfrm>
          <a:prstGeom prst="rightBrace">
            <a:avLst>
              <a:gd name="adj1" fmla="val 8333"/>
              <a:gd name="adj2" fmla="val 49153"/>
            </a:avLst>
          </a:pr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5" name="文字方塊 54"/>
          <p:cNvSpPr txBox="1"/>
          <p:nvPr/>
        </p:nvSpPr>
        <p:spPr>
          <a:xfrm>
            <a:off x="5112048" y="3957362"/>
            <a:ext cx="2664296" cy="369332"/>
          </a:xfrm>
          <a:prstGeom prst="rect">
            <a:avLst/>
          </a:prstGeom>
          <a:noFill/>
        </p:spPr>
        <p:txBody>
          <a:bodyPr wrap="square" rtlCol="0">
            <a:spAutoFit/>
          </a:bodyPr>
          <a:lstStyle/>
          <a:p>
            <a:pPr algn="ctr"/>
            <a:r>
              <a:rPr lang="en-US" altLang="zh-TW" dirty="0" smtClean="0">
                <a:solidFill>
                  <a:srgbClr val="FF0000"/>
                </a:solidFill>
                <a:latin typeface="Times New Roman" panose="02020603050405020304" pitchFamily="18" charset="0"/>
                <a:cs typeface="Times New Roman" panose="02020603050405020304" pitchFamily="18" charset="0"/>
              </a:rPr>
              <a:t>small variance</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56" name="文字方塊 55"/>
          <p:cNvSpPr txBox="1"/>
          <p:nvPr/>
        </p:nvSpPr>
        <p:spPr>
          <a:xfrm>
            <a:off x="3856112" y="5579948"/>
            <a:ext cx="2664296" cy="369332"/>
          </a:xfrm>
          <a:prstGeom prst="rect">
            <a:avLst/>
          </a:prstGeom>
          <a:noFill/>
        </p:spPr>
        <p:txBody>
          <a:bodyPr wrap="square" rtlCol="0">
            <a:spAutoFit/>
          </a:bodyPr>
          <a:lstStyle/>
          <a:p>
            <a:pPr algn="ctr"/>
            <a:r>
              <a:rPr lang="en-US" altLang="zh-TW" dirty="0" smtClean="0">
                <a:solidFill>
                  <a:srgbClr val="002060"/>
                </a:solidFill>
                <a:latin typeface="Times New Roman" panose="02020603050405020304" pitchFamily="18" charset="0"/>
                <a:cs typeface="Times New Roman" panose="02020603050405020304" pitchFamily="18" charset="0"/>
              </a:rPr>
              <a:t>Large variance</a:t>
            </a:r>
            <a:endParaRPr lang="zh-TW"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870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600200"/>
                <a:ext cx="8229600" cy="5141168"/>
              </a:xfrm>
            </p:spPr>
            <p:txBody>
              <a:bodyPr>
                <a:normAutofit/>
              </a:bodyPr>
              <a:lstStyle/>
              <a:p>
                <a:r>
                  <a:rPr lang="en-US" altLang="zh-TW" dirty="0" smtClean="0">
                    <a:latin typeface="Times New Roman" panose="02020603050405020304" pitchFamily="18" charset="0"/>
                    <a:cs typeface="Times New Roman" panose="02020603050405020304" pitchFamily="18" charset="0"/>
                  </a:rPr>
                  <a:t>The projections of the all points </a:t>
                </a:r>
                <a14:m>
                  <m:oMath xmlns:m="http://schemas.openxmlformats.org/officeDocument/2006/math">
                    <m:sSub>
                      <m:sSubPr>
                        <m:ctrlPr>
                          <a:rPr lang="en-US" altLang="zh-TW" i="1">
                            <a:latin typeface="Cambria Math"/>
                          </a:rPr>
                        </m:ctrlPr>
                      </m:sSubPr>
                      <m:e>
                        <m:r>
                          <a:rPr lang="en-US" altLang="zh-TW" i="1">
                            <a:latin typeface="Cambria Math"/>
                          </a:rPr>
                          <m:t>𝑥</m:t>
                        </m:r>
                      </m:e>
                      <m:sub>
                        <m:r>
                          <a:rPr lang="en-US" altLang="zh-TW" b="0" i="1" smtClean="0">
                            <a:latin typeface="Cambria Math"/>
                          </a:rPr>
                          <m:t>𝑖</m:t>
                        </m:r>
                      </m:sub>
                    </m:sSub>
                  </m:oMath>
                </a14:m>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into the direction </a:t>
                </a:r>
                <a14:m>
                  <m:oMath xmlns:m="http://schemas.openxmlformats.org/officeDocument/2006/math">
                    <m:r>
                      <a:rPr lang="en-US" altLang="zh-TW" b="0" i="1" smtClean="0">
                        <a:latin typeface="Cambria Math"/>
                      </a:rPr>
                      <m:t>𝑣</m:t>
                    </m:r>
                    <m:r>
                      <a:rPr lang="en-US" altLang="zh-TW" i="1">
                        <a:latin typeface="Cambria Math"/>
                      </a:rPr>
                      <m:t> </m:t>
                    </m:r>
                  </m:oMath>
                </a14:m>
                <a:r>
                  <a:rPr lang="en-US" altLang="zh-TW" dirty="0" smtClean="0">
                    <a:latin typeface="Times New Roman" panose="02020603050405020304" pitchFamily="18" charset="0"/>
                    <a:cs typeface="Times New Roman" panose="02020603050405020304" pitchFamily="18" charset="0"/>
                  </a:rPr>
                  <a:t>are </a:t>
                </a:r>
              </a:p>
              <a:p>
                <a:pPr marL="0"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a:rPr>
                          </m:ctrlPr>
                        </m:sSupPr>
                        <m:e>
                          <m:r>
                            <a:rPr lang="en-US" altLang="zh-TW" i="1">
                              <a:latin typeface="Cambria Math"/>
                            </a:rPr>
                            <m:t>𝑣</m:t>
                          </m:r>
                        </m:e>
                        <m:sup>
                          <m:r>
                            <a:rPr lang="en-US" altLang="zh-TW" i="1">
                              <a:latin typeface="Cambria Math"/>
                            </a:rPr>
                            <m:t>𝑇</m:t>
                          </m:r>
                        </m:sup>
                      </m:sSup>
                      <m:sSub>
                        <m:sSubPr>
                          <m:ctrlPr>
                            <a:rPr lang="en-US" altLang="zh-TW" i="1" smtClean="0">
                              <a:latin typeface="Cambria Math"/>
                            </a:rPr>
                          </m:ctrlPr>
                        </m:sSubPr>
                        <m:e>
                          <m:r>
                            <a:rPr lang="en-US" altLang="zh-TW" i="1">
                              <a:latin typeface="Cambria Math"/>
                            </a:rPr>
                            <m:t>𝑥</m:t>
                          </m:r>
                        </m:e>
                        <m:sub>
                          <m:r>
                            <a:rPr lang="en-US" altLang="zh-TW" i="1">
                              <a:latin typeface="Cambria Math"/>
                            </a:rPr>
                            <m:t>1</m:t>
                          </m:r>
                        </m:sub>
                      </m:sSub>
                      <m:r>
                        <a:rPr lang="en-US" altLang="zh-TW" i="1">
                          <a:latin typeface="Cambria Math"/>
                        </a:rPr>
                        <m:t>,</m:t>
                      </m:r>
                      <m:sSup>
                        <m:sSupPr>
                          <m:ctrlPr>
                            <a:rPr lang="en-US" altLang="zh-TW" i="1">
                              <a:latin typeface="Cambria Math"/>
                            </a:rPr>
                          </m:ctrlPr>
                        </m:sSupPr>
                        <m:e>
                          <m:r>
                            <a:rPr lang="en-US" altLang="zh-TW" i="1">
                              <a:latin typeface="Cambria Math"/>
                            </a:rPr>
                            <m:t>𝑣</m:t>
                          </m:r>
                        </m:e>
                        <m:sup>
                          <m:r>
                            <a:rPr lang="en-US" altLang="zh-TW" i="1">
                              <a:latin typeface="Cambria Math"/>
                            </a:rPr>
                            <m:t>𝑇</m:t>
                          </m:r>
                        </m:sup>
                      </m:sSup>
                      <m:sSub>
                        <m:sSubPr>
                          <m:ctrlPr>
                            <a:rPr lang="en-US" altLang="zh-TW" i="1">
                              <a:latin typeface="Cambria Math"/>
                            </a:rPr>
                          </m:ctrlPr>
                        </m:sSubPr>
                        <m:e>
                          <m:r>
                            <a:rPr lang="en-US" altLang="zh-TW" i="1">
                              <a:latin typeface="Cambria Math"/>
                            </a:rPr>
                            <m:t>𝑥</m:t>
                          </m:r>
                        </m:e>
                        <m:sub>
                          <m:r>
                            <a:rPr lang="en-US" altLang="zh-TW" i="1">
                              <a:latin typeface="Cambria Math"/>
                            </a:rPr>
                            <m:t>2</m:t>
                          </m:r>
                        </m:sub>
                      </m:sSub>
                      <m:r>
                        <a:rPr lang="en-US" altLang="zh-TW" i="1">
                          <a:latin typeface="Cambria Math"/>
                        </a:rPr>
                        <m:t>,…,</m:t>
                      </m:r>
                      <m:sSub>
                        <m:sSubPr>
                          <m:ctrlPr>
                            <a:rPr lang="en-US" altLang="zh-TW" i="1">
                              <a:latin typeface="Cambria Math"/>
                            </a:rPr>
                          </m:ctrlPr>
                        </m:sSubPr>
                        <m:e>
                          <m:sSup>
                            <m:sSupPr>
                              <m:ctrlPr>
                                <a:rPr lang="en-US" altLang="zh-TW" i="1">
                                  <a:latin typeface="Cambria Math"/>
                                </a:rPr>
                              </m:ctrlPr>
                            </m:sSupPr>
                            <m:e>
                              <m:r>
                                <a:rPr lang="en-US" altLang="zh-TW" i="1">
                                  <a:latin typeface="Cambria Math"/>
                                </a:rPr>
                                <m:t>𝑣</m:t>
                              </m:r>
                            </m:e>
                            <m:sup>
                              <m:r>
                                <a:rPr lang="en-US" altLang="zh-TW" i="1">
                                  <a:latin typeface="Cambria Math"/>
                                </a:rPr>
                                <m:t>𝑇</m:t>
                              </m:r>
                            </m:sup>
                          </m:sSup>
                          <m:r>
                            <a:rPr lang="en-US" altLang="zh-TW" i="1">
                              <a:latin typeface="Cambria Math"/>
                            </a:rPr>
                            <m:t>𝑥</m:t>
                          </m:r>
                        </m:e>
                        <m:sub>
                          <m:r>
                            <a:rPr lang="en-US" altLang="zh-TW" i="1">
                              <a:latin typeface="Cambria Math"/>
                            </a:rPr>
                            <m:t>𝑁</m:t>
                          </m:r>
                        </m:sub>
                      </m:sSub>
                    </m:oMath>
                  </m:oMathPara>
                </a14:m>
                <a:endParaRPr lang="en-US" altLang="zh-TW" dirty="0" smtClean="0">
                  <a:latin typeface="Times New Roman" panose="02020603050405020304" pitchFamily="18" charset="0"/>
                  <a:ea typeface="Cambria Math"/>
                  <a:cs typeface="Times New Roman" panose="02020603050405020304" pitchFamily="18" charset="0"/>
                </a:endParaRPr>
              </a:p>
              <a:p>
                <a:pPr marL="0" indent="0">
                  <a:buNone/>
                </a:pPr>
                <a:r>
                  <a:rPr lang="en-US" altLang="zh-TW" dirty="0" smtClean="0">
                    <a:latin typeface="Times New Roman" panose="02020603050405020304" pitchFamily="18" charset="0"/>
                    <a:ea typeface="Cambria Math"/>
                    <a:cs typeface="Times New Roman" panose="02020603050405020304" pitchFamily="18" charset="0"/>
                  </a:rPr>
                  <a:t>The variance of the projections is</a:t>
                </a:r>
              </a:p>
              <a:p>
                <a:pPr marL="0" indent="0">
                  <a:buNone/>
                </a:pPr>
                <a:endParaRPr lang="en-US" altLang="zh-TW" dirty="0">
                  <a:latin typeface="Times New Roman" panose="02020603050405020304" pitchFamily="18" charset="0"/>
                  <a:ea typeface="Cambria Math"/>
                  <a:cs typeface="Times New Roman" panose="02020603050405020304" pitchFamily="18" charset="0"/>
                </a:endParaRPr>
              </a:p>
              <a:p>
                <a:pPr marL="0" indent="0">
                  <a:buNone/>
                </a:pPr>
                <a:endParaRPr lang="en-US" altLang="zh-TW" dirty="0" smtClean="0">
                  <a:latin typeface="Times New Roman" panose="02020603050405020304" pitchFamily="18" charset="0"/>
                  <a:ea typeface="Cambria Math"/>
                  <a:cs typeface="Times New Roman" panose="02020603050405020304" pitchFamily="18" charset="0"/>
                </a:endParaRPr>
              </a:p>
              <a:p>
                <a:pPr marL="0" indent="0">
                  <a:buNone/>
                </a:pPr>
                <a:endParaRPr lang="en-US" altLang="zh-TW" dirty="0">
                  <a:latin typeface="Times New Roman" panose="02020603050405020304" pitchFamily="18" charset="0"/>
                  <a:ea typeface="Cambria Math"/>
                  <a:cs typeface="Times New Roman" panose="02020603050405020304" pitchFamily="18" charset="0"/>
                </a:endParaRPr>
              </a:p>
              <a:p>
                <a:pPr marL="0" indent="0">
                  <a:buNone/>
                </a:pPr>
                <a:endParaRPr lang="en-US" altLang="zh-TW" dirty="0" smtClean="0">
                  <a:latin typeface="Times New Roman" panose="02020603050405020304" pitchFamily="18" charset="0"/>
                  <a:ea typeface="Cambria Math"/>
                  <a:cs typeface="Times New Roman" panose="02020603050405020304" pitchFamily="18" charset="0"/>
                </a:endParaRPr>
              </a:p>
              <a:p>
                <a:pPr marL="0" indent="0">
                  <a:buNone/>
                </a:pPr>
                <a:r>
                  <a:rPr lang="en-US" altLang="zh-TW" i="1" dirty="0" smtClean="0">
                    <a:latin typeface="Times New Roman" panose="02020603050405020304" pitchFamily="18" charset="0"/>
                    <a:ea typeface="Cambria Math"/>
                    <a:cs typeface="Times New Roman" panose="02020603050405020304" pitchFamily="18" charset="0"/>
                  </a:rPr>
                  <a:t>C</a:t>
                </a:r>
                <a:r>
                  <a:rPr lang="en-US" altLang="zh-TW" dirty="0" smtClean="0">
                    <a:latin typeface="Times New Roman" panose="02020603050405020304" pitchFamily="18" charset="0"/>
                    <a:ea typeface="Cambria Math"/>
                    <a:cs typeface="Times New Roman" panose="02020603050405020304" pitchFamily="18" charset="0"/>
                  </a:rPr>
                  <a:t> covariance matrix</a:t>
                </a:r>
              </a:p>
              <a:p>
                <a:pPr marL="0" indent="0">
                  <a:buNone/>
                </a:pPr>
                <a:endParaRPr lang="en-US" altLang="zh-TW" dirty="0">
                  <a:latin typeface="Times New Roman" panose="02020603050405020304" pitchFamily="18" charset="0"/>
                  <a:ea typeface="Cambria Math"/>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600200"/>
                <a:ext cx="8229600" cy="5141168"/>
              </a:xfrm>
              <a:blipFill rotWithShape="1">
                <a:blip r:embed="rId3"/>
                <a:stretch>
                  <a:fillRect l="-1852" t="-1661" b="-2254"/>
                </a:stretch>
              </a:blipFill>
            </p:spPr>
            <p:txBody>
              <a:bodyPr/>
              <a:lstStyle/>
              <a:p>
                <a:r>
                  <a:rPr lang="zh-TW" altLang="en-US">
                    <a:noFill/>
                  </a:rPr>
                  <a:t> </a:t>
                </a:r>
              </a:p>
            </p:txBody>
          </p:sp>
        </mc:Fallback>
      </mc:AlternateContent>
      <p:graphicFrame>
        <p:nvGraphicFramePr>
          <p:cNvPr id="4" name="物件 3"/>
          <p:cNvGraphicFramePr>
            <a:graphicFrameLocks noChangeAspect="1"/>
          </p:cNvGraphicFramePr>
          <p:nvPr>
            <p:extLst>
              <p:ext uri="{D42A27DB-BD31-4B8C-83A1-F6EECF244321}">
                <p14:modId xmlns:p14="http://schemas.microsoft.com/office/powerpoint/2010/main" val="2373132573"/>
              </p:ext>
            </p:extLst>
          </p:nvPr>
        </p:nvGraphicFramePr>
        <p:xfrm>
          <a:off x="899592" y="3738216"/>
          <a:ext cx="7434455" cy="2211064"/>
        </p:xfrm>
        <a:graphic>
          <a:graphicData uri="http://schemas.openxmlformats.org/presentationml/2006/ole">
            <mc:AlternateContent xmlns:mc="http://schemas.openxmlformats.org/markup-compatibility/2006">
              <mc:Choice xmlns:v="urn:schemas-microsoft-com:vml" Requires="v">
                <p:oleObj spid="_x0000_s7174" name="方程式" r:id="rId4" imgW="3746160" imgH="1117440" progId="Equation.3">
                  <p:embed/>
                </p:oleObj>
              </mc:Choice>
              <mc:Fallback>
                <p:oleObj name="方程式" r:id="rId4" imgW="3746160" imgH="1117440" progId="Equation.3">
                  <p:embed/>
                  <p:pic>
                    <p:nvPicPr>
                      <p:cNvPr id="0" name="物件 34"/>
                      <p:cNvPicPr>
                        <a:picLocks noChangeAspect="1" noChangeArrowheads="1"/>
                      </p:cNvPicPr>
                      <p:nvPr/>
                    </p:nvPicPr>
                    <p:blipFill>
                      <a:blip r:embed="rId5"/>
                      <a:srcRect/>
                      <a:stretch>
                        <a:fillRect/>
                      </a:stretch>
                    </p:blipFill>
                    <p:spPr bwMode="auto">
                      <a:xfrm>
                        <a:off x="899592" y="3738216"/>
                        <a:ext cx="7434455" cy="2211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85140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Principle Component Analysis</a:t>
            </a:r>
            <a:endParaRPr lang="zh-TW" altLang="en-US" dirty="0"/>
          </a:p>
        </p:txBody>
      </p:sp>
      <p:sp>
        <p:nvSpPr>
          <p:cNvPr id="3" name="內容版面配置區 2"/>
          <p:cNvSpPr>
            <a:spLocks noGrp="1"/>
          </p:cNvSpPr>
          <p:nvPr>
            <p:ph idx="1"/>
          </p:nvPr>
        </p:nvSpPr>
        <p:spPr>
          <a:xfrm>
            <a:off x="457200" y="1600200"/>
            <a:ext cx="8229600" cy="1108720"/>
          </a:xfrm>
        </p:spPr>
        <p:txBody>
          <a:bodyPr>
            <a:normAutofit/>
          </a:bodyPr>
          <a:lstStyle/>
          <a:p>
            <a:r>
              <a:rPr lang="en-US" altLang="zh-TW" dirty="0" smtClean="0">
                <a:latin typeface="Times New Roman" panose="02020603050405020304" pitchFamily="18" charset="0"/>
                <a:cs typeface="Times New Roman" panose="02020603050405020304" pitchFamily="18" charset="0"/>
              </a:rPr>
              <a:t>The first principal vector can be found by the following equation:</a:t>
            </a:r>
          </a:p>
          <a:p>
            <a:endParaRPr lang="zh-TW" altLang="en-US" dirty="0">
              <a:latin typeface="Times New Roman" panose="02020603050405020304" pitchFamily="18" charset="0"/>
              <a:cs typeface="Times New Roman" panose="02020603050405020304" pitchFamily="18" charset="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1472894498"/>
              </p:ext>
            </p:extLst>
          </p:nvPr>
        </p:nvGraphicFramePr>
        <p:xfrm>
          <a:off x="3059832" y="2708920"/>
          <a:ext cx="3024336" cy="994671"/>
        </p:xfrm>
        <a:graphic>
          <a:graphicData uri="http://schemas.openxmlformats.org/presentationml/2006/ole">
            <mc:AlternateContent xmlns:mc="http://schemas.openxmlformats.org/markup-compatibility/2006">
              <mc:Choice xmlns:v="urn:schemas-microsoft-com:vml" Requires="v">
                <p:oleObj spid="_x0000_s8202" name="方程式" r:id="rId3" imgW="1079280" imgH="355320" progId="Equation.3">
                  <p:embed/>
                </p:oleObj>
              </mc:Choice>
              <mc:Fallback>
                <p:oleObj name="方程式" r:id="rId3" imgW="1079280" imgH="355320" progId="Equation.3">
                  <p:embed/>
                  <p:pic>
                    <p:nvPicPr>
                      <p:cNvPr id="0" name=""/>
                      <p:cNvPicPr>
                        <a:picLocks noChangeAspect="1" noChangeArrowheads="1"/>
                      </p:cNvPicPr>
                      <p:nvPr/>
                    </p:nvPicPr>
                    <p:blipFill>
                      <a:blip r:embed="rId4"/>
                      <a:srcRect/>
                      <a:stretch>
                        <a:fillRect/>
                      </a:stretch>
                    </p:blipFill>
                    <p:spPr bwMode="auto">
                      <a:xfrm>
                        <a:off x="3059832" y="2708920"/>
                        <a:ext cx="3024336" cy="99467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60855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493</Words>
  <Application>Microsoft Office PowerPoint</Application>
  <PresentationFormat>如螢幕大小 (4:3)</PresentationFormat>
  <Paragraphs>89</Paragraphs>
  <Slides>14</Slides>
  <Notes>1</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14</vt:i4>
      </vt:variant>
    </vt:vector>
  </HeadingPairs>
  <TitlesOfParts>
    <vt:vector size="16" baseType="lpstr">
      <vt:lpstr>Office 佈景主題</vt:lpstr>
      <vt:lpstr>方程式</vt:lpstr>
      <vt:lpstr>Principle Component Analysis</vt:lpstr>
      <vt:lpstr>Principle Component Analysis</vt:lpstr>
      <vt:lpstr>Principle Component Analysis</vt:lpstr>
      <vt:lpstr>Principle Component Analysis</vt:lpstr>
      <vt:lpstr>Principle Component Analysis</vt:lpstr>
      <vt:lpstr>Principle Component Analysis</vt:lpstr>
      <vt:lpstr>Principle Component Analysis</vt:lpstr>
      <vt:lpstr>Principle Component Analysis</vt:lpstr>
      <vt:lpstr>Principle Component Analysis</vt:lpstr>
      <vt:lpstr>Principle Component Analysis</vt:lpstr>
      <vt:lpstr>Principle Component Analysis</vt:lpstr>
      <vt:lpstr>Principle Component Analysis</vt:lpstr>
      <vt:lpstr>Exercise </vt:lpstr>
      <vt:lpstr>Exercise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BRC</dc:creator>
  <cp:lastModifiedBy>BRC</cp:lastModifiedBy>
  <cp:revision>22</cp:revision>
  <dcterms:created xsi:type="dcterms:W3CDTF">2016-03-18T01:40:55Z</dcterms:created>
  <dcterms:modified xsi:type="dcterms:W3CDTF">2016-05-19T02:09:21Z</dcterms:modified>
</cp:coreProperties>
</file>