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  <p:sldId id="282" r:id="rId10"/>
    <p:sldId id="284" r:id="rId11"/>
    <p:sldId id="285" r:id="rId12"/>
    <p:sldId id="283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BB3BE7E-3ABA-4194-A2D3-5B193C7F14DB}">
          <p14:sldIdLst>
            <p14:sldId id="256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4"/>
            <p14:sldId id="285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0499" autoAdjust="0"/>
  </p:normalViewPr>
  <p:slideViewPr>
    <p:cSldViewPr>
      <p:cViewPr>
        <p:scale>
          <a:sx n="66" d="100"/>
          <a:sy n="66" d="100"/>
        </p:scale>
        <p:origin x="-195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81FB7-3436-4EE2-9674-7471D5F0016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F7C2D-E957-427B-80C3-C283C068C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08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Explore the relation between two variables.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7C2D-E957-427B-80C3-C283C068C62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9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http://calcnet.mth.cmich.edu/org/spss/Prj_body_fat_data.htm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The data consists of 20 females whose age are between 25 and 30 years old.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7C2D-E957-427B-80C3-C283C068C62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84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长江上游长鳍吻鮈体长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体重关系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3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Length-weight relationship of 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Rhinogobio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ventralis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upper Yangtze River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7C2D-E957-427B-80C3-C283C068C62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07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7C2D-E957-427B-80C3-C283C068C62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60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Correlations </a:t>
            </a:r>
            <a:r>
              <a:rPr lang="en-US" altLang="zh-TW" sz="6000" dirty="0" smtClean="0"/>
              <a:t>and Regression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Chih</a:t>
            </a:r>
            <a:r>
              <a:rPr lang="en-US" altLang="zh-TW" dirty="0" smtClean="0"/>
              <a:t>-Sheng Huang</a:t>
            </a:r>
          </a:p>
        </p:txBody>
      </p:sp>
    </p:spTree>
    <p:extLst>
      <p:ext uri="{BB962C8B-B14F-4D97-AF65-F5344CB8AC3E}">
        <p14:creationId xmlns:p14="http://schemas.microsoft.com/office/powerpoint/2010/main" val="7186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11188" y="2244725"/>
            <a:ext cx="7417197" cy="4330860"/>
            <a:chOff x="611188" y="2244725"/>
            <a:chExt cx="7417197" cy="4330860"/>
          </a:xfrm>
        </p:grpSpPr>
        <p:sp>
          <p:nvSpPr>
            <p:cNvPr id="25605" name="Line 2"/>
            <p:cNvSpPr>
              <a:spLocks noChangeShapeType="1"/>
            </p:cNvSpPr>
            <p:nvPr/>
          </p:nvSpPr>
          <p:spPr bwMode="auto">
            <a:xfrm>
              <a:off x="5580063" y="2924175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7" name="Oval 4"/>
            <p:cNvSpPr>
              <a:spLocks noChangeArrowheads="1"/>
            </p:cNvSpPr>
            <p:nvPr/>
          </p:nvSpPr>
          <p:spPr bwMode="auto">
            <a:xfrm>
              <a:off x="5148263" y="4076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8" name="Text Box 5"/>
            <p:cNvSpPr txBox="1">
              <a:spLocks noChangeArrowheads="1"/>
            </p:cNvSpPr>
            <p:nvPr/>
          </p:nvSpPr>
          <p:spPr bwMode="auto">
            <a:xfrm>
              <a:off x="7596188" y="5876925"/>
              <a:ext cx="3603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5609" name="Text Box 6"/>
            <p:cNvSpPr txBox="1">
              <a:spLocks noChangeArrowheads="1"/>
            </p:cNvSpPr>
            <p:nvPr/>
          </p:nvSpPr>
          <p:spPr bwMode="auto">
            <a:xfrm>
              <a:off x="1619250" y="5445125"/>
              <a:ext cx="14398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y-intercept</a:t>
              </a:r>
            </a:p>
          </p:txBody>
        </p:sp>
        <p:sp>
          <p:nvSpPr>
            <p:cNvPr id="25611" name="Text Box 8"/>
            <p:cNvSpPr txBox="1">
              <a:spLocks noChangeArrowheads="1"/>
            </p:cNvSpPr>
            <p:nvPr/>
          </p:nvSpPr>
          <p:spPr bwMode="auto">
            <a:xfrm>
              <a:off x="3473163" y="4637087"/>
              <a:ext cx="14398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</a:t>
              </a:r>
              <a:r>
                <a:rPr lang="en-US" altLang="zh-TW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US" altLang="zh-TW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614" name="Group 11"/>
            <p:cNvGrpSpPr>
              <a:grpSpLocks/>
            </p:cNvGrpSpPr>
            <p:nvPr/>
          </p:nvGrpSpPr>
          <p:grpSpPr bwMode="auto">
            <a:xfrm>
              <a:off x="611188" y="2244725"/>
              <a:ext cx="7056437" cy="4279900"/>
              <a:chOff x="385" y="1424"/>
              <a:chExt cx="4445" cy="2696"/>
            </a:xfrm>
          </p:grpSpPr>
          <p:sp>
            <p:nvSpPr>
              <p:cNvPr id="25622" name="Line 12"/>
              <p:cNvSpPr>
                <a:spLocks noChangeShapeType="1"/>
              </p:cNvSpPr>
              <p:nvPr/>
            </p:nvSpPr>
            <p:spPr bwMode="auto">
              <a:xfrm>
                <a:off x="793" y="1706"/>
                <a:ext cx="0" cy="22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3" name="Line 13"/>
              <p:cNvSpPr>
                <a:spLocks noChangeShapeType="1"/>
              </p:cNvSpPr>
              <p:nvPr/>
            </p:nvSpPr>
            <p:spPr bwMode="auto">
              <a:xfrm>
                <a:off x="793" y="3929"/>
                <a:ext cx="40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4" name="Line 14"/>
              <p:cNvSpPr>
                <a:spLocks noChangeShapeType="1"/>
              </p:cNvSpPr>
              <p:nvPr/>
            </p:nvSpPr>
            <p:spPr bwMode="auto">
              <a:xfrm flipV="1">
                <a:off x="793" y="2069"/>
                <a:ext cx="3493" cy="11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5" name="Oval 15"/>
              <p:cNvSpPr>
                <a:spLocks noChangeArrowheads="1"/>
              </p:cNvSpPr>
              <p:nvPr/>
            </p:nvSpPr>
            <p:spPr bwMode="auto">
              <a:xfrm>
                <a:off x="1066" y="3204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6" name="Oval 16"/>
              <p:cNvSpPr>
                <a:spLocks noChangeArrowheads="1"/>
              </p:cNvSpPr>
              <p:nvPr/>
            </p:nvSpPr>
            <p:spPr bwMode="auto">
              <a:xfrm>
                <a:off x="1202" y="2886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7" name="Oval 17"/>
              <p:cNvSpPr>
                <a:spLocks noChangeArrowheads="1"/>
              </p:cNvSpPr>
              <p:nvPr/>
            </p:nvSpPr>
            <p:spPr bwMode="auto">
              <a:xfrm>
                <a:off x="1519" y="3158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8" name="Oval 18"/>
              <p:cNvSpPr>
                <a:spLocks noChangeArrowheads="1"/>
              </p:cNvSpPr>
              <p:nvPr/>
            </p:nvSpPr>
            <p:spPr bwMode="auto">
              <a:xfrm>
                <a:off x="1927" y="2705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9" name="Oval 19"/>
              <p:cNvSpPr>
                <a:spLocks noChangeArrowheads="1"/>
              </p:cNvSpPr>
              <p:nvPr/>
            </p:nvSpPr>
            <p:spPr bwMode="auto">
              <a:xfrm>
                <a:off x="2653" y="2478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0" name="Oval 20"/>
              <p:cNvSpPr>
                <a:spLocks noChangeArrowheads="1"/>
              </p:cNvSpPr>
              <p:nvPr/>
            </p:nvSpPr>
            <p:spPr bwMode="auto">
              <a:xfrm>
                <a:off x="3833" y="2296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1" name="Oval 21"/>
              <p:cNvSpPr>
                <a:spLocks noChangeArrowheads="1"/>
              </p:cNvSpPr>
              <p:nvPr/>
            </p:nvSpPr>
            <p:spPr bwMode="auto">
              <a:xfrm>
                <a:off x="4014" y="1934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2" name="Text Box 22"/>
              <p:cNvSpPr txBox="1">
                <a:spLocks noChangeArrowheads="1"/>
              </p:cNvSpPr>
              <p:nvPr/>
            </p:nvSpPr>
            <p:spPr bwMode="auto">
              <a:xfrm>
                <a:off x="658" y="1424"/>
                <a:ext cx="18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TW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5633" name="Text Box 23"/>
              <p:cNvSpPr txBox="1">
                <a:spLocks noChangeArrowheads="1"/>
              </p:cNvSpPr>
              <p:nvPr/>
            </p:nvSpPr>
            <p:spPr bwMode="auto">
              <a:xfrm>
                <a:off x="385" y="3012"/>
                <a:ext cx="5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TW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zh-TW" sz="24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5634" name="Text Box 24"/>
              <p:cNvSpPr txBox="1">
                <a:spLocks noChangeArrowheads="1"/>
              </p:cNvSpPr>
              <p:nvPr/>
            </p:nvSpPr>
            <p:spPr bwMode="auto">
              <a:xfrm>
                <a:off x="567" y="3793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TW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5635" name="Line 25"/>
              <p:cNvSpPr>
                <a:spLocks noChangeShapeType="1"/>
              </p:cNvSpPr>
              <p:nvPr/>
            </p:nvSpPr>
            <p:spPr bwMode="auto">
              <a:xfrm>
                <a:off x="1928" y="2886"/>
                <a:ext cx="5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6" name="Line 26"/>
              <p:cNvSpPr>
                <a:spLocks noChangeShapeType="1"/>
              </p:cNvSpPr>
              <p:nvPr/>
            </p:nvSpPr>
            <p:spPr bwMode="auto">
              <a:xfrm flipV="1">
                <a:off x="2517" y="2704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9" name="Line 29"/>
              <p:cNvSpPr>
                <a:spLocks noChangeShapeType="1"/>
              </p:cNvSpPr>
              <p:nvPr/>
            </p:nvSpPr>
            <p:spPr bwMode="auto">
              <a:xfrm flipV="1">
                <a:off x="3515" y="2341"/>
                <a:ext cx="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40" name="Line 30"/>
              <p:cNvSpPr>
                <a:spLocks noChangeShapeType="1"/>
              </p:cNvSpPr>
              <p:nvPr/>
            </p:nvSpPr>
            <p:spPr bwMode="auto">
              <a:xfrm>
                <a:off x="3515" y="2024"/>
                <a:ext cx="0" cy="31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41" name="Oval 31"/>
              <p:cNvSpPr>
                <a:spLocks noChangeArrowheads="1"/>
              </p:cNvSpPr>
              <p:nvPr/>
            </p:nvSpPr>
            <p:spPr bwMode="auto">
              <a:xfrm>
                <a:off x="3470" y="1979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15" name="Text Box 32"/>
            <p:cNvSpPr txBox="1">
              <a:spLocks noChangeArrowheads="1"/>
            </p:cNvSpPr>
            <p:nvPr/>
          </p:nvSpPr>
          <p:spPr bwMode="auto">
            <a:xfrm>
              <a:off x="3995738" y="3284538"/>
              <a:ext cx="12239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term</a:t>
              </a:r>
            </a:p>
          </p:txBody>
        </p:sp>
        <p:sp>
          <p:nvSpPr>
            <p:cNvPr id="25616" name="Text Box 33"/>
            <p:cNvSpPr txBox="1">
              <a:spLocks noChangeArrowheads="1"/>
            </p:cNvSpPr>
            <p:nvPr/>
          </p:nvSpPr>
          <p:spPr bwMode="auto">
            <a:xfrm>
              <a:off x="6877051" y="2590800"/>
              <a:ext cx="1151334" cy="203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TW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y=β</a:t>
              </a:r>
              <a:r>
                <a:rPr lang="en-US" altLang="zh-TW" sz="1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TW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+βx</a:t>
              </a:r>
              <a:endPara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7" name="Line 34"/>
            <p:cNvSpPr>
              <a:spLocks noChangeShapeType="1"/>
            </p:cNvSpPr>
            <p:nvPr/>
          </p:nvSpPr>
          <p:spPr bwMode="auto">
            <a:xfrm>
              <a:off x="1258888" y="5157788"/>
              <a:ext cx="360362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9" name="Line 36"/>
            <p:cNvSpPr>
              <a:spLocks noChangeShapeType="1"/>
            </p:cNvSpPr>
            <p:nvPr/>
          </p:nvSpPr>
          <p:spPr bwMode="auto">
            <a:xfrm>
              <a:off x="5219700" y="3429000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0" name="Line 37"/>
            <p:cNvSpPr>
              <a:spLocks noChangeShapeType="1"/>
            </p:cNvSpPr>
            <p:nvPr/>
          </p:nvSpPr>
          <p:spPr bwMode="auto">
            <a:xfrm flipV="1">
              <a:off x="6588125" y="2852738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1" name="Text Box 38"/>
            <p:cNvSpPr txBox="1">
              <a:spLocks noChangeArrowheads="1"/>
            </p:cNvSpPr>
            <p:nvPr/>
          </p:nvSpPr>
          <p:spPr bwMode="auto">
            <a:xfrm>
              <a:off x="5506085" y="6206253"/>
              <a:ext cx="3944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TW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TW" sz="1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簡單直線回歸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(Simple Linear Regression)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/>
            <a:fld id="{E113E557-B7CF-44E9-9234-0914B909816C}" type="slidenum">
              <a:rPr kumimoji="0" lang="en-US" altLang="zh-TW" sz="2600">
                <a:solidFill>
                  <a:schemeClr val="bg1"/>
                </a:solidFill>
              </a:rPr>
              <a:pPr algn="l"/>
              <a:t>11</a:t>
            </a:fld>
            <a:endParaRPr kumimoji="0" lang="en-US" altLang="zh-TW" sz="2600">
              <a:solidFill>
                <a:schemeClr val="bg1"/>
              </a:solidFill>
            </a:endParaRPr>
          </a:p>
        </p:txBody>
      </p:sp>
      <p:sp>
        <p:nvSpPr>
          <p:cNvPr id="2867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最小平方</a:t>
            </a:r>
            <a:r>
              <a:rPr lang="zh-TW" altLang="en-US" dirty="0" smtClean="0"/>
              <a:t>法</a:t>
            </a:r>
            <a:r>
              <a:rPr lang="en-US" altLang="zh-TW" dirty="0"/>
              <a:t>(Least Squares Method)</a:t>
            </a:r>
            <a:endParaRPr lang="zh-TW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683568" y="2108672"/>
                <a:ext cx="7560840" cy="242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用來估計回歸線的參數 </a:t>
                </a:r>
                <a:r>
                  <a:rPr lang="en-US" altLang="zh-TW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zh-TW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2400" dirty="0" smtClean="0"/>
                  <a:t>和</a:t>
                </a:r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zh-TW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TW" sz="24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400" dirty="0" smtClean="0"/>
                  <a:t>殘差</a:t>
                </a:r>
                <a:r>
                  <a:rPr lang="en-US" altLang="zh-TW" sz="2400" dirty="0" smtClean="0"/>
                  <a:t>(Residual):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400" dirty="0" smtClean="0"/>
                  <a:t>實際觀察值</a:t>
                </a:r>
                <a:r>
                  <a:rPr lang="en-US" altLang="zh-TW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)</a:t>
                </a:r>
                <a:r>
                  <a:rPr lang="zh-TW" altLang="en-US" sz="2400" dirty="0" smtClean="0"/>
                  <a:t>與要估計之值</a:t>
                </a:r>
                <a:r>
                  <a:rPr lang="en-US" altLang="zh-TW" sz="24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2400" dirty="0" smtClean="0"/>
                  <a:t>)</a:t>
                </a:r>
                <a:r>
                  <a:rPr lang="zh-TW" altLang="en-US" sz="2400" dirty="0" smtClean="0"/>
                  <a:t>的差值</a:t>
                </a:r>
                <a:r>
                  <a:rPr lang="en-US" altLang="zh-TW" sz="2400" dirty="0" smtClean="0"/>
                  <a:t>:</a:t>
                </a:r>
                <a:r>
                  <a:rPr lang="zh-TW" altLang="en-US" sz="2400" dirty="0" smtClean="0"/>
                  <a:t> </a:t>
                </a:r>
                <a:endParaRPr lang="en-US" altLang="zh-TW" sz="24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TW" sz="24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400" dirty="0" smtClean="0"/>
                  <a:t>Error=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08672"/>
                <a:ext cx="7560840" cy="2428935"/>
              </a:xfrm>
              <a:prstGeom prst="rect">
                <a:avLst/>
              </a:prstGeom>
              <a:blipFill rotWithShape="1">
                <a:blip r:embed="rId2"/>
                <a:stretch>
                  <a:fillRect l="-1210" t="-2261" b="-366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47664" y="692696"/>
            <a:ext cx="6048672" cy="5914396"/>
            <a:chOff x="1547664" y="692696"/>
            <a:chExt cx="6048672" cy="5914396"/>
          </a:xfrm>
        </p:grpSpPr>
        <p:graphicFrame>
          <p:nvGraphicFramePr>
            <p:cNvPr id="4" name="物件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5305018"/>
                </p:ext>
              </p:extLst>
            </p:nvPr>
          </p:nvGraphicFramePr>
          <p:xfrm>
            <a:off x="1547664" y="1628800"/>
            <a:ext cx="2736304" cy="2556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方程式" r:id="rId3" imgW="1930320" imgH="1803240" progId="Equation.3">
                    <p:embed/>
                  </p:oleObj>
                </mc:Choice>
                <mc:Fallback>
                  <p:oleObj name="方程式" r:id="rId3" imgW="1930320" imgH="18032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47664" y="1628800"/>
                          <a:ext cx="2736304" cy="2556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物件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4035366"/>
                </p:ext>
              </p:extLst>
            </p:nvPr>
          </p:nvGraphicFramePr>
          <p:xfrm>
            <a:off x="4499992" y="1700808"/>
            <a:ext cx="3096344" cy="4906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name="方程式" r:id="rId5" imgW="2628720" imgH="4165560" progId="Equation.3">
                    <p:embed/>
                  </p:oleObj>
                </mc:Choice>
                <mc:Fallback>
                  <p:oleObj name="方程式" r:id="rId5" imgW="2628720" imgH="41655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9992" y="1700808"/>
                          <a:ext cx="3096344" cy="4906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物件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2813301"/>
                </p:ext>
              </p:extLst>
            </p:nvPr>
          </p:nvGraphicFramePr>
          <p:xfrm>
            <a:off x="3059832" y="692696"/>
            <a:ext cx="2088232" cy="865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name="方程式" r:id="rId7" imgW="1041120" imgH="431640" progId="Equation.3">
                    <p:embed/>
                  </p:oleObj>
                </mc:Choice>
                <mc:Fallback>
                  <p:oleObj name="方程式" r:id="rId7" imgW="104112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59832" y="692696"/>
                          <a:ext cx="2088232" cy="8658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51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什麼是相關性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兩</a:t>
            </a:r>
            <a:r>
              <a:rPr lang="zh-TW" altLang="en-US" dirty="0"/>
              <a:t>個變數</a:t>
            </a:r>
            <a:r>
              <a:rPr lang="zh-TW" altLang="en-US" dirty="0" smtClean="0"/>
              <a:t>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或多變數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的關係</a:t>
            </a:r>
            <a:r>
              <a:rPr lang="en-US" altLang="zh-TW" dirty="0" smtClean="0"/>
              <a:t>?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線性</a:t>
            </a:r>
            <a:r>
              <a:rPr lang="en-US" altLang="zh-TW" dirty="0" smtClean="0"/>
              <a:t>or</a:t>
            </a:r>
            <a:r>
              <a:rPr lang="zh-TW" altLang="en-US" dirty="0" smtClean="0"/>
              <a:t>非線性</a:t>
            </a:r>
            <a:endParaRPr lang="en-US" altLang="zh-TW" dirty="0" smtClean="0"/>
          </a:p>
          <a:p>
            <a:pPr marL="533400" indent="-533400">
              <a:buNone/>
            </a:pPr>
            <a:endParaRPr lang="en-US" altLang="zh-TW" dirty="0" smtClean="0"/>
          </a:p>
          <a:p>
            <a:pPr marL="533400" indent="-533400">
              <a:buNone/>
            </a:pPr>
            <a:r>
              <a:rPr lang="zh-TW" altLang="en-US" dirty="0"/>
              <a:t>為了讓大家都</a:t>
            </a:r>
            <a:r>
              <a:rPr lang="zh-TW" altLang="en-US" dirty="0" smtClean="0"/>
              <a:t>能清楚理解，後續介紹皆以</a:t>
            </a:r>
            <a:r>
              <a:rPr lang="zh-TW" altLang="en-US" dirty="0"/>
              <a:t>線</a:t>
            </a:r>
            <a:r>
              <a:rPr lang="zh-TW" altLang="en-US" dirty="0" smtClean="0"/>
              <a:t>性為主。</a:t>
            </a:r>
            <a:endParaRPr lang="en-US" altLang="zh-TW" dirty="0" smtClean="0"/>
          </a:p>
          <a:p>
            <a:pPr marL="533400" indent="-533400">
              <a:buNone/>
            </a:pPr>
            <a:r>
              <a:rPr lang="zh-TW" altLang="en-US" dirty="0" smtClean="0"/>
              <a:t>所以為探討兩</a:t>
            </a:r>
            <a:r>
              <a:rPr lang="zh-TW" altLang="en-US" dirty="0"/>
              <a:t>個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或多變數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間</a:t>
            </a:r>
            <a:r>
              <a:rPr lang="zh-TW" altLang="en-US" dirty="0"/>
              <a:t>是否存在直線</a:t>
            </a:r>
            <a:r>
              <a:rPr lang="zh-TW" altLang="en-US" dirty="0" smtClean="0"/>
              <a:t>關係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Correlation</a:t>
            </a:r>
            <a:endParaRPr lang="zh-TW" altLang="en-US" dirty="0"/>
          </a:p>
          <a:p>
            <a:pPr marL="533400" indent="-533400">
              <a:buNone/>
            </a:pPr>
            <a:r>
              <a:rPr lang="zh-TW" altLang="en-US" dirty="0" smtClean="0"/>
              <a:t>並且將線</a:t>
            </a:r>
            <a:r>
              <a:rPr lang="zh-TW" altLang="en-US" dirty="0"/>
              <a:t>性</a:t>
            </a:r>
            <a:r>
              <a:rPr lang="zh-TW" altLang="en-US" dirty="0" smtClean="0"/>
              <a:t>關係</a:t>
            </a:r>
            <a:r>
              <a:rPr lang="zh-TW" altLang="en-US" dirty="0"/>
              <a:t>以方程式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: Linear Regression</a:t>
            </a:r>
            <a:endParaRPr lang="zh-TW" altLang="en-US" dirty="0"/>
          </a:p>
          <a:p>
            <a:pPr marL="533400" indent="-53340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1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Example: </a:t>
            </a:r>
            <a:r>
              <a:rPr lang="zh-TW" altLang="en-US" sz="4800" dirty="0" smtClean="0"/>
              <a:t> 線性關係</a:t>
            </a:r>
            <a:endParaRPr lang="zh-TW" altLang="en-US" sz="4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1763778" y="2360280"/>
            <a:ext cx="5343525" cy="4000500"/>
            <a:chOff x="1763778" y="2360280"/>
            <a:chExt cx="5343525" cy="4000500"/>
          </a:xfrm>
        </p:grpSpPr>
        <p:pic>
          <p:nvPicPr>
            <p:cNvPr id="14338" name="Picture 2" descr="C:\Users\BRC\Dropbox\志勝CV\課程\Machine Learning\Regression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78" y="2360280"/>
              <a:ext cx="5343525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線接點 5"/>
            <p:cNvCxnSpPr/>
            <p:nvPr/>
          </p:nvCxnSpPr>
          <p:spPr>
            <a:xfrm flipV="1">
              <a:off x="2915816" y="2924944"/>
              <a:ext cx="3600400" cy="2936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96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Example: </a:t>
            </a:r>
            <a:r>
              <a:rPr lang="zh-TW" altLang="en-US" sz="4800" dirty="0"/>
              <a:t>非</a:t>
            </a:r>
            <a:r>
              <a:rPr lang="zh-TW" altLang="en-US" sz="4800" dirty="0" smtClean="0"/>
              <a:t>線性關係</a:t>
            </a:r>
            <a:endParaRPr lang="zh-TW" altLang="en-US" sz="4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45808" y="1880099"/>
            <a:ext cx="9062696" cy="5005285"/>
            <a:chOff x="45808" y="1880099"/>
            <a:chExt cx="9062696" cy="5005285"/>
          </a:xfrm>
        </p:grpSpPr>
        <p:pic>
          <p:nvPicPr>
            <p:cNvPr id="13314" name="Picture 2" descr="http://www.biodiversity-science.net/article/2016/1005-0094-24-3-304/img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368" y="1880099"/>
              <a:ext cx="5904656" cy="464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5808" y="6516052"/>
              <a:ext cx="90626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dirty="0" smtClean="0"/>
                <a:t>圖片來源</a:t>
              </a:r>
              <a:r>
                <a:rPr lang="en-US" altLang="zh-TW" dirty="0" smtClean="0"/>
                <a:t>:http</a:t>
              </a:r>
              <a:r>
                <a:rPr lang="en-US" altLang="zh-TW" dirty="0"/>
                <a:t>://www.biodiversity-science.net/article/2016/1005-0094-24-3-304.html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1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Relation between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Assumptions:</a:t>
            </a:r>
            <a:endParaRPr lang="en-US" altLang="zh-TW" dirty="0"/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TW" sz="2800" dirty="0" smtClean="0"/>
              <a:t>The pair of data is independent.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TW" sz="2800" dirty="0" smtClean="0"/>
              <a:t>Normal distribution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TW" sz="2800" dirty="0" smtClean="0"/>
              <a:t>Same variance 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TW" sz="2800" dirty="0" smtClean="0"/>
              <a:t>Linear relation between variables.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1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Pearson Correlation Coefficient</a:t>
            </a:r>
            <a:endParaRPr lang="zh-TW" altLang="en-US" dirty="0"/>
          </a:p>
        </p:txBody>
      </p:sp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3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there are two variables 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=1,…,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the correlation coefficient is defined as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2123728" y="3068960"/>
            <a:ext cx="4392488" cy="2535907"/>
            <a:chOff x="2123728" y="3068960"/>
            <a:chExt cx="4392488" cy="2535907"/>
          </a:xfrm>
        </p:grpSpPr>
        <p:graphicFrame>
          <p:nvGraphicFramePr>
            <p:cNvPr id="37" name="物件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856454"/>
                </p:ext>
              </p:extLst>
            </p:nvPr>
          </p:nvGraphicFramePr>
          <p:xfrm>
            <a:off x="2123728" y="3068960"/>
            <a:ext cx="4392488" cy="1958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方程式" r:id="rId3" imgW="1993680" imgH="888840" progId="Equation.3">
                    <p:embed/>
                  </p:oleObj>
                </mc:Choice>
                <mc:Fallback>
                  <p:oleObj name="方程式" r:id="rId3" imgW="1993680" imgH="8888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23728" y="3068960"/>
                          <a:ext cx="4392488" cy="19584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物件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1732871"/>
                </p:ext>
              </p:extLst>
            </p:nvPr>
          </p:nvGraphicFramePr>
          <p:xfrm>
            <a:off x="3635896" y="5157192"/>
            <a:ext cx="14541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方程式" r:id="rId5" imgW="660240" imgH="203040" progId="Equation.3">
                    <p:embed/>
                  </p:oleObj>
                </mc:Choice>
                <mc:Fallback>
                  <p:oleObj name="方程式" r:id="rId5" imgW="660240" imgH="203040" progId="Equation.3">
                    <p:embed/>
                    <p:pic>
                      <p:nvPicPr>
                        <p:cNvPr id="0" name="物件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5157192"/>
                          <a:ext cx="145415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577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259632" y="692696"/>
            <a:ext cx="6831334" cy="6192688"/>
            <a:chOff x="1259632" y="692696"/>
            <a:chExt cx="6831334" cy="6192688"/>
          </a:xfrm>
        </p:grpSpPr>
        <p:sp>
          <p:nvSpPr>
            <p:cNvPr id="19477" name="Line 3"/>
            <p:cNvSpPr>
              <a:spLocks noChangeShapeType="1"/>
            </p:cNvSpPr>
            <p:nvPr/>
          </p:nvSpPr>
          <p:spPr bwMode="auto">
            <a:xfrm>
              <a:off x="1691432" y="128463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8" name="Line 4"/>
            <p:cNvSpPr>
              <a:spLocks noChangeShapeType="1"/>
            </p:cNvSpPr>
            <p:nvPr/>
          </p:nvSpPr>
          <p:spPr bwMode="auto">
            <a:xfrm flipH="1">
              <a:off x="1691432" y="3445223"/>
              <a:ext cx="2376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6" name="Text Box 12"/>
            <p:cNvSpPr txBox="1">
              <a:spLocks noChangeArrowheads="1"/>
            </p:cNvSpPr>
            <p:nvPr/>
          </p:nvSpPr>
          <p:spPr bwMode="auto">
            <a:xfrm>
              <a:off x="2555032" y="3445223"/>
              <a:ext cx="360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87" name="Text Box 13"/>
            <p:cNvSpPr txBox="1">
              <a:spLocks noChangeArrowheads="1"/>
            </p:cNvSpPr>
            <p:nvPr/>
          </p:nvSpPr>
          <p:spPr bwMode="auto">
            <a:xfrm>
              <a:off x="1259632" y="1716435"/>
              <a:ext cx="360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65" name="Line 16"/>
            <p:cNvSpPr>
              <a:spLocks noChangeShapeType="1"/>
            </p:cNvSpPr>
            <p:nvPr/>
          </p:nvSpPr>
          <p:spPr bwMode="auto">
            <a:xfrm>
              <a:off x="5507880" y="1288256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6" name="Line 17"/>
            <p:cNvSpPr>
              <a:spLocks noChangeShapeType="1"/>
            </p:cNvSpPr>
            <p:nvPr/>
          </p:nvSpPr>
          <p:spPr bwMode="auto">
            <a:xfrm flipH="1">
              <a:off x="5507880" y="3448844"/>
              <a:ext cx="2376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4" name="Text Box 25"/>
            <p:cNvSpPr txBox="1">
              <a:spLocks noChangeArrowheads="1"/>
            </p:cNvSpPr>
            <p:nvPr/>
          </p:nvSpPr>
          <p:spPr bwMode="auto">
            <a:xfrm>
              <a:off x="6731917" y="3448844"/>
              <a:ext cx="360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75" name="Text Box 26"/>
            <p:cNvSpPr txBox="1">
              <a:spLocks noChangeArrowheads="1"/>
            </p:cNvSpPr>
            <p:nvPr/>
          </p:nvSpPr>
          <p:spPr bwMode="auto">
            <a:xfrm>
              <a:off x="5147517" y="1648619"/>
              <a:ext cx="360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" name="Text Box 28"/>
            <p:cNvSpPr txBox="1">
              <a:spLocks noChangeArrowheads="1"/>
            </p:cNvSpPr>
            <p:nvPr/>
          </p:nvSpPr>
          <p:spPr bwMode="auto">
            <a:xfrm>
              <a:off x="1348879" y="692696"/>
              <a:ext cx="27726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Positive </a:t>
              </a:r>
              <a:r>
                <a:rPr lang="en-US" altLang="zh-TW" dirty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elation correlation</a:t>
              </a:r>
              <a:endParaRPr lang="zh-TW" altLang="en-US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物件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6872206"/>
                </p:ext>
              </p:extLst>
            </p:nvPr>
          </p:nvGraphicFramePr>
          <p:xfrm>
            <a:off x="2181200" y="1268487"/>
            <a:ext cx="1258888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4" name="方程式" r:id="rId3" imgW="571320" imgH="203040" progId="Equation.3">
                    <p:embed/>
                  </p:oleObj>
                </mc:Choice>
                <mc:Fallback>
                  <p:oleObj name="方程式" r:id="rId3" imgW="571320" imgH="203040" progId="Equation.3">
                    <p:embed/>
                    <p:pic>
                      <p:nvPicPr>
                        <p:cNvPr id="0" name="物件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200" y="1268487"/>
                          <a:ext cx="1258888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物件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983054"/>
                </p:ext>
              </p:extLst>
            </p:nvPr>
          </p:nvGraphicFramePr>
          <p:xfrm>
            <a:off x="6080125" y="1124025"/>
            <a:ext cx="1512888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5" name="方程式" r:id="rId5" imgW="685800" imgH="203040" progId="Equation.3">
                    <p:embed/>
                  </p:oleObj>
                </mc:Choice>
                <mc:Fallback>
                  <p:oleObj name="方程式" r:id="rId5" imgW="685800" imgH="203040" progId="Equation.3">
                    <p:embed/>
                    <p:pic>
                      <p:nvPicPr>
                        <p:cNvPr id="0" name="物件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0125" y="1124025"/>
                          <a:ext cx="1512888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群組 4"/>
            <p:cNvGrpSpPr/>
            <p:nvPr/>
          </p:nvGrpSpPr>
          <p:grpSpPr>
            <a:xfrm>
              <a:off x="1908150" y="1700287"/>
              <a:ext cx="1657350" cy="1512888"/>
              <a:chOff x="1908175" y="2492375"/>
              <a:chExt cx="1657350" cy="1512888"/>
            </a:xfrm>
          </p:grpSpPr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 flipH="1">
                <a:off x="1908175" y="2492375"/>
                <a:ext cx="1657350" cy="15128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3419475" y="26368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2987675" y="26368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8" name="Oval 10"/>
              <p:cNvSpPr>
                <a:spLocks noChangeArrowheads="1"/>
              </p:cNvSpPr>
              <p:nvPr/>
            </p:nvSpPr>
            <p:spPr bwMode="auto">
              <a:xfrm>
                <a:off x="3059113" y="30686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auto">
              <a:xfrm>
                <a:off x="2627313" y="30686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0" name="Oval 12"/>
              <p:cNvSpPr>
                <a:spLocks noChangeArrowheads="1"/>
              </p:cNvSpPr>
              <p:nvPr/>
            </p:nvSpPr>
            <p:spPr bwMode="auto">
              <a:xfrm>
                <a:off x="2232025" y="3644900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1" name="Oval 13"/>
              <p:cNvSpPr>
                <a:spLocks noChangeArrowheads="1"/>
              </p:cNvSpPr>
              <p:nvPr/>
            </p:nvSpPr>
            <p:spPr bwMode="auto">
              <a:xfrm>
                <a:off x="2087563" y="3789363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3168650" y="2816225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2627313" y="32845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2555875" y="3536950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5" name="Oval 20"/>
              <p:cNvSpPr>
                <a:spLocks noChangeArrowheads="1"/>
              </p:cNvSpPr>
              <p:nvPr/>
            </p:nvSpPr>
            <p:spPr bwMode="auto">
              <a:xfrm>
                <a:off x="2268538" y="32845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6" name="Oval 21"/>
              <p:cNvSpPr>
                <a:spLocks noChangeArrowheads="1"/>
              </p:cNvSpPr>
              <p:nvPr/>
            </p:nvSpPr>
            <p:spPr bwMode="auto">
              <a:xfrm>
                <a:off x="2195513" y="3429000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7" name="Oval 22"/>
              <p:cNvSpPr>
                <a:spLocks noChangeArrowheads="1"/>
              </p:cNvSpPr>
              <p:nvPr/>
            </p:nvSpPr>
            <p:spPr bwMode="auto">
              <a:xfrm>
                <a:off x="1979613" y="3429000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5794375" y="1628850"/>
              <a:ext cx="1657350" cy="1584325"/>
              <a:chOff x="5794375" y="2420938"/>
              <a:chExt cx="1657350" cy="1584325"/>
            </a:xfrm>
          </p:grpSpPr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>
                <a:off x="5794375" y="2492375"/>
                <a:ext cx="1657350" cy="15128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" name="Oval 27"/>
              <p:cNvSpPr>
                <a:spLocks noChangeArrowheads="1"/>
              </p:cNvSpPr>
              <p:nvPr/>
            </p:nvSpPr>
            <p:spPr bwMode="auto">
              <a:xfrm>
                <a:off x="5903913" y="24209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5867400" y="2708275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6516688" y="2997200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2" name="Oval 30"/>
              <p:cNvSpPr>
                <a:spLocks noChangeArrowheads="1"/>
              </p:cNvSpPr>
              <p:nvPr/>
            </p:nvSpPr>
            <p:spPr bwMode="auto">
              <a:xfrm>
                <a:off x="6877050" y="3213100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3" name="Oval 31"/>
              <p:cNvSpPr>
                <a:spLocks noChangeArrowheads="1"/>
              </p:cNvSpPr>
              <p:nvPr/>
            </p:nvSpPr>
            <p:spPr bwMode="auto">
              <a:xfrm>
                <a:off x="6948488" y="37163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4" name="Oval 32"/>
              <p:cNvSpPr>
                <a:spLocks noChangeArrowheads="1"/>
              </p:cNvSpPr>
              <p:nvPr/>
            </p:nvSpPr>
            <p:spPr bwMode="auto">
              <a:xfrm>
                <a:off x="7235825" y="35004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5940425" y="2924175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7" name="Oval 37"/>
              <p:cNvSpPr>
                <a:spLocks noChangeArrowheads="1"/>
              </p:cNvSpPr>
              <p:nvPr/>
            </p:nvSpPr>
            <p:spPr bwMode="auto">
              <a:xfrm>
                <a:off x="6156325" y="2565400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8" name="Oval 38"/>
              <p:cNvSpPr>
                <a:spLocks noChangeArrowheads="1"/>
              </p:cNvSpPr>
              <p:nvPr/>
            </p:nvSpPr>
            <p:spPr bwMode="auto">
              <a:xfrm>
                <a:off x="6156325" y="2997200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9" name="Oval 39"/>
              <p:cNvSpPr>
                <a:spLocks noChangeArrowheads="1"/>
              </p:cNvSpPr>
              <p:nvPr/>
            </p:nvSpPr>
            <p:spPr bwMode="auto">
              <a:xfrm>
                <a:off x="6227763" y="3213100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0" name="Oval 40"/>
              <p:cNvSpPr>
                <a:spLocks noChangeArrowheads="1"/>
              </p:cNvSpPr>
              <p:nvPr/>
            </p:nvSpPr>
            <p:spPr bwMode="auto">
              <a:xfrm>
                <a:off x="6732588" y="30686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1" name="Oval 41"/>
              <p:cNvSpPr>
                <a:spLocks noChangeArrowheads="1"/>
              </p:cNvSpPr>
              <p:nvPr/>
            </p:nvSpPr>
            <p:spPr bwMode="auto">
              <a:xfrm>
                <a:off x="6516688" y="32845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" name="Oval 42"/>
              <p:cNvSpPr>
                <a:spLocks noChangeArrowheads="1"/>
              </p:cNvSpPr>
              <p:nvPr/>
            </p:nvSpPr>
            <p:spPr bwMode="auto">
              <a:xfrm>
                <a:off x="6659563" y="3500438"/>
                <a:ext cx="107950" cy="1079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5004048" y="707554"/>
              <a:ext cx="27726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Negative 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elation correlation</a:t>
              </a:r>
              <a:endParaRPr lang="zh-TW" altLang="en-US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6" name="Line 2"/>
            <p:cNvSpPr>
              <a:spLocks noChangeShapeType="1"/>
            </p:cNvSpPr>
            <p:nvPr/>
          </p:nvSpPr>
          <p:spPr bwMode="auto">
            <a:xfrm>
              <a:off x="1700039" y="4324686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3"/>
            <p:cNvSpPr>
              <a:spLocks noChangeShapeType="1"/>
            </p:cNvSpPr>
            <p:nvPr/>
          </p:nvSpPr>
          <p:spPr bwMode="auto">
            <a:xfrm flipH="1">
              <a:off x="1700039" y="6485274"/>
              <a:ext cx="2376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Oval 4"/>
            <p:cNvSpPr>
              <a:spLocks noChangeArrowheads="1"/>
            </p:cNvSpPr>
            <p:nvPr/>
          </p:nvSpPr>
          <p:spPr bwMode="auto">
            <a:xfrm>
              <a:off x="2930351" y="500731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3211339" y="4864436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3208164" y="5320049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498551" y="539466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2276301" y="5764549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3" name="Oval 9"/>
            <p:cNvSpPr>
              <a:spLocks noChangeArrowheads="1"/>
            </p:cNvSpPr>
            <p:nvPr/>
          </p:nvSpPr>
          <p:spPr bwMode="auto">
            <a:xfrm>
              <a:off x="2822401" y="5774074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2563639" y="6485274"/>
              <a:ext cx="3603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1268239" y="4756486"/>
              <a:ext cx="360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516389" y="4311848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H="1">
              <a:off x="5516389" y="6472436"/>
              <a:ext cx="2376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5948189" y="4915098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0" name="Oval 16"/>
            <p:cNvSpPr>
              <a:spLocks noChangeArrowheads="1"/>
            </p:cNvSpPr>
            <p:nvPr/>
          </p:nvSpPr>
          <p:spPr bwMode="auto">
            <a:xfrm>
              <a:off x="6103764" y="5208786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6345064" y="5556448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6683201" y="581521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7048326" y="5731073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7295976" y="549771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5" name="Text Box 21"/>
            <p:cNvSpPr txBox="1">
              <a:spLocks noChangeArrowheads="1"/>
            </p:cNvSpPr>
            <p:nvPr/>
          </p:nvSpPr>
          <p:spPr bwMode="auto">
            <a:xfrm>
              <a:off x="6524451" y="6472436"/>
              <a:ext cx="3603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5156026" y="4672211"/>
              <a:ext cx="360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>
              <a:off x="1890539" y="5450224"/>
              <a:ext cx="1979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>
              <a:off x="5749751" y="5438973"/>
              <a:ext cx="19796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Oval 28"/>
            <p:cNvSpPr>
              <a:spLocks noChangeArrowheads="1"/>
            </p:cNvSpPr>
            <p:nvPr/>
          </p:nvSpPr>
          <p:spPr bwMode="auto">
            <a:xfrm>
              <a:off x="3054176" y="592806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3" name="Oval 29"/>
            <p:cNvSpPr>
              <a:spLocks noChangeArrowheads="1"/>
            </p:cNvSpPr>
            <p:nvPr/>
          </p:nvSpPr>
          <p:spPr bwMode="auto">
            <a:xfrm>
              <a:off x="2604914" y="5043824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4" name="Oval 30"/>
            <p:cNvSpPr>
              <a:spLocks noChangeArrowheads="1"/>
            </p:cNvSpPr>
            <p:nvPr/>
          </p:nvSpPr>
          <p:spPr bwMode="auto">
            <a:xfrm>
              <a:off x="2971626" y="552166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5" name="Oval 31"/>
            <p:cNvSpPr>
              <a:spLocks noChangeArrowheads="1"/>
            </p:cNvSpPr>
            <p:nvPr/>
          </p:nvSpPr>
          <p:spPr bwMode="auto">
            <a:xfrm>
              <a:off x="2312814" y="5154949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6" name="Oval 32"/>
            <p:cNvSpPr>
              <a:spLocks noChangeArrowheads="1"/>
            </p:cNvSpPr>
            <p:nvPr/>
          </p:nvSpPr>
          <p:spPr bwMode="auto">
            <a:xfrm>
              <a:off x="3406601" y="5755024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3376439" y="5154949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2566814" y="563596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9" name="Oval 35"/>
            <p:cNvSpPr>
              <a:spLocks noChangeArrowheads="1"/>
            </p:cNvSpPr>
            <p:nvPr/>
          </p:nvSpPr>
          <p:spPr bwMode="auto">
            <a:xfrm>
              <a:off x="3195464" y="5650249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0" name="Oval 36"/>
            <p:cNvSpPr>
              <a:spLocks noChangeArrowheads="1"/>
            </p:cNvSpPr>
            <p:nvPr/>
          </p:nvSpPr>
          <p:spPr bwMode="auto">
            <a:xfrm>
              <a:off x="3530426" y="5475624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1" name="Oval 37"/>
            <p:cNvSpPr>
              <a:spLocks noChangeArrowheads="1"/>
            </p:cNvSpPr>
            <p:nvPr/>
          </p:nvSpPr>
          <p:spPr bwMode="auto">
            <a:xfrm>
              <a:off x="2727151" y="480411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" name="Oval 38"/>
            <p:cNvSpPr>
              <a:spLocks noChangeArrowheads="1"/>
            </p:cNvSpPr>
            <p:nvPr/>
          </p:nvSpPr>
          <p:spPr bwMode="auto">
            <a:xfrm>
              <a:off x="2228676" y="5493086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2444576" y="4959686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2800176" y="5304174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5" name="Oval 41"/>
            <p:cNvSpPr>
              <a:spLocks noChangeArrowheads="1"/>
            </p:cNvSpPr>
            <p:nvPr/>
          </p:nvSpPr>
          <p:spPr bwMode="auto">
            <a:xfrm>
              <a:off x="2573164" y="585186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6" name="Oval 42"/>
            <p:cNvSpPr>
              <a:spLocks noChangeArrowheads="1"/>
            </p:cNvSpPr>
            <p:nvPr/>
          </p:nvSpPr>
          <p:spPr bwMode="auto">
            <a:xfrm>
              <a:off x="7526164" y="5219898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7" name="Oval 43"/>
            <p:cNvSpPr>
              <a:spLocks noChangeArrowheads="1"/>
            </p:cNvSpPr>
            <p:nvPr/>
          </p:nvSpPr>
          <p:spPr bwMode="auto">
            <a:xfrm>
              <a:off x="7848426" y="4672211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7689676" y="4948436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aphicFrame>
          <p:nvGraphicFramePr>
            <p:cNvPr id="6" name="物件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2185806"/>
                </p:ext>
              </p:extLst>
            </p:nvPr>
          </p:nvGraphicFramePr>
          <p:xfrm>
            <a:off x="2604914" y="4233747"/>
            <a:ext cx="8382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name="方程式" r:id="rId7" imgW="380880" imgH="203040" progId="Equation.3">
                    <p:embed/>
                  </p:oleObj>
                </mc:Choice>
                <mc:Fallback>
                  <p:oleObj name="方程式" r:id="rId7" imgW="380880" imgH="203040" progId="Equation.3">
                    <p:embed/>
                    <p:pic>
                      <p:nvPicPr>
                        <p:cNvPr id="0" name="物件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914" y="4233747"/>
                          <a:ext cx="83820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Text Box 28"/>
            <p:cNvSpPr txBox="1">
              <a:spLocks noChangeArrowheads="1"/>
            </p:cNvSpPr>
            <p:nvPr/>
          </p:nvSpPr>
          <p:spPr bwMode="auto">
            <a:xfrm>
              <a:off x="1467817" y="3917002"/>
              <a:ext cx="27726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Non-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elation correlation</a:t>
              </a:r>
              <a:endParaRPr lang="zh-TW" altLang="en-US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8"/>
            <p:cNvSpPr txBox="1">
              <a:spLocks noChangeArrowheads="1"/>
            </p:cNvSpPr>
            <p:nvPr/>
          </p:nvSpPr>
          <p:spPr bwMode="auto">
            <a:xfrm>
              <a:off x="5318298" y="3973294"/>
              <a:ext cx="27726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Non-linear 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elation</a:t>
              </a:r>
              <a:endParaRPr lang="zh-TW" altLang="en-US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4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Grp="1" noChangeArrowheads="1"/>
          </p:cNvSpPr>
          <p:nvPr/>
        </p:nvSpPr>
        <p:spPr bwMode="auto">
          <a:xfrm>
            <a:off x="947737" y="4445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Hypothesis </a:t>
            </a:r>
            <a:r>
              <a:rPr lang="en-US" altLang="zh-TW" dirty="0" smtClean="0"/>
              <a:t>Test </a:t>
            </a:r>
          </a:p>
          <a:p>
            <a:pPr algn="ctr" eaLnBrk="1" hangingPunct="1"/>
            <a:r>
              <a:rPr lang="en-US" altLang="zh-TW" dirty="0" smtClean="0"/>
              <a:t>Correlation Coefficient</a:t>
            </a:r>
            <a:endParaRPr lang="zh-TW" altLang="en-US" dirty="0" smtClean="0"/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 bwMode="auto">
          <a:xfrm>
            <a:off x="1023937" y="2044700"/>
            <a:ext cx="769302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dirty="0" smtClean="0"/>
              <a:t>H</a:t>
            </a:r>
            <a:r>
              <a:rPr lang="en-US" altLang="zh-TW" baseline="-25000" dirty="0" smtClean="0"/>
              <a:t>0</a:t>
            </a:r>
            <a:r>
              <a:rPr lang="zh-TW" altLang="en-US" dirty="0" smtClean="0"/>
              <a:t>：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= 0  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  H</a:t>
            </a:r>
            <a:r>
              <a:rPr lang="en-US" altLang="zh-TW" baseline="-25000" dirty="0" smtClean="0"/>
              <a:t>a</a:t>
            </a:r>
            <a:r>
              <a:rPr lang="zh-TW" altLang="en-US" dirty="0" smtClean="0"/>
              <a:t>：</a:t>
            </a:r>
            <a:r>
              <a:rPr lang="en-US" altLang="zh-TW" i="1" dirty="0" smtClean="0"/>
              <a:t>ρ</a:t>
            </a:r>
            <a:r>
              <a:rPr lang="en-US" altLang="en-US" dirty="0" smtClean="0"/>
              <a:t>≠</a:t>
            </a:r>
            <a:r>
              <a:rPr lang="en-US" altLang="zh-TW" dirty="0" smtClean="0"/>
              <a:t> 0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TW" altLang="en-US" dirty="0" smtClean="0"/>
              <a:t>顯著水準：</a:t>
            </a:r>
            <a:r>
              <a:rPr kumimoji="0" lang="en-US" altLang="zh-TW" dirty="0" smtClean="0"/>
              <a:t>α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TW" altLang="en-US" dirty="0" smtClean="0"/>
              <a:t>檢定統計值：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1057274" y="3471863"/>
            <a:ext cx="7705725" cy="2030412"/>
            <a:chOff x="1057274" y="3471863"/>
            <a:chExt cx="7705725" cy="2030412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057274" y="4983163"/>
              <a:ext cx="77057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1600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1600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1600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1600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If</a:t>
              </a:r>
              <a:r>
                <a:rPr lang="zh-TW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｜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｜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&gt;t </a:t>
              </a:r>
              <a:r>
                <a:rPr kumimoji="0" lang="en-US" altLang="zh-TW" sz="2800" baseline="-25000" dirty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α</a:t>
              </a:r>
              <a:r>
                <a:rPr lang="en-US" altLang="zh-TW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TW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n-2    </a:t>
              </a:r>
              <a:r>
                <a:rPr lang="en-US" altLang="zh-TW" sz="2800" dirty="0" smtClean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Reject </a:t>
              </a:r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TW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物件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552427"/>
                </p:ext>
              </p:extLst>
            </p:nvPr>
          </p:nvGraphicFramePr>
          <p:xfrm>
            <a:off x="3275856" y="3471863"/>
            <a:ext cx="3440113" cy="151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方程式" r:id="rId4" imgW="1562040" imgH="685800" progId="Equation.3">
                    <p:embed/>
                  </p:oleObj>
                </mc:Choice>
                <mc:Fallback>
                  <p:oleObj name="方程式" r:id="rId4" imgW="1562040" imgH="685800" progId="Equation.3">
                    <p:embed/>
                    <p:pic>
                      <p:nvPicPr>
                        <p:cNvPr id="0" name="物件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3471863"/>
                          <a:ext cx="3440113" cy="151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573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600" dirty="0"/>
              <a:t>簡單直線回歸</a:t>
            </a:r>
            <a:r>
              <a:rPr lang="en-US" altLang="zh-TW" sz="3600" dirty="0"/>
              <a:t>(Simple Linear Regression)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680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TW" altLang="en-US" sz="2800" dirty="0" smtClean="0"/>
              <a:t>體脂肪期望值</a:t>
            </a:r>
            <a:r>
              <a:rPr lang="en-US" altLang="zh-TW" sz="2800" dirty="0"/>
              <a:t>E(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800" dirty="0"/>
              <a:t>)</a:t>
            </a:r>
            <a:r>
              <a:rPr lang="zh-TW" altLang="en-US" sz="2800" dirty="0"/>
              <a:t>與三頭肌皮褶厚度</a:t>
            </a:r>
            <a:r>
              <a:rPr lang="en-US" altLang="zh-TW" sz="2800" dirty="0" smtClean="0"/>
              <a:t>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dirty="0"/>
              <a:t>)</a:t>
            </a:r>
            <a:r>
              <a:rPr lang="zh-TW" altLang="en-US" sz="2800" dirty="0" smtClean="0"/>
              <a:t>可以用直線關係描述</a:t>
            </a:r>
            <a:endParaRPr lang="en-US" altLang="zh-TW" sz="2800" dirty="0" smtClean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=β</a:t>
            </a:r>
            <a:r>
              <a:rPr lang="en-US" altLang="zh-TW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+β</a:t>
            </a:r>
            <a:r>
              <a:rPr lang="en-US" altLang="zh-TW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TW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…,n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TW" sz="2800" dirty="0" smtClean="0"/>
              <a:t>  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TW" altLang="en-US" sz="2800" dirty="0"/>
              <a:t>：依變數</a:t>
            </a:r>
            <a:r>
              <a:rPr lang="en-US" altLang="zh-TW" sz="2800" dirty="0"/>
              <a:t>(Dependent variable)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TW" sz="2800" dirty="0"/>
              <a:t>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TW" altLang="en-US" sz="2800" dirty="0" smtClean="0"/>
              <a:t>：</a:t>
            </a:r>
            <a:r>
              <a:rPr lang="zh-TW" altLang="en-US" sz="2800" dirty="0"/>
              <a:t>獨立</a:t>
            </a:r>
            <a:r>
              <a:rPr lang="en-US" altLang="zh-TW" sz="2800" dirty="0"/>
              <a:t>(</a:t>
            </a:r>
            <a:r>
              <a:rPr lang="zh-TW" altLang="en-US" sz="2800" dirty="0"/>
              <a:t>自</a:t>
            </a:r>
            <a:r>
              <a:rPr lang="en-US" altLang="zh-TW" sz="2800" dirty="0"/>
              <a:t>)</a:t>
            </a:r>
            <a:r>
              <a:rPr lang="zh-TW" altLang="en-US" sz="2800" dirty="0"/>
              <a:t>變數</a:t>
            </a:r>
            <a:r>
              <a:rPr lang="en-US" altLang="zh-TW" sz="2800" dirty="0"/>
              <a:t>(Independent variable)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TW" sz="2800" dirty="0"/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2800" dirty="0" smtClean="0"/>
              <a:t>：</a:t>
            </a:r>
            <a:r>
              <a:rPr lang="zh-TW" altLang="en-US" sz="2800" dirty="0"/>
              <a:t>截距</a:t>
            </a:r>
            <a:r>
              <a:rPr lang="en-US" altLang="zh-TW" sz="2800" dirty="0"/>
              <a:t>(Intercept)  x=0</a:t>
            </a:r>
            <a:r>
              <a:rPr lang="zh-TW" altLang="en-US" sz="2800" dirty="0"/>
              <a:t>時</a:t>
            </a:r>
            <a:r>
              <a:rPr lang="en-US" altLang="zh-TW" sz="2800" dirty="0"/>
              <a:t>y</a:t>
            </a:r>
            <a:r>
              <a:rPr lang="zh-TW" altLang="en-US" sz="2800" dirty="0"/>
              <a:t>的值</a:t>
            </a:r>
          </a:p>
          <a:p>
            <a:pPr>
              <a:lnSpc>
                <a:spcPct val="110000"/>
              </a:lnSpc>
              <a:buNone/>
            </a:pPr>
            <a:r>
              <a:rPr lang="zh-TW" altLang="en-US" sz="2800" dirty="0"/>
              <a:t>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TW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800" dirty="0" smtClean="0"/>
              <a:t>：</a:t>
            </a:r>
            <a:r>
              <a:rPr lang="zh-TW" altLang="en-US" sz="2800" dirty="0"/>
              <a:t>斜率</a:t>
            </a:r>
            <a:r>
              <a:rPr lang="en-US" altLang="zh-TW" sz="2800" dirty="0"/>
              <a:t>(Slope) x</a:t>
            </a:r>
            <a:r>
              <a:rPr lang="zh-TW" altLang="en-US" sz="2800" dirty="0"/>
              <a:t>變動一個單位</a:t>
            </a:r>
            <a:r>
              <a:rPr lang="en-US" altLang="zh-TW" sz="2800" dirty="0"/>
              <a:t>y</a:t>
            </a:r>
            <a:r>
              <a:rPr lang="zh-TW" altLang="en-US" sz="2800" dirty="0"/>
              <a:t>變動的量</a:t>
            </a:r>
          </a:p>
          <a:p>
            <a:pPr>
              <a:lnSpc>
                <a:spcPct val="110000"/>
              </a:lnSpc>
              <a:buNone/>
            </a:pPr>
            <a:endParaRPr lang="en-US" altLang="zh-TW" sz="2800" dirty="0" smtClean="0"/>
          </a:p>
          <a:p>
            <a:pPr>
              <a:lnSpc>
                <a:spcPct val="110000"/>
              </a:lnSpc>
              <a:buNone/>
            </a:pPr>
            <a:r>
              <a:rPr lang="zh-TW" altLang="en-US" sz="2800" dirty="0" smtClean="0"/>
              <a:t>但</a:t>
            </a:r>
            <a:r>
              <a:rPr lang="zh-TW" altLang="en-US" sz="2800" dirty="0"/>
              <a:t>實際觀測值與</a:t>
            </a:r>
            <a:r>
              <a:rPr lang="zh-TW" altLang="en-US" sz="2800" dirty="0" smtClean="0"/>
              <a:t>直線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=β</a:t>
            </a:r>
            <a:r>
              <a:rPr lang="en-US" altLang="zh-TW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+β</a:t>
            </a:r>
            <a:r>
              <a:rPr lang="en-US" altLang="zh-TW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 smtClean="0"/>
              <a:t>有</a:t>
            </a:r>
            <a:r>
              <a:rPr lang="zh-TW" altLang="en-US" sz="2800" dirty="0"/>
              <a:t>差距</a:t>
            </a:r>
          </a:p>
          <a:p>
            <a:pPr>
              <a:lnSpc>
                <a:spcPct val="110000"/>
              </a:lnSpc>
              <a:buNone/>
            </a:pPr>
            <a:r>
              <a:rPr lang="zh-TW" altLang="en-US" sz="2800" dirty="0"/>
              <a:t>原因：環境、實驗誤差、量測誤差及其他原因</a:t>
            </a:r>
          </a:p>
          <a:p>
            <a:pPr algn="ctr">
              <a:lnSpc>
                <a:spcPct val="110000"/>
              </a:lnSpc>
              <a:buNone/>
            </a:pPr>
            <a:r>
              <a:rPr lang="zh-TW" altLang="en-US" sz="2800" dirty="0"/>
              <a:t> 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=β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+β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TW" sz="2800" i="1" dirty="0" smtClean="0"/>
              <a:t>+</a:t>
            </a:r>
            <a:r>
              <a:rPr lang="zh-TW" altLang="zh-TW" sz="2800" i="1" dirty="0"/>
              <a:t>ε</a:t>
            </a:r>
            <a:r>
              <a:rPr lang="en-US" altLang="zh-TW" sz="2800" i="1" baseline="-25000" dirty="0" err="1"/>
              <a:t>i</a:t>
            </a:r>
            <a:r>
              <a:rPr lang="zh-TW" altLang="en-US" sz="2800" i="1" dirty="0"/>
              <a:t>，</a:t>
            </a:r>
            <a:r>
              <a:rPr lang="en-US" altLang="zh-TW" sz="2800" i="1" dirty="0" err="1"/>
              <a:t>i</a:t>
            </a:r>
            <a:r>
              <a:rPr lang="en-US" altLang="zh-TW" sz="2800" i="1" dirty="0"/>
              <a:t>=1, </a:t>
            </a:r>
            <a:r>
              <a:rPr lang="en-US" altLang="zh-TW" sz="2800" i="1" dirty="0" smtClean="0">
                <a:latin typeface="標楷體" pitchFamily="65" charset="-120"/>
              </a:rPr>
              <a:t>…</a:t>
            </a:r>
            <a:r>
              <a:rPr lang="en-US" altLang="zh-TW" sz="2800" i="1" dirty="0" smtClean="0"/>
              <a:t>,n</a:t>
            </a:r>
            <a:endParaRPr lang="en-US" altLang="zh-TW" sz="2800" i="1" dirty="0"/>
          </a:p>
          <a:p>
            <a:pPr>
              <a:lnSpc>
                <a:spcPct val="110000"/>
              </a:lnSpc>
              <a:buNone/>
            </a:pPr>
            <a:r>
              <a:rPr lang="zh-TW" altLang="zh-TW" sz="2800" dirty="0"/>
              <a:t>ε</a:t>
            </a:r>
            <a:r>
              <a:rPr lang="en-US" altLang="zh-TW" sz="2800" baseline="-25000" dirty="0" err="1"/>
              <a:t>i</a:t>
            </a:r>
            <a:r>
              <a:rPr lang="zh-TW" altLang="en-US" sz="2800" dirty="0"/>
              <a:t>：誤差</a:t>
            </a:r>
            <a:r>
              <a:rPr lang="en-US" altLang="zh-TW" sz="2800" dirty="0"/>
              <a:t>(</a:t>
            </a:r>
            <a:r>
              <a:rPr lang="en-US" altLang="zh-TW" sz="2800" dirty="0" smtClean="0"/>
              <a:t>Error</a:t>
            </a:r>
            <a:r>
              <a:rPr lang="en-US" altLang="zh-T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8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408</TotalTime>
  <Words>455</Words>
  <Application>Microsoft Office PowerPoint</Application>
  <PresentationFormat>如螢幕大小 (4:3)</PresentationFormat>
  <Paragraphs>75</Paragraphs>
  <Slides>12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流線</vt:lpstr>
      <vt:lpstr>Microsoft 方程式編輯器 3.0</vt:lpstr>
      <vt:lpstr>Correlations and Regression</vt:lpstr>
      <vt:lpstr>什麼是相關性</vt:lpstr>
      <vt:lpstr>Example:  線性關係</vt:lpstr>
      <vt:lpstr>Example: 非線性關係</vt:lpstr>
      <vt:lpstr>The Relation between variables</vt:lpstr>
      <vt:lpstr>Pearson Correlation Coefficient</vt:lpstr>
      <vt:lpstr>PowerPoint 簡報</vt:lpstr>
      <vt:lpstr>PowerPoint 簡報</vt:lpstr>
      <vt:lpstr>簡單直線回歸(Simple Linear Regression)</vt:lpstr>
      <vt:lpstr>簡單直線回歸(Simple Linear Regression)</vt:lpstr>
      <vt:lpstr>最小平方法(Least Squares Method)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BRC</dc:creator>
  <cp:lastModifiedBy>BRC</cp:lastModifiedBy>
  <cp:revision>31</cp:revision>
  <dcterms:created xsi:type="dcterms:W3CDTF">2016-03-18T01:40:55Z</dcterms:created>
  <dcterms:modified xsi:type="dcterms:W3CDTF">2016-05-27T03:29:07Z</dcterms:modified>
</cp:coreProperties>
</file>