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6" r:id="rId4"/>
    <p:sldId id="264" r:id="rId5"/>
    <p:sldId id="257" r:id="rId6"/>
    <p:sldId id="258" r:id="rId7"/>
    <p:sldId id="260" r:id="rId8"/>
    <p:sldId id="259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1"/>
    <p:restoredTop sz="90271"/>
  </p:normalViewPr>
  <p:slideViewPr>
    <p:cSldViewPr snapToGrid="0" snapToObjects="1">
      <p:cViewPr varScale="1">
        <p:scale>
          <a:sx n="85" d="100"/>
          <a:sy n="85" d="100"/>
        </p:scale>
        <p:origin x="6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1B56B-0B29-D64D-9E6F-D7FA223C4525}" type="datetimeFigureOut">
              <a:rPr lang="en-US" smtClean="0"/>
              <a:t>12/7/20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FC0BC-1138-7643-8EAF-7F93E06CB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84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FC0BC-1138-7643-8EAF-7F93E06CB4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FC0BC-1138-7643-8EAF-7F93E06CB4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42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להראות דוגמת שימוש מול אובייקטים ב</a:t>
            </a:r>
            <a:r>
              <a:rPr lang="en-US" dirty="0" err="1"/>
              <a:t>javascript</a:t>
            </a:r>
            <a:endParaRPr lang="en-US" dirty="0"/>
          </a:p>
          <a:p>
            <a:pPr marL="0" algn="r" defTabSz="914400" rtl="1" eaLnBrk="1" latinLnBrk="0" hangingPunct="1"/>
            <a:r>
              <a:rPr lang="he-IL" dirty="0"/>
              <a:t>בקונסול של </a:t>
            </a:r>
            <a:r>
              <a:rPr lang="en-US" dirty="0"/>
              <a:t>chrome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FC0BC-1138-7643-8EAF-7F93E06CB4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28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9B704-08D2-F248-A33C-99E3C68B7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B7D77-9248-F642-B7E8-5103A194B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12F58-B581-B146-ADE7-2DD1AD1C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D153-BDBD-3E43-964D-93602C96014B}" type="datetime1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CD49E-BCDF-994A-AC8D-323F64CB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72C47-B28D-AF49-B064-4F47F40D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582-B1E8-A44B-9521-B2DEED52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7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BB18F-2EF9-C844-968F-4B76BD00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90533-2E7B-8E48-AEE7-1818BC9F9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65693-F8D6-EA4F-B04E-8F365393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1DAB-37FD-1942-BD38-729B64094AF4}" type="datetime1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82EA5-08C8-E644-AB6F-A387210CF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96B59-1A1A-E04F-A12D-01B53FA86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582-B1E8-A44B-9521-B2DEED52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2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205D03-6670-AB44-BDC3-268B90588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BAD09-9CB4-AE40-A71E-C4B7691AD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ADF65-69F9-8E47-B2AB-F37ED06E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71DE-7627-7A49-8EFE-2B3DBC8B5B72}" type="datetime1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4FE45-6999-6045-9AF5-274FB5B0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46E72-5F2F-0845-B899-8088BD56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582-B1E8-A44B-9521-B2DEED52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0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711A-40FF-694B-8B3C-FD7F948D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8D2B3-4ED6-6F4C-8245-A16AD8E3C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C2509-50FC-D544-B1BA-B9B45068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C1A9-C061-D244-98CA-0221257B5EC6}" type="datetime1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59AAA-5383-8644-BF57-873B8E0BA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85357-B433-184B-87DB-24BEF0DA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582-B1E8-A44B-9521-B2DEED52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3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8185A-99CF-4747-98C7-25851FF9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67D6D-A6E9-3442-8DDC-AE0BFBA60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80052-D6A4-F04C-ABFC-3F3372BB9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8DAC-56EF-C34D-B0CB-D7429B276CF2}" type="datetime1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FF71A-A046-3743-82A4-5E471241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CC25A-8E8B-4F4D-B748-81164C37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582-B1E8-A44B-9521-B2DEED52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6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56DC-8E6E-704F-8D76-6FB1AA486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47EBC-9D58-C94F-B764-ABA0B6E59F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A7D37-7FC1-3B47-AFB2-338BDAF7D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35D02-4BE9-F944-BAB4-EC585841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EF35-8DAE-DA4A-815A-568619C966EF}" type="datetime1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89DC4-03E5-FA43-977C-5DDDC7D6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25027-8B93-1F41-83D9-4FF26143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582-B1E8-A44B-9521-B2DEED52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3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A689-E7D5-6846-910F-0E67BDBEE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0F83F-A905-E143-8ACC-FB7F5A3F0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E4FC9-47D0-7940-8658-D07B88CC0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359605-AD5A-3744-87C1-F9A209933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307220-27FA-0848-9F4B-C7CE99459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78A06A-24AE-AD40-A870-4586772E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F8D9-5A2C-DD49-BA71-176BD45F86B5}" type="datetime1">
              <a:rPr lang="en-US" smtClean="0"/>
              <a:t>12/7/20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51105A-C7F0-EB40-ACC1-7BDE8A44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45FB2-9D82-2943-A4FB-5D73C6CE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582-B1E8-A44B-9521-B2DEED52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CEC3-DA8F-734F-9AF0-F68B30402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09B7A-266D-2A4B-9EE2-C82FC6F7E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6F94-3679-3F46-BDE4-6231888E34C6}" type="datetime1">
              <a:rPr lang="en-US" smtClean="0"/>
              <a:t>12/7/20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EC543-ECBD-0B4D-81EC-115EFBA2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61737-7E40-CE45-B0A9-A619986C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582-B1E8-A44B-9521-B2DEED52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9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BB6980-823E-2048-ADA2-215FFBFB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A257-D819-C649-BDAB-74DD02911C03}" type="datetime1">
              <a:rPr lang="en-US" smtClean="0"/>
              <a:t>12/7/20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A767C-33CB-2A4E-9719-117817144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F2429-BFC9-B94D-BC9E-2FAF6614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582-B1E8-A44B-9521-B2DEED52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7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89D6-0E11-AE43-BA72-D14FBBF9D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4FB25-BBE2-B34F-9B1F-6DE75FDA7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23EAD-6648-4840-98B9-DD86A4DD5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DDD0C-9AFF-E74F-9D78-69AD88F25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B08F-6481-C94C-B630-EE713146ABE6}" type="datetime1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10122-D92C-3845-A2BF-F9BFA85B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67F3A-6A7B-8444-9E1C-896FF503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582-B1E8-A44B-9521-B2DEED52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6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AE35-B811-1747-8747-E7CF4F466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A02CF-2349-5E40-971B-303B335FC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605EF-4817-3247-B328-B5875CB6C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64AF4-0925-D249-BB34-BD507B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BEAAA-7433-6E41-886E-3C46FE0B4D00}" type="datetime1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88E2C-D438-9940-AB83-52199A42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03BE5-069A-4240-AD84-9D3DCAF7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582-B1E8-A44B-9521-B2DEED52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5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03C4E0-8FED-0D41-B577-B19AE49CE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90143-93FC-2D4B-B1D6-DC977FCFF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59D7A-1FA4-F947-8DCB-D4E42F496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BF514-57F8-8848-BEA5-97D19283C73C}" type="datetime1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03AC8-C926-8E48-B3E7-6BA82785F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FDB85-639D-7646-915A-638591FC3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1A582-B1E8-A44B-9521-B2DEED526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FB566-0376-A341-BA47-4BE32BE2C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/>
          </a:bodyPr>
          <a:lstStyle/>
          <a:p>
            <a:pPr defTabSz="914400" rtl="1" eaLnBrk="1" latinLnBrk="0" hangingPunct="1">
              <a:spcBef>
                <a:spcPct val="0"/>
              </a:spcBef>
              <a:buNone/>
            </a:pPr>
            <a:r>
              <a:rPr lang="en-US" sz="5200" dirty="0">
                <a:solidFill>
                  <a:schemeClr val="tx2"/>
                </a:solidFill>
              </a:rPr>
              <a:t>VSCode &amp; PyCharm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3ABFC-E2C0-3E4A-A396-6A6C1B671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chemeClr val="tx2"/>
                </a:solidFill>
              </a:rPr>
              <a:t>JavaScript</a:t>
            </a:r>
          </a:p>
          <a:p>
            <a:r>
              <a:rPr lang="en-US" sz="1500">
                <a:solidFill>
                  <a:schemeClr val="tx2"/>
                </a:solidFill>
              </a:rPr>
              <a:t>364-1-1381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8B5C5-4328-4C4D-A4BC-46A234D8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582-B1E8-A44B-9521-B2DEED526D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4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68ABF-CA48-744C-8CFB-869CD875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דוגמא</a:t>
            </a:r>
            <a:r>
              <a:rPr lang="en-US" dirty="0"/>
              <a:t>  fetch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28032-DA4C-2D46-A882-BAD18F62C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סינטקס כללי לבקשה אל </a:t>
            </a:r>
            <a:r>
              <a:rPr lang="en-US" dirty="0"/>
              <a:t>URL</a:t>
            </a:r>
            <a:r>
              <a:rPr lang="he-IL" dirty="0"/>
              <a:t> מסוים (</a:t>
            </a:r>
            <a:r>
              <a:rPr lang="en-US" dirty="0"/>
              <a:t>POST, DELETE, PUT</a:t>
            </a:r>
            <a:r>
              <a:rPr lang="he-IL" dirty="0"/>
              <a:t>):</a:t>
            </a:r>
          </a:p>
          <a:p>
            <a: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dirty="0"/>
              <a:t>Fetch(‘URL’, {</a:t>
            </a:r>
          </a:p>
          <a:p>
            <a: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dirty="0"/>
              <a:t>	method: ‘POST’,</a:t>
            </a:r>
          </a:p>
          <a:p>
            <a: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dirty="0"/>
              <a:t>	headers: {’Content-Type’: ‘application/</a:t>
            </a:r>
            <a:r>
              <a:rPr lang="en-US" sz="2000" dirty="0" err="1"/>
              <a:t>json;charset</a:t>
            </a:r>
            <a:r>
              <a:rPr lang="en-US" sz="2000" dirty="0"/>
              <a:t>=utf-8’},</a:t>
            </a:r>
          </a:p>
          <a:p>
            <a: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dirty="0"/>
              <a:t>	body: </a:t>
            </a:r>
            <a:r>
              <a:rPr lang="en-US" sz="2000" dirty="0" err="1"/>
              <a:t>JSON.stringify</a:t>
            </a:r>
            <a:r>
              <a:rPr lang="en-US" sz="2000" dirty="0"/>
              <a:t>(data)</a:t>
            </a:r>
          </a:p>
          <a:p>
            <a: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dirty="0"/>
              <a:t>})</a:t>
            </a:r>
          </a:p>
          <a:p>
            <a: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dirty="0"/>
              <a:t>.then(response =&gt; </a:t>
            </a:r>
            <a:r>
              <a:rPr lang="en-US" sz="2000" dirty="0" err="1"/>
              <a:t>response.json</a:t>
            </a:r>
            <a:r>
              <a:rPr lang="en-US" sz="2000" dirty="0"/>
              <a:t>())</a:t>
            </a:r>
          </a:p>
          <a:p>
            <a:pPr marL="0" indent="0">
              <a:buNone/>
            </a:pPr>
            <a:r>
              <a:rPr lang="en-US" sz="2000" dirty="0"/>
              <a:t>.then(</a:t>
            </a:r>
            <a:r>
              <a:rPr lang="en-US" sz="2000" dirty="0" err="1"/>
              <a:t>responseJSON</a:t>
            </a:r>
            <a:r>
              <a:rPr lang="en-US" sz="2000" dirty="0"/>
              <a:t> =&gt; 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doSomethingWithData</a:t>
            </a:r>
            <a:r>
              <a:rPr lang="en-US" sz="2000" dirty="0"/>
              <a:t>(</a:t>
            </a:r>
            <a:r>
              <a:rPr lang="en-US" sz="2000" dirty="0" err="1"/>
              <a:t>responseJSON.data</a:t>
            </a:r>
            <a:r>
              <a:rPr lang="en-US" sz="2000" dirty="0"/>
              <a:t>));</a:t>
            </a:r>
          </a:p>
          <a:p>
            <a:pPr marL="0" indent="0">
              <a:buNone/>
            </a:pPr>
            <a:r>
              <a:rPr lang="en-US" sz="2000" dirty="0"/>
              <a:t>}.catch(err =&gt; </a:t>
            </a:r>
            <a:r>
              <a:rPr lang="en-US" sz="2000" dirty="0" err="1"/>
              <a:t>console.log</a:t>
            </a:r>
            <a:r>
              <a:rPr lang="en-US" sz="2000" dirty="0"/>
              <a:t>(err));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A4B0C-6247-CC42-BE3E-D31E4D9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582-B1E8-A44B-9521-B2DEED526D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5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E5B5-C5B0-5A49-B944-AB0CFAAD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VSCode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BB1CC9C-8719-C243-B960-701C3B689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VSCode</a:t>
            </a:r>
            <a:r>
              <a:rPr lang="he-IL" dirty="0"/>
              <a:t> הינה תוכנה נוחה לתכנות במגוון שפות.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היתרון העיקרי שלה הוא באפשרות להוסיף תוספות שמגדילות יכולות של התכנה משמעותית.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לדוגמה:</a:t>
            </a:r>
          </a:p>
          <a:p>
            <a:pPr lvl="1" algn="r" rtl="1">
              <a:spcBef>
                <a:spcPts val="1000"/>
              </a:spcBef>
            </a:pPr>
            <a:r>
              <a:rPr lang="en-US" dirty="0"/>
              <a:t>Live Server</a:t>
            </a:r>
          </a:p>
          <a:p>
            <a:pPr lvl="1" algn="r" rtl="1">
              <a:spcBef>
                <a:spcPts val="1000"/>
              </a:spcBef>
            </a:pPr>
            <a:r>
              <a:rPr lang="en-US" dirty="0"/>
              <a:t>Emmet</a:t>
            </a:r>
          </a:p>
          <a:p>
            <a:pPr lvl="1" algn="r" rtl="1">
              <a:spcBef>
                <a:spcPts val="1000"/>
              </a:spcBef>
            </a:pPr>
            <a:r>
              <a:rPr lang="en-US" dirty="0"/>
              <a:t>Beautify</a:t>
            </a:r>
            <a:r>
              <a:rPr lang="he-IL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E86F27-8396-2544-8882-E4BE39FCB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90902"/>
            <a:ext cx="2614696" cy="278606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17F76-63FB-F946-A247-A9130C70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582-B1E8-A44B-9521-B2DEED526DB7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B3A85F-E2A4-8040-BFE4-B6696AC33312}"/>
              </a:ext>
            </a:extLst>
          </p:cNvPr>
          <p:cNvSpPr txBox="1"/>
          <p:nvPr/>
        </p:nvSpPr>
        <p:spPr>
          <a:xfrm>
            <a:off x="0" y="6480730"/>
            <a:ext cx="307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code.visualstudio.com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68951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E5B5-C5B0-5A49-B944-AB0CFAAD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PyCharm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BB1CC9C-8719-C243-B960-701C3B689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IDE</a:t>
            </a:r>
            <a:r>
              <a:rPr lang="he-IL" dirty="0"/>
              <a:t> (</a:t>
            </a:r>
            <a:r>
              <a:rPr lang="en-US" dirty="0"/>
              <a:t>integrated development environment</a:t>
            </a:r>
            <a:r>
              <a:rPr lang="he-IL" dirty="0"/>
              <a:t>) בין המפורסמים לשפת תכנות </a:t>
            </a:r>
            <a:r>
              <a:rPr lang="en-US" dirty="0"/>
              <a:t>python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נוחה לשימוש</a:t>
            </a:r>
          </a:p>
          <a:p>
            <a:pPr algn="r" rtl="1"/>
            <a:r>
              <a:rPr lang="he-IL" dirty="0"/>
              <a:t>ישנו </a:t>
            </a:r>
            <a:r>
              <a:rPr lang="en-US" dirty="0"/>
              <a:t>debagger</a:t>
            </a:r>
            <a:r>
              <a:rPr lang="he-IL" dirty="0"/>
              <a:t> מעולה</a:t>
            </a:r>
          </a:p>
          <a:p>
            <a:pPr algn="r" rtl="1"/>
            <a:r>
              <a:rPr lang="he-IL" dirty="0"/>
              <a:t>דוגמא ליצירת פרויקט...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CEE4A4-CFE9-B546-B8C2-F6188D61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582-B1E8-A44B-9521-B2DEED526DB7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D3C07-6004-194A-B885-52FC71B4D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71788"/>
            <a:ext cx="3051174" cy="30511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B46E37-B813-9645-9158-4DCB79A346DD}"/>
              </a:ext>
            </a:extLst>
          </p:cNvPr>
          <p:cNvSpPr txBox="1"/>
          <p:nvPr/>
        </p:nvSpPr>
        <p:spPr>
          <a:xfrm>
            <a:off x="0" y="6492875"/>
            <a:ext cx="604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www.jetbrains.com</a:t>
            </a:r>
            <a:r>
              <a:rPr lang="en-US" dirty="0"/>
              <a:t>/</a:t>
            </a:r>
            <a:r>
              <a:rPr lang="en-US" dirty="0" err="1"/>
              <a:t>pycharm</a:t>
            </a:r>
            <a:r>
              <a:rPr lang="en-US" dirty="0"/>
              <a:t>/download/#section=mac</a:t>
            </a:r>
          </a:p>
        </p:txBody>
      </p:sp>
    </p:spTree>
    <p:extLst>
      <p:ext uri="{BB962C8B-B14F-4D97-AF65-F5344CB8AC3E}">
        <p14:creationId xmlns:p14="http://schemas.microsoft.com/office/powerpoint/2010/main" val="224937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FB566-0376-A341-BA47-4BE32BE2C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/>
          </a:bodyPr>
          <a:lstStyle/>
          <a:p>
            <a:pPr defTabSz="914400" rtl="1" eaLnBrk="1" latinLnBrk="0" hangingPunct="1">
              <a:spcBef>
                <a:spcPct val="0"/>
              </a:spcBef>
              <a:buNone/>
            </a:pPr>
            <a:r>
              <a:rPr lang="en-US" sz="5200">
                <a:solidFill>
                  <a:schemeClr val="tx2"/>
                </a:solidFill>
              </a:rPr>
              <a:t>JSON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3ABFC-E2C0-3E4A-A396-6A6C1B671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chemeClr val="tx2"/>
                </a:solidFill>
              </a:rPr>
              <a:t>JavaScript</a:t>
            </a:r>
          </a:p>
          <a:p>
            <a:r>
              <a:rPr lang="en-US" sz="1500">
                <a:solidFill>
                  <a:schemeClr val="tx2"/>
                </a:solidFill>
              </a:rPr>
              <a:t>364-1-1381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E8525-14C3-A94B-A68D-C2C39029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582-B1E8-A44B-9521-B2DEED526D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4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E5B5-C5B0-5A49-B944-AB0CFAAD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JSON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BB1CC9C-8719-C243-B960-701C3B689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פורמט מקובל להעברת נתונים בתוך אפליקציה ומחוץ לה</a:t>
            </a:r>
            <a:r>
              <a:rPr lang="en-US" dirty="0"/>
              <a:t>.</a:t>
            </a:r>
            <a:endParaRPr lang="he-IL" dirty="0"/>
          </a:p>
          <a:p>
            <a:pPr lvl="1" algn="r" rtl="1">
              <a:spcBef>
                <a:spcPts val="1000"/>
              </a:spcBef>
            </a:pPr>
            <a:r>
              <a:rPr lang="he-IL" dirty="0"/>
              <a:t>נכתב כמו אובייקטים עם הבדלים של:</a:t>
            </a:r>
          </a:p>
          <a:p>
            <a:pPr lvl="2" algn="r" rtl="1">
              <a:spcBef>
                <a:spcPts val="1000"/>
              </a:spcBef>
            </a:pPr>
            <a:r>
              <a:rPr lang="he-IL" dirty="0"/>
              <a:t>המפתוח חייבים להיכתב עם סימן </a:t>
            </a:r>
            <a:r>
              <a:rPr lang="he-IL" dirty="0" err="1"/>
              <a:t>מרכאות</a:t>
            </a:r>
            <a:r>
              <a:rPr lang="he-IL" dirty="0"/>
              <a:t> ״</a:t>
            </a:r>
          </a:p>
          <a:p>
            <a:pPr lvl="2" algn="r" rtl="1">
              <a:spcBef>
                <a:spcPts val="1000"/>
              </a:spcBef>
            </a:pPr>
            <a:endParaRPr lang="he-IL" dirty="0"/>
          </a:p>
          <a:p>
            <a:pPr algn="r" rtl="1"/>
            <a:r>
              <a:rPr lang="he-IL" dirty="0"/>
              <a:t>קיים אובייקט גלובלי של </a:t>
            </a:r>
            <a:r>
              <a:rPr lang="en-US" dirty="0"/>
              <a:t>JSON</a:t>
            </a:r>
            <a:r>
              <a:rPr lang="he-IL" dirty="0"/>
              <a:t> כך ניתן להשתמש בו, ולו 2 פונקציות:</a:t>
            </a:r>
          </a:p>
          <a:p>
            <a:pPr lvl="1" algn="r" rtl="1"/>
            <a:r>
              <a:rPr lang="en-US" dirty="0" err="1"/>
              <a:t>stringify</a:t>
            </a:r>
            <a:r>
              <a:rPr lang="he-IL" dirty="0"/>
              <a:t> – מקבל אובייקט ומחזיר אותו כמחרוזת תקינה בפורמט </a:t>
            </a:r>
            <a:r>
              <a:rPr lang="en-US" dirty="0"/>
              <a:t>JSON</a:t>
            </a:r>
            <a:endParaRPr lang="he-IL" dirty="0"/>
          </a:p>
          <a:p>
            <a:pPr lvl="1" algn="r" rtl="1"/>
            <a:r>
              <a:rPr lang="en-US" dirty="0"/>
              <a:t>parse</a:t>
            </a:r>
            <a:r>
              <a:rPr lang="he-IL" dirty="0"/>
              <a:t> – מקבל מחרוזת (במבנה </a:t>
            </a:r>
            <a:r>
              <a:rPr lang="en-US" dirty="0"/>
              <a:t>JSON</a:t>
            </a:r>
            <a:r>
              <a:rPr lang="he-IL" dirty="0"/>
              <a:t>)</a:t>
            </a:r>
            <a:r>
              <a:rPr lang="en-US" dirty="0"/>
              <a:t> </a:t>
            </a:r>
            <a:r>
              <a:rPr lang="he-IL" dirty="0"/>
              <a:t> ומחזיר אותה כאובייקט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53711D-EC1F-D441-894F-D0252AD10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582-B1E8-A44B-9521-B2DEED526DB7}" type="slidenum">
              <a:rPr lang="en-US" smtClean="0"/>
              <a:t>5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0E93E43-8ABB-9844-9105-55C545A1F7EB}"/>
              </a:ext>
            </a:extLst>
          </p:cNvPr>
          <p:cNvSpPr/>
          <p:nvPr/>
        </p:nvSpPr>
        <p:spPr>
          <a:xfrm>
            <a:off x="11787188" y="6356350"/>
            <a:ext cx="258763" cy="25876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9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884C-70E9-2F46-8E38-EEB6FA50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JSON</a:t>
            </a:r>
            <a:r>
              <a:rPr lang="he-IL" dirty="0"/>
              <a:t> - דוגמא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64A1A-7B17-C847-A34E-E0BC2237C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cosnt</a:t>
            </a:r>
            <a:r>
              <a:rPr lang="en-US" dirty="0"/>
              <a:t> person = {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firstName</a:t>
            </a:r>
            <a:r>
              <a:rPr lang="en-US" dirty="0"/>
              <a:t>: "John",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lastName</a:t>
            </a:r>
            <a:r>
              <a:rPr lang="en-US" dirty="0"/>
              <a:t> : "Doe",</a:t>
            </a:r>
            <a:br>
              <a:rPr lang="en-US" dirty="0"/>
            </a:br>
            <a:r>
              <a:rPr lang="en-US" dirty="0"/>
              <a:t>  id       : 5566,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fullName</a:t>
            </a:r>
            <a:r>
              <a:rPr lang="en-US" dirty="0"/>
              <a:t> : function() {</a:t>
            </a:r>
            <a:br>
              <a:rPr lang="en-US" dirty="0"/>
            </a:br>
            <a:r>
              <a:rPr lang="en-US" dirty="0"/>
              <a:t>    return </a:t>
            </a:r>
            <a:r>
              <a:rPr lang="en-US" dirty="0" err="1"/>
              <a:t>this.firstName</a:t>
            </a:r>
            <a:r>
              <a:rPr lang="en-US" dirty="0"/>
              <a:t> + " " + </a:t>
            </a:r>
            <a:r>
              <a:rPr lang="en-US" dirty="0" err="1"/>
              <a:t>this.lastName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}</a:t>
            </a:r>
            <a:br>
              <a:rPr lang="en-US" dirty="0"/>
            </a:br>
            <a:r>
              <a:rPr lang="en-US" dirty="0"/>
              <a:t>};</a:t>
            </a:r>
            <a:endParaRPr lang="he-IL" dirty="0"/>
          </a:p>
          <a:p>
            <a:endParaRPr lang="he-IL" dirty="0"/>
          </a:p>
          <a:p>
            <a:r>
              <a:rPr lang="en-US" dirty="0" err="1"/>
              <a:t>cosnt</a:t>
            </a:r>
            <a:r>
              <a:rPr lang="en-US" dirty="0"/>
              <a:t> </a:t>
            </a:r>
            <a:r>
              <a:rPr lang="en-US" dirty="0" err="1"/>
              <a:t>personJSON</a:t>
            </a:r>
            <a:r>
              <a:rPr lang="en-US" dirty="0"/>
              <a:t> = </a:t>
            </a:r>
            <a:r>
              <a:rPr lang="en-US" dirty="0" err="1"/>
              <a:t>JSON.stringify</a:t>
            </a:r>
            <a:r>
              <a:rPr lang="en-US" dirty="0"/>
              <a:t>(person);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C0859-1F91-0640-99CD-CF5FFAC4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582-B1E8-A44B-9521-B2DEED526DB7}" type="slidenum">
              <a:rPr lang="en-US" smtClean="0"/>
              <a:t>6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7F63CF-4B39-3344-83B9-0E749C0FED02}"/>
              </a:ext>
            </a:extLst>
          </p:cNvPr>
          <p:cNvSpPr/>
          <p:nvPr/>
        </p:nvSpPr>
        <p:spPr>
          <a:xfrm>
            <a:off x="11787188" y="6356350"/>
            <a:ext cx="258763" cy="25876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12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FB566-0376-A341-BA47-4BE32BE2C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/>
          </a:bodyPr>
          <a:lstStyle/>
          <a:p>
            <a:pPr defTabSz="914400" rtl="1" eaLnBrk="1" latinLnBrk="0" hangingPunct="1">
              <a:spcBef>
                <a:spcPct val="0"/>
              </a:spcBef>
              <a:buNone/>
            </a:pPr>
            <a:r>
              <a:rPr lang="en-US" sz="5200">
                <a:solidFill>
                  <a:schemeClr val="tx2"/>
                </a:solidFill>
              </a:rPr>
              <a:t>AJAX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3ABFC-E2C0-3E4A-A396-6A6C1B671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chemeClr val="tx2"/>
                </a:solidFill>
              </a:rPr>
              <a:t>Asynchronous JavaScript and XML</a:t>
            </a:r>
          </a:p>
          <a:p>
            <a:r>
              <a:rPr lang="en-US" sz="1500">
                <a:solidFill>
                  <a:schemeClr val="tx2"/>
                </a:solidFill>
              </a:rPr>
              <a:t>364-1-1381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70C92-267D-D946-8EC9-CC1FDDDDC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582-B1E8-A44B-9521-B2DEED526D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0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F9D6-BA1F-994C-A487-56FD1731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08406-AC07-4C43-AA4F-21D570CC3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AJAX</a:t>
            </a:r>
            <a:r>
              <a:rPr lang="he-IL" dirty="0"/>
              <a:t> מאפשר קריאה לשרת דרך </a:t>
            </a:r>
            <a:r>
              <a:rPr lang="en-US" dirty="0"/>
              <a:t>JS</a:t>
            </a:r>
            <a:r>
              <a:rPr lang="he-IL" dirty="0"/>
              <a:t> באמצעות אחד מהבאים: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אובייקט </a:t>
            </a:r>
            <a:r>
              <a:rPr lang="en-US" dirty="0" err="1"/>
              <a:t>XMLHttpRequest</a:t>
            </a:r>
            <a:r>
              <a:rPr lang="en-US" dirty="0"/>
              <a:t> (XHP)</a:t>
            </a:r>
            <a:r>
              <a:rPr lang="he-IL" dirty="0"/>
              <a:t> </a:t>
            </a:r>
          </a:p>
          <a:p>
            <a:pPr lvl="1" algn="r" rtl="1">
              <a:spcBef>
                <a:spcPts val="1000"/>
              </a:spcBef>
            </a:pPr>
            <a:r>
              <a:rPr lang="en-US" dirty="0"/>
              <a:t>Fetch API</a:t>
            </a:r>
            <a:r>
              <a:rPr lang="he-IL" dirty="0"/>
              <a:t> </a:t>
            </a:r>
          </a:p>
          <a:p>
            <a:pPr lvl="1" algn="r" rtl="1">
              <a:spcBef>
                <a:spcPts val="1000"/>
              </a:spcBef>
            </a:pPr>
            <a:endParaRPr lang="he-IL" dirty="0"/>
          </a:p>
          <a:p>
            <a:pPr algn="r" rtl="1"/>
            <a:r>
              <a:rPr lang="en-US" dirty="0"/>
              <a:t>AJAX</a:t>
            </a:r>
            <a:r>
              <a:rPr lang="he-IL" dirty="0"/>
              <a:t> מאפשר:</a:t>
            </a:r>
          </a:p>
          <a:p>
            <a:pPr lvl="1" algn="r" rtl="1"/>
            <a:r>
              <a:rPr lang="he-IL" dirty="0"/>
              <a:t>לשלוח נתונים או בקשה לנתונים משרת דרך </a:t>
            </a:r>
            <a:r>
              <a:rPr lang="en-US" dirty="0"/>
              <a:t>JS</a:t>
            </a:r>
            <a:r>
              <a:rPr lang="he-IL" dirty="0"/>
              <a:t> (כלומר בצד הלקוח!)</a:t>
            </a:r>
          </a:p>
          <a:p>
            <a:pPr lvl="1" algn="r" rtl="1"/>
            <a:r>
              <a:rPr lang="he-IL" dirty="0"/>
              <a:t>עדכון פרטי עמוד ללא צורך בטעינתו מחדש (</a:t>
            </a:r>
            <a:r>
              <a:rPr lang="en-US" dirty="0"/>
              <a:t>refresh</a:t>
            </a:r>
            <a:r>
              <a:rPr lang="he-IL" dirty="0"/>
              <a:t>)</a:t>
            </a:r>
          </a:p>
          <a:p>
            <a:pPr lvl="1" algn="r" rtl="1"/>
            <a:r>
              <a:rPr lang="he-IL" dirty="0"/>
              <a:t>שליחת נתונים ברקע ללא הפרעה לפעולות המשתמש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272D0-C7BE-0B4E-BEC7-B6F74A19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582-B1E8-A44B-9521-B2DEED526DB7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52EA8-B561-E544-B61D-ADC01ED458EC}"/>
              </a:ext>
            </a:extLst>
          </p:cNvPr>
          <p:cNvSpPr txBox="1"/>
          <p:nvPr/>
        </p:nvSpPr>
        <p:spPr>
          <a:xfrm>
            <a:off x="0" y="6488668"/>
            <a:ext cx="4777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https://www.w3schools.com/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dirty="0" err="1"/>
              <a:t>js_ajax_intro.asp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1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68ABF-CA48-744C-8CFB-869CD875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דוגמא</a:t>
            </a:r>
            <a:r>
              <a:rPr lang="en-US" dirty="0"/>
              <a:t>  fetch </a:t>
            </a:r>
            <a:r>
              <a:rPr lang="he-IL" dirty="0"/>
              <a:t>– </a:t>
            </a:r>
            <a:r>
              <a:rPr lang="he-IL" sz="2800" dirty="0"/>
              <a:t>(</a:t>
            </a:r>
            <a:r>
              <a:rPr lang="en-US" sz="2800" dirty="0" err="1"/>
              <a:t>fetch_example.html</a:t>
            </a:r>
            <a:r>
              <a:rPr lang="en-US" sz="2800" dirty="0"/>
              <a:t> + </a:t>
            </a:r>
            <a:r>
              <a:rPr lang="en-US" sz="2800" dirty="0" err="1"/>
              <a:t>fetch_example.js</a:t>
            </a:r>
            <a:r>
              <a:rPr lang="he-IL" sz="28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28032-DA4C-2D46-A882-BAD18F62C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Fetch</a:t>
            </a:r>
            <a:r>
              <a:rPr lang="he-IL" dirty="0"/>
              <a:t> מבצע קריאה ל-</a:t>
            </a:r>
            <a:r>
              <a:rPr lang="en-US" dirty="0"/>
              <a:t>URL</a:t>
            </a:r>
            <a:r>
              <a:rPr lang="he-IL" dirty="0"/>
              <a:t> נתון ומחזיר </a:t>
            </a:r>
            <a:r>
              <a:rPr lang="en-US" dirty="0"/>
              <a:t>Promise</a:t>
            </a:r>
            <a:r>
              <a:rPr lang="he-IL" dirty="0"/>
              <a:t>, לכן גם ניתן לשרשר(</a:t>
            </a:r>
            <a:r>
              <a:rPr lang="en-US" dirty="0"/>
              <a:t>chaining</a:t>
            </a:r>
            <a:r>
              <a:rPr lang="he-IL" dirty="0"/>
              <a:t>).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אנו נשתמש ב-</a:t>
            </a:r>
            <a:r>
              <a:rPr lang="en-US" dirty="0"/>
              <a:t>fetch</a:t>
            </a:r>
            <a:r>
              <a:rPr lang="he-IL" dirty="0"/>
              <a:t> כדי לקרוא לנתונים בפורמט </a:t>
            </a:r>
            <a:r>
              <a:rPr lang="en-US" dirty="0"/>
              <a:t>JSON</a:t>
            </a:r>
            <a:r>
              <a:rPr lang="he-IL" dirty="0"/>
              <a:t> מהרשת.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סינטקס בסיסי עבור בקשה למשאבים (</a:t>
            </a:r>
            <a:r>
              <a:rPr lang="en-US" dirty="0"/>
              <a:t>GET</a:t>
            </a:r>
            <a:r>
              <a:rPr lang="he-IL" dirty="0"/>
              <a:t>) של </a:t>
            </a:r>
            <a:r>
              <a:rPr lang="en-US" dirty="0"/>
              <a:t>URL</a:t>
            </a:r>
            <a:r>
              <a:rPr lang="he-IL" dirty="0"/>
              <a:t> </a:t>
            </a:r>
            <a:r>
              <a:rPr lang="he-IL" dirty="0" err="1"/>
              <a:t>מסויים</a:t>
            </a:r>
            <a:r>
              <a:rPr lang="he-IL" dirty="0"/>
              <a:t>:</a:t>
            </a:r>
          </a:p>
          <a:p>
            <a: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dirty="0"/>
              <a:t>fetch(‘URL’)</a:t>
            </a:r>
          </a:p>
          <a:p>
            <a: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dirty="0"/>
              <a:t>.then(response =&gt; </a:t>
            </a:r>
            <a:r>
              <a:rPr lang="en-US" sz="2000" dirty="0" err="1"/>
              <a:t>response.json</a:t>
            </a:r>
            <a:r>
              <a:rPr lang="en-US" sz="2000" dirty="0"/>
              <a:t>())</a:t>
            </a:r>
          </a:p>
          <a:p>
            <a:pPr marL="0" indent="0">
              <a:buNone/>
            </a:pPr>
            <a:r>
              <a:rPr lang="en-US" sz="2000" dirty="0"/>
              <a:t>.then(</a:t>
            </a:r>
            <a:r>
              <a:rPr lang="en-US" sz="2000" dirty="0" err="1"/>
              <a:t>responseJSON</a:t>
            </a:r>
            <a:r>
              <a:rPr lang="en-US" sz="2000" dirty="0"/>
              <a:t> =&gt; 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doSomethingWithData</a:t>
            </a:r>
            <a:r>
              <a:rPr lang="en-US" sz="2000" dirty="0"/>
              <a:t>(</a:t>
            </a:r>
            <a:r>
              <a:rPr lang="en-US" sz="2000" dirty="0" err="1"/>
              <a:t>responseJSON.data</a:t>
            </a:r>
            <a:r>
              <a:rPr lang="en-US" sz="2000" dirty="0"/>
              <a:t>));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.catch(err =&gt; </a:t>
            </a:r>
            <a:r>
              <a:rPr lang="en-US" sz="2000" dirty="0" err="1"/>
              <a:t>console.log</a:t>
            </a:r>
            <a:r>
              <a:rPr lang="en-US" sz="2000" dirty="0"/>
              <a:t>(err));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url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we will use: https://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reqres.in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api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users?page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=2)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4C50D-0209-8249-91DD-4B64EC89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582-B1E8-A44B-9521-B2DEED526DB7}" type="slidenum">
              <a:rPr lang="en-US" smtClean="0"/>
              <a:t>9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0A478F-A081-F44F-A0F0-EEA9B028E989}"/>
              </a:ext>
            </a:extLst>
          </p:cNvPr>
          <p:cNvSpPr/>
          <p:nvPr/>
        </p:nvSpPr>
        <p:spPr>
          <a:xfrm>
            <a:off x="11787188" y="6356350"/>
            <a:ext cx="258763" cy="25876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5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335</Words>
  <Application>Microsoft Macintosh PowerPoint</Application>
  <PresentationFormat>Widescreen</PresentationFormat>
  <Paragraphs>82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VSCode &amp; PyCharm</vt:lpstr>
      <vt:lpstr>VSCode</vt:lpstr>
      <vt:lpstr>PyCharm</vt:lpstr>
      <vt:lpstr>JSON</vt:lpstr>
      <vt:lpstr>JSON</vt:lpstr>
      <vt:lpstr>JSON - דוגמא</vt:lpstr>
      <vt:lpstr>AJAX</vt:lpstr>
      <vt:lpstr>AJAX</vt:lpstr>
      <vt:lpstr>דוגמא  fetch – (fetch_example.html + fetch_example.js)</vt:lpstr>
      <vt:lpstr>דוגמא  fetch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VSCode &amp; PyCharm</dc:title>
  <dc:creator>Microsoft Office User</dc:creator>
  <cp:lastModifiedBy>Microsoft Office User</cp:lastModifiedBy>
  <cp:revision>8</cp:revision>
  <dcterms:created xsi:type="dcterms:W3CDTF">2020-09-29T13:16:12Z</dcterms:created>
  <dcterms:modified xsi:type="dcterms:W3CDTF">2020-12-07T10:36:30Z</dcterms:modified>
</cp:coreProperties>
</file>