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420" r:id="rId18"/>
    <p:sldId id="273" r:id="rId19"/>
    <p:sldId id="274" r:id="rId20"/>
    <p:sldId id="275" r:id="rId21"/>
    <p:sldId id="276" r:id="rId22"/>
    <p:sldId id="277" r:id="rId23"/>
    <p:sldId id="278" r:id="rId24"/>
    <p:sldId id="41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9"/>
    <p:restoredTop sz="84052"/>
  </p:normalViewPr>
  <p:slideViewPr>
    <p:cSldViewPr snapToGrid="0" snapToObjects="1">
      <p:cViewPr varScale="1">
        <p:scale>
          <a:sx n="82" d="100"/>
          <a:sy n="82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9FA33-5C78-4040-A82F-ED8AE39E5D1E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3563E-55B3-EB4A-87F2-2B89F31DE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איזה סוג מחשב אתם, האם אתם רשומים למערכת, מה הצורה של המידע שאתם מחכים לו – כל הלוגיקה הזאת מתחילה לרוץ מאחורי </a:t>
            </a:r>
            <a:r>
              <a:rPr lang="he-IL" dirty="0" err="1"/>
              <a:t>הקלאים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71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42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ברירת מחדל: </a:t>
            </a:r>
            <a:r>
              <a:rPr lang="en-US" dirty="0"/>
              <a:t>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4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לחזור כמה שקפים אחורה לחזור על מה שדיברנו בהרצאה הקודמת</a:t>
            </a:r>
          </a:p>
          <a:p>
            <a:pPr marL="0" algn="r" defTabSz="914400" rtl="1" eaLnBrk="1" latinLnBrk="0" hangingPunct="1"/>
            <a:r>
              <a:rPr lang="he-IL" dirty="0"/>
              <a:t>מה זה </a:t>
            </a:r>
            <a:r>
              <a:rPr lang="en-US" dirty="0"/>
              <a:t>template</a:t>
            </a:r>
            <a:r>
              <a:rPr lang="he-IL" dirty="0"/>
              <a:t> </a:t>
            </a:r>
            <a:r>
              <a:rPr lang="he-IL" dirty="0" err="1"/>
              <a:t>ותקיית</a:t>
            </a:r>
            <a:r>
              <a:rPr lang="he-IL" dirty="0"/>
              <a:t> </a:t>
            </a:r>
            <a:r>
              <a:rPr lang="en-US" dirty="0"/>
              <a:t>templates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מה זה </a:t>
            </a:r>
            <a:r>
              <a:rPr lang="en-US" dirty="0" err="1"/>
              <a:t>render_template</a:t>
            </a:r>
            <a:endParaRPr lang="he-IL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7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Domain Name System (DNS)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3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להראות כמה דוגמאות באינטרנט עם </a:t>
            </a:r>
            <a:r>
              <a:rPr lang="en-US" dirty="0"/>
              <a:t>route </a:t>
            </a:r>
            <a:r>
              <a:rPr lang="he-IL" dirty="0"/>
              <a:t> למשל: </a:t>
            </a:r>
            <a:r>
              <a:rPr lang="en-US" dirty="0"/>
              <a:t>Airbnb, Twitter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7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פחות נדבר על זה. פשוט עוטף </a:t>
            </a:r>
            <a:r>
              <a:rPr lang="he-IL" dirty="0" err="1"/>
              <a:t>הכל</a:t>
            </a:r>
            <a:r>
              <a:rPr lang="he-IL" dirty="0"/>
              <a:t> כך שנוח לנו</a:t>
            </a:r>
          </a:p>
          <a:p>
            <a:pPr marL="0" algn="r" defTabSz="914400" rtl="1" eaLnBrk="1" latinLnBrk="0" hangingPunct="1"/>
            <a:r>
              <a:rPr lang="he-IL" dirty="0" err="1"/>
              <a:t>גיגא</a:t>
            </a:r>
            <a:r>
              <a:rPr lang="he-IL" dirty="0"/>
              <a:t> מאשר לבנות לנו דף דינאמי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73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להסביר על המבנה:</a:t>
            </a:r>
          </a:p>
          <a:p>
            <a:pPr marL="0" algn="r" defTabSz="914400" rtl="1" eaLnBrk="1" latinLnBrk="0" hangingPunct="1"/>
            <a:r>
              <a:rPr lang="he-IL" dirty="0" err="1"/>
              <a:t>תקיה</a:t>
            </a:r>
            <a:r>
              <a:rPr lang="he-IL" dirty="0"/>
              <a:t> ראשית</a:t>
            </a:r>
          </a:p>
          <a:p>
            <a:pPr marL="0" algn="r" defTabSz="914400" rtl="1" eaLnBrk="1" latinLnBrk="0" hangingPunct="1"/>
            <a:r>
              <a:rPr lang="he-IL" dirty="0" err="1"/>
              <a:t>סטטיק</a:t>
            </a:r>
            <a:r>
              <a:rPr lang="he-IL" dirty="0"/>
              <a:t> – </a:t>
            </a:r>
          </a:p>
          <a:p>
            <a:pPr marL="0" algn="r" defTabSz="914400" rtl="1" eaLnBrk="1" latinLnBrk="0" hangingPunct="1"/>
            <a:r>
              <a:rPr lang="he-IL" dirty="0" err="1"/>
              <a:t>טמפלייטס</a:t>
            </a:r>
            <a:endParaRPr lang="he-IL" dirty="0"/>
          </a:p>
          <a:p>
            <a:pPr marL="0" algn="r" defTabSz="914400" rtl="1" eaLnBrk="1" latinLnBrk="0" hangingPunct="1"/>
            <a:r>
              <a:rPr lang="he-IL" dirty="0"/>
              <a:t>קובץ </a:t>
            </a:r>
            <a:r>
              <a:rPr lang="en-US" dirty="0"/>
              <a:t>app</a:t>
            </a:r>
            <a:r>
              <a:rPr lang="he-IL" dirty="0"/>
              <a:t> – לב של </a:t>
            </a:r>
            <a:r>
              <a:rPr lang="he-IL" dirty="0" err="1"/>
              <a:t>ההפליציה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כשיש מספר ב</a:t>
            </a:r>
            <a:r>
              <a:rPr lang="en-US" dirty="0"/>
              <a:t>route</a:t>
            </a:r>
            <a:r>
              <a:rPr lang="he-IL" dirty="0"/>
              <a:t> זה בעיה! כיצד נשנה את זה?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22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כשיש מספר ב</a:t>
            </a:r>
            <a:r>
              <a:rPr lang="en-US" dirty="0"/>
              <a:t>route</a:t>
            </a:r>
            <a:r>
              <a:rPr lang="he-IL" dirty="0"/>
              <a:t> זה בעיה! כיצד נשנה את זה?</a:t>
            </a:r>
            <a:endParaRPr lang="en-US" dirty="0"/>
          </a:p>
          <a:p>
            <a:pPr marL="0" algn="r" defTabSz="914400" rtl="1" eaLnBrk="1" latinLnBrk="0" hangingPunct="1"/>
            <a:r>
              <a:rPr lang="he-IL" dirty="0"/>
              <a:t>לציין את ההבדל של להעמיס את </a:t>
            </a:r>
            <a:r>
              <a:rPr lang="he-IL" dirty="0" err="1"/>
              <a:t>הפוקציה</a:t>
            </a:r>
            <a:r>
              <a:rPr lang="he-IL" dirty="0"/>
              <a:t> עם עוד דקורטורים לבין לעשות </a:t>
            </a:r>
            <a:r>
              <a:rPr lang="en-US" dirty="0"/>
              <a:t>redirect</a:t>
            </a:r>
            <a:r>
              <a:rPr lang="he-IL" dirty="0"/>
              <a:t> ולהוסיף עוד פונקציה עם לוגיקה נוספת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0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זה הדרך המקובלת</a:t>
            </a:r>
            <a:endParaRPr lang="en-US" dirty="0"/>
          </a:p>
          <a:p>
            <a:pPr marL="0" algn="r" defTabSz="914400" rtl="1" eaLnBrk="1" latinLnBrk="0" hangingPunct="1"/>
            <a:r>
              <a:rPr lang="he-IL" dirty="0"/>
              <a:t>כשיש מספר ב</a:t>
            </a:r>
            <a:r>
              <a:rPr lang="en-US" dirty="0"/>
              <a:t>route</a:t>
            </a:r>
            <a:r>
              <a:rPr lang="he-IL" dirty="0"/>
              <a:t> זה בעיה! כיצד נשנה את זה?</a:t>
            </a:r>
            <a:endParaRPr lang="en-US" dirty="0"/>
          </a:p>
          <a:p>
            <a:pPr marL="0" algn="r" defTabSz="914400" rtl="1" eaLnBrk="1" latinLnBrk="0" hangingPunct="1"/>
            <a:r>
              <a:rPr lang="he-IL" dirty="0"/>
              <a:t>לציין את ההבדל של להעמיס את </a:t>
            </a:r>
            <a:r>
              <a:rPr lang="he-IL" dirty="0" err="1"/>
              <a:t>הפוקציה</a:t>
            </a:r>
            <a:r>
              <a:rPr lang="he-IL" dirty="0"/>
              <a:t> עם עוד דקורטורים לבין לעשות </a:t>
            </a:r>
            <a:r>
              <a:rPr lang="en-US" dirty="0"/>
              <a:t>redirect</a:t>
            </a:r>
            <a:r>
              <a:rPr lang="he-IL" dirty="0"/>
              <a:t> ולהוסיף עוד פונקציה עם לוגיקה נוספת</a:t>
            </a:r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31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3563E-55B3-EB4A-87F2-2B89F31DE6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94BF9-9545-5146-9B36-52C3009DFD5B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31AD-AE96-1843-9F53-89EF7B21E3B6}" type="datetime1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1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C1A5-5C9E-F344-B3D5-658DD73E1128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41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1F77-9C3D-5E40-A8B2-46453E3B6E43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95B4-A5D9-B74F-A981-B5F53E7ED6FB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DE3D2-DCC1-8E45-9614-6E42FCEB31A5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CF2-D19B-6D4F-9F1C-B9B4837773DF}" type="datetime1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5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162C-DC6E-2341-8BF1-6F6DCBA55482}" type="datetime1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C823-DE43-6C4A-AD43-01421086DC7A}" type="datetime1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6A1-6F0A-9A46-B656-2413603BB76F}" type="datetime1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5236-1845-164F-BED2-F0BE6118DB31}" type="datetime1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1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33A5-F7A6-434A-9F78-8C41A204696C}" type="datetime1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9DD7-7DA8-084D-9AE4-CCB2D147EA86}" type="datetime1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0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688" r:id="rId5"/>
    <p:sldLayoutId id="2147483689" r:id="rId6"/>
    <p:sldLayoutId id="2147483695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rive.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00125-7B26-4937-8119-58B6FA700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0" b="18379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4CAA6D-2B78-D640-9E30-FFABFC119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 dirty="0"/>
              <a:t>Flask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20F38-8CE5-0441-8F40-9B263B029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dirty="0"/>
              <a:t>364-1-1381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647E9-F8EF-6147-95BA-6898BD1A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1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547A-C3F1-6847-B43C-03565BDF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Flask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629A-60DB-7142-B766-39F748FE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1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Werkzueg</a:t>
            </a:r>
            <a:r>
              <a:rPr lang="he-IL" dirty="0"/>
              <a:t> מהווה ממשק שמקשר בין שרת האינטרנט לצד השרת באפליקציית 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ממשק </a:t>
            </a:r>
            <a:r>
              <a:rPr lang="en-US" dirty="0"/>
              <a:t>WSGI</a:t>
            </a:r>
            <a:r>
              <a:rPr lang="he-IL" dirty="0"/>
              <a:t> (</a:t>
            </a:r>
            <a:r>
              <a:rPr lang="en-US" dirty="0"/>
              <a:t>Web Server Gateway Interface</a:t>
            </a:r>
            <a:r>
              <a:rPr lang="he-IL" dirty="0"/>
              <a:t>) מאפשר לבנות על גביו אפליקציות </a:t>
            </a:r>
            <a:r>
              <a:rPr lang="en-US" dirty="0"/>
              <a:t>WEB</a:t>
            </a:r>
            <a:endParaRPr lang="he-IL" dirty="0"/>
          </a:p>
          <a:p>
            <a:pPr lvl="2" algn="r" rtl="1">
              <a:spcBef>
                <a:spcPts val="1000"/>
              </a:spcBef>
            </a:pPr>
            <a:r>
              <a:rPr lang="he-IL" dirty="0"/>
              <a:t>כולל בתוכו טיפול בבקשות (</a:t>
            </a:r>
            <a:r>
              <a:rPr lang="en-US" dirty="0"/>
              <a:t>requests</a:t>
            </a:r>
            <a:r>
              <a:rPr lang="he-IL" dirty="0"/>
              <a:t>), משובים (</a:t>
            </a:r>
            <a:r>
              <a:rPr lang="en-US" dirty="0"/>
              <a:t>responses</a:t>
            </a:r>
            <a:r>
              <a:rPr lang="he-IL" dirty="0"/>
              <a:t>) ועוד.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Jinja2</a:t>
            </a:r>
            <a:r>
              <a:rPr lang="he-IL" dirty="0"/>
              <a:t> הינו מנוע תבניות שמקשר בין צד השרת לצד הלקוח.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מאפשר יצירה דינאמית של עמודי אינטרנט</a:t>
            </a:r>
          </a:p>
          <a:p>
            <a:pPr lvl="2" algn="r" rtl="1">
              <a:spcBef>
                <a:spcPts val="1000"/>
              </a:spcBef>
            </a:pPr>
            <a:r>
              <a:rPr lang="he-IL" dirty="0"/>
              <a:t>מאפשר מודולריות ומונע </a:t>
            </a:r>
            <a:r>
              <a:rPr lang="he-IL" dirty="0" err="1"/>
              <a:t>חזרתיות</a:t>
            </a:r>
            <a:endParaRPr lang="he-IL" dirty="0"/>
          </a:p>
          <a:p>
            <a:pPr lvl="2" algn="r" rtl="1">
              <a:spcBef>
                <a:spcPts val="1000"/>
              </a:spcBef>
            </a:pPr>
            <a:r>
              <a:rPr lang="he-IL" dirty="0"/>
              <a:t>מספק אוסף של כלים שימושיים שמוכנים מראש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AB3FD-FDF3-3947-BD02-627A0423CA07}"/>
              </a:ext>
            </a:extLst>
          </p:cNvPr>
          <p:cNvSpPr txBox="1"/>
          <p:nvPr/>
        </p:nvSpPr>
        <p:spPr>
          <a:xfrm>
            <a:off x="0" y="6488668"/>
            <a:ext cx="482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5498F-497A-9B4E-8F3F-73F569CD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7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C7B4-F596-DD49-854D-58CF0846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Flask</a:t>
            </a:r>
            <a:r>
              <a:rPr lang="he-IL" dirty="0"/>
              <a:t> – מה מי?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22DE2-0F35-E846-B5BA-35590A4E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  <a:r>
              <a:rPr lang="he-IL" dirty="0"/>
              <a:t> התחיל ב-2010 כבדיחה של 1 באפריל על-ידי </a:t>
            </a:r>
            <a:r>
              <a:rPr lang="he-IL" dirty="0" err="1"/>
              <a:t>ארמין</a:t>
            </a:r>
            <a:r>
              <a:rPr lang="he-IL" dirty="0"/>
              <a:t> </a:t>
            </a:r>
            <a:r>
              <a:rPr lang="he-IL" dirty="0" err="1"/>
              <a:t>רונאקר</a:t>
            </a:r>
            <a:r>
              <a:rPr lang="he-IL" dirty="0"/>
              <a:t> והתבסס במהרה.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כיום אתרים מוכרים שמשתמשים ב-</a:t>
            </a:r>
            <a:r>
              <a:rPr lang="en-US" dirty="0"/>
              <a:t>Flask</a:t>
            </a:r>
            <a:r>
              <a:rPr lang="he-IL" dirty="0"/>
              <a:t> הם: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Netflix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Airbnb</a:t>
            </a:r>
          </a:p>
          <a:p>
            <a:pPr lvl="1" algn="r" rtl="1">
              <a:spcBef>
                <a:spcPts val="1000"/>
              </a:spcBef>
            </a:pPr>
            <a:r>
              <a:rPr lang="en-US" dirty="0"/>
              <a:t>Pinterest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ועוד...</a:t>
            </a:r>
          </a:p>
          <a:p>
            <a:pPr algn="r" rtl="1"/>
            <a:r>
              <a:rPr lang="he-IL" dirty="0"/>
              <a:t>הגרסה שבה נשתמש בקורס היא הגרסה המעודכנת</a:t>
            </a:r>
            <a:r>
              <a:rPr lang="en-US" dirty="0"/>
              <a:t> - </a:t>
            </a:r>
            <a:r>
              <a:rPr lang="he-IL" dirty="0"/>
              <a:t> </a:t>
            </a:r>
            <a:r>
              <a:rPr lang="en-US" dirty="0"/>
              <a:t>1.1x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4C4BE-48B1-D447-BC86-E6549E97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5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5D91-9D7D-C14D-A3CA-5600B4B9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אפליקציית </a:t>
            </a:r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8CAE-9A05-0048-B6D6-75697BE17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מבנה </a:t>
            </a:r>
            <a:r>
              <a:rPr lang="he-IL" dirty="0" err="1"/>
              <a:t>אפליקצייה</a:t>
            </a:r>
            <a:r>
              <a:rPr lang="he-IL" dirty="0"/>
              <a:t> התחלתית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הקובץ </a:t>
            </a:r>
            <a:r>
              <a:rPr lang="en-US" dirty="0" err="1"/>
              <a:t>app.py</a:t>
            </a:r>
            <a:endParaRPr lang="en-US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route() Decorator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EF66F-E38F-D340-9600-2DA8B18D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9A0FAE-19C0-6949-8757-CC6584AD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45" y="4380874"/>
            <a:ext cx="4827817" cy="189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16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0CB8-0A51-834F-9888-F103EDA3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מבנה </a:t>
            </a:r>
            <a:r>
              <a:rPr lang="he-IL" dirty="0" err="1"/>
              <a:t>אפליקצייה</a:t>
            </a:r>
            <a:r>
              <a:rPr lang="he-IL" dirty="0"/>
              <a:t> התחלתית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AEED-B3AF-AF4A-8607-66F3E5082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ביצירת פרויקט חדש עם </a:t>
            </a:r>
            <a:r>
              <a:rPr lang="en-US" dirty="0"/>
              <a:t>PyCharm</a:t>
            </a:r>
            <a:r>
              <a:rPr lang="he-IL" dirty="0"/>
              <a:t> מקבלים את אפליקציה הבסיסית הבאה: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5A9F4-6B4D-014F-817B-281F60279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3099437"/>
            <a:ext cx="32385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D80012-A8C4-3B42-9E14-12C0A0299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013" y="4173855"/>
            <a:ext cx="4152900" cy="18669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D49CBA-8823-A345-9F63-8BABCB8F4541}"/>
              </a:ext>
            </a:extLst>
          </p:cNvPr>
          <p:cNvCxnSpPr>
            <a:cxnSpLocks/>
          </p:cNvCxnSpPr>
          <p:nvPr/>
        </p:nvCxnSpPr>
        <p:spPr>
          <a:xfrm>
            <a:off x="2957513" y="4357688"/>
            <a:ext cx="31384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132C4CB-E489-254F-AE23-9DA9623C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5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EDBF-792B-664C-8CCF-E7BABE14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המחלקה </a:t>
            </a:r>
            <a:r>
              <a:rPr lang="en-US" dirty="0"/>
              <a:t>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A4B2-FB15-6D45-B949-A0C70D546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המחלקה שמופע שלה הוא </a:t>
            </a:r>
            <a:r>
              <a:rPr lang="en-US" dirty="0"/>
              <a:t>WSGI</a:t>
            </a:r>
            <a:r>
              <a:rPr lang="he-IL" dirty="0"/>
              <a:t> – כלומר המופע מקבל את כל הקשות מהשרת, למטרת עיבוד והחזרת תגובה.</a:t>
            </a:r>
          </a:p>
          <a:p>
            <a:pPr algn="r" rtl="1"/>
            <a:r>
              <a:rPr lang="he-IL" dirty="0"/>
              <a:t>יכולים להיות מספר מופעים של </a:t>
            </a:r>
            <a:r>
              <a:rPr lang="en-US" dirty="0"/>
              <a:t>Flask</a:t>
            </a:r>
            <a:r>
              <a:rPr lang="he-IL" dirty="0"/>
              <a:t>, אנו נכתוב אותו באופן חד-פעמי בקובץ אחד בלבד </a:t>
            </a:r>
          </a:p>
          <a:p>
            <a:pPr algn="r" rtl="1"/>
            <a:r>
              <a:rPr lang="he-IL" dirty="0"/>
              <a:t>ביצירת מופע </a:t>
            </a:r>
            <a:r>
              <a:rPr lang="en-US" dirty="0"/>
              <a:t>Flask()</a:t>
            </a:r>
            <a:r>
              <a:rPr lang="he-IL" dirty="0"/>
              <a:t> יש להעביר פרמטר שזהו שם מזהה לאפליקציה שלנו שמשמש לזיהוי משאבים (קבצים) במחשב. בקורס נשאיר את המשתנה המיוחד </a:t>
            </a:r>
            <a:r>
              <a:rPr lang="en-US" dirty="0"/>
              <a:t>__name__</a:t>
            </a:r>
            <a:r>
              <a:rPr lang="he-IL" dirty="0"/>
              <a:t> שמאותחל אוטומטית בשם החבילה שאנו מריצים.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0AF8C-C4E3-9C45-B01E-950925DA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8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@</a:t>
            </a:r>
            <a:r>
              <a:rPr lang="he-IL" dirty="0"/>
              <a:t>:</a:t>
            </a:r>
          </a:p>
          <a:p>
            <a:pPr lvl="1" algn="r" rtl="1"/>
            <a:r>
              <a:rPr lang="he-IL" dirty="0"/>
              <a:t>שורת קוד שמתחילה ב-@ נקראת </a:t>
            </a:r>
            <a:r>
              <a:rPr lang="en-US" dirty="0"/>
              <a:t>Decorator</a:t>
            </a:r>
            <a:r>
              <a:rPr lang="he-IL" dirty="0"/>
              <a:t>. ה-</a:t>
            </a:r>
            <a:r>
              <a:rPr lang="en-US" dirty="0"/>
              <a:t>Decorator</a:t>
            </a:r>
            <a:r>
              <a:rPr lang="he-IL" dirty="0"/>
              <a:t> מגדיר פונקציונליות מסוימת לפונקציה העוקבת לו. קיימים </a:t>
            </a:r>
            <a:r>
              <a:rPr lang="en-US" dirty="0"/>
              <a:t>Decorators</a:t>
            </a:r>
            <a:r>
              <a:rPr lang="he-IL" dirty="0"/>
              <a:t> שונים.</a:t>
            </a:r>
          </a:p>
          <a:p>
            <a:pPr algn="r" rtl="1"/>
            <a:r>
              <a:rPr lang="en-US" dirty="0"/>
              <a:t>@</a:t>
            </a:r>
            <a:r>
              <a:rPr lang="en-US" dirty="0" err="1"/>
              <a:t>app.route</a:t>
            </a:r>
            <a:endParaRPr lang="en-US" dirty="0"/>
          </a:p>
          <a:p>
            <a:pPr lvl="1" algn="r" rtl="1"/>
            <a:r>
              <a:rPr lang="en-US" dirty="0"/>
              <a:t>Decorator</a:t>
            </a:r>
            <a:r>
              <a:rPr lang="he-IL" dirty="0"/>
              <a:t> שנקרא </a:t>
            </a:r>
            <a:r>
              <a:rPr lang="en-US" dirty="0"/>
              <a:t>route()</a:t>
            </a:r>
            <a:r>
              <a:rPr lang="he-IL" dirty="0"/>
              <a:t> מקבל מחרוזת שמתארת את ה-</a:t>
            </a:r>
            <a:r>
              <a:rPr lang="en-US" dirty="0"/>
              <a:t>route</a:t>
            </a:r>
            <a:r>
              <a:rPr lang="he-IL" dirty="0"/>
              <a:t> המבוקש ובתגובה מריץ את הפונקציה שכתובה מיד אחריו. שם הפונקציה חייב להיות </a:t>
            </a:r>
            <a:r>
              <a:rPr lang="he-IL" b="1" dirty="0"/>
              <a:t>ייחודי</a:t>
            </a:r>
            <a:r>
              <a:rPr lang="he-IL" dirty="0"/>
              <a:t> בקובץ </a:t>
            </a:r>
            <a:r>
              <a:rPr lang="en-US" dirty="0" err="1"/>
              <a:t>app.py</a:t>
            </a:r>
            <a:r>
              <a:rPr lang="he-IL" dirty="0"/>
              <a:t>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0F2B4-144D-D94C-836C-BE44C6F7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84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172" y="2011679"/>
            <a:ext cx="6988628" cy="4046221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כיצד נוסיף </a:t>
            </a:r>
            <a:r>
              <a:rPr lang="en-US" dirty="0"/>
              <a:t>route decorator</a:t>
            </a:r>
            <a:r>
              <a:rPr lang="he-IL" dirty="0"/>
              <a:t> ל-</a:t>
            </a:r>
            <a:r>
              <a:rPr lang="en-US" dirty="0"/>
              <a:t>route</a:t>
            </a:r>
            <a:r>
              <a:rPr lang="he-IL" dirty="0"/>
              <a:t> ששמו </a:t>
            </a:r>
            <a:r>
              <a:rPr lang="en-US" dirty="0"/>
              <a:t>/about</a:t>
            </a:r>
            <a:r>
              <a:rPr lang="he-IL" dirty="0"/>
              <a:t> כך שבכניסה אליו יוצג המשפט </a:t>
            </a:r>
            <a:r>
              <a:rPr lang="en-US" dirty="0"/>
              <a:t>Hello About</a:t>
            </a:r>
            <a:r>
              <a:rPr lang="he-IL" dirty="0"/>
              <a:t>?</a:t>
            </a:r>
          </a:p>
          <a:p>
            <a:pPr algn="r" rtl="1"/>
            <a:r>
              <a:rPr lang="he-IL" dirty="0"/>
              <a:t>ניתן להריץ תגובה של פונקציה מסוימת ל-</a:t>
            </a:r>
            <a:r>
              <a:rPr lang="en-US" dirty="0"/>
              <a:t>route</a:t>
            </a:r>
            <a:r>
              <a:rPr lang="he-IL" dirty="0"/>
              <a:t> שונים. כיצד נריץ את הפונקציה </a:t>
            </a:r>
            <a:r>
              <a:rPr lang="en-US" dirty="0" err="1"/>
              <a:t>hello_world</a:t>
            </a:r>
            <a:r>
              <a:rPr lang="en-US" dirty="0"/>
              <a:t>()</a:t>
            </a:r>
            <a:r>
              <a:rPr lang="he-IL" dirty="0"/>
              <a:t> עבור ה-</a:t>
            </a:r>
            <a:r>
              <a:rPr lang="en-US" dirty="0"/>
              <a:t>route</a:t>
            </a:r>
            <a:r>
              <a:rPr lang="he-IL" dirty="0"/>
              <a:t> ״</a:t>
            </a:r>
            <a:r>
              <a:rPr lang="en-US" dirty="0"/>
              <a:t>/</a:t>
            </a:r>
            <a:r>
              <a:rPr lang="he-IL" dirty="0"/>
              <a:t>״וגם עבור </a:t>
            </a:r>
            <a:r>
              <a:rPr lang="en-US" dirty="0"/>
              <a:t>route</a:t>
            </a:r>
            <a:r>
              <a:rPr lang="he-IL" dirty="0"/>
              <a:t> בשם </a:t>
            </a:r>
            <a:r>
              <a:rPr lang="en-US" b="1" dirty="0"/>
              <a:t>"/home”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B4E33-C25D-E448-B924-52AC9CBE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2" y="3782785"/>
            <a:ext cx="4152900" cy="18669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49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172" y="2011679"/>
            <a:ext cx="6988628" cy="4046221"/>
          </a:xfrm>
        </p:spPr>
        <p:txBody>
          <a:bodyPr>
            <a:normAutofit fontScale="92500"/>
          </a:bodyPr>
          <a:lstStyle/>
          <a:p>
            <a:pPr algn="r" rtl="1"/>
            <a:r>
              <a:rPr lang="he-IL" dirty="0"/>
              <a:t>כיצד נוסיף </a:t>
            </a:r>
            <a:r>
              <a:rPr lang="en-US" dirty="0"/>
              <a:t>route decorator</a:t>
            </a:r>
            <a:r>
              <a:rPr lang="he-IL" dirty="0"/>
              <a:t> ל-</a:t>
            </a:r>
            <a:r>
              <a:rPr lang="en-US" dirty="0"/>
              <a:t>route</a:t>
            </a:r>
            <a:r>
              <a:rPr lang="he-IL" dirty="0"/>
              <a:t> ששמו </a:t>
            </a:r>
            <a:r>
              <a:rPr lang="en-US" dirty="0"/>
              <a:t>/about</a:t>
            </a:r>
            <a:r>
              <a:rPr lang="he-IL" dirty="0"/>
              <a:t> כך שבכניסה אליו יוצג המשפט </a:t>
            </a:r>
            <a:r>
              <a:rPr lang="en-US" dirty="0"/>
              <a:t>Hello About</a:t>
            </a:r>
            <a:r>
              <a:rPr lang="he-IL" dirty="0"/>
              <a:t>?</a:t>
            </a:r>
          </a:p>
          <a:p>
            <a:pPr algn="r" rtl="1"/>
            <a:r>
              <a:rPr lang="he-IL" dirty="0"/>
              <a:t>ניתן להריץ תגובה של פונקציה מסוימת ל-</a:t>
            </a:r>
            <a:r>
              <a:rPr lang="en-US" dirty="0"/>
              <a:t>route</a:t>
            </a:r>
            <a:r>
              <a:rPr lang="he-IL" dirty="0"/>
              <a:t> שונים. כיצד נריץ את הפונקציה </a:t>
            </a:r>
            <a:r>
              <a:rPr lang="en-US" dirty="0" err="1"/>
              <a:t>hello_world</a:t>
            </a:r>
            <a:r>
              <a:rPr lang="en-US" dirty="0"/>
              <a:t>()</a:t>
            </a:r>
            <a:r>
              <a:rPr lang="he-IL" dirty="0"/>
              <a:t> עבור ה-</a:t>
            </a:r>
            <a:r>
              <a:rPr lang="en-US" dirty="0"/>
              <a:t>route</a:t>
            </a:r>
            <a:r>
              <a:rPr lang="he-IL" dirty="0"/>
              <a:t> ״</a:t>
            </a:r>
            <a:r>
              <a:rPr lang="en-US" dirty="0"/>
              <a:t>/</a:t>
            </a:r>
            <a:r>
              <a:rPr lang="he-IL" dirty="0"/>
              <a:t>״וגם עבור </a:t>
            </a:r>
            <a:r>
              <a:rPr lang="en-US" dirty="0"/>
              <a:t>route</a:t>
            </a:r>
            <a:r>
              <a:rPr lang="he-IL" dirty="0"/>
              <a:t> בשם </a:t>
            </a:r>
            <a:r>
              <a:rPr lang="en-US" b="1" dirty="0"/>
              <a:t>"/home”</a:t>
            </a:r>
            <a:r>
              <a:rPr lang="he-IL" dirty="0"/>
              <a:t>?</a:t>
            </a:r>
            <a:endParaRPr lang="en-US" dirty="0"/>
          </a:p>
          <a:p>
            <a:pPr algn="r" rtl="1"/>
            <a:r>
              <a:rPr lang="he-IL" dirty="0"/>
              <a:t>נכתוב את ה-</a:t>
            </a:r>
            <a:r>
              <a:rPr lang="en-US" dirty="0"/>
              <a:t>route</a:t>
            </a:r>
            <a:r>
              <a:rPr lang="he-IL" dirty="0"/>
              <a:t> השונים אחד מעל</a:t>
            </a:r>
            <a:r>
              <a:rPr lang="en-US" dirty="0"/>
              <a:t>/</a:t>
            </a:r>
            <a:r>
              <a:rPr lang="he-IL" dirty="0"/>
              <a:t>מתחת לשני ובסוף את הפונקציה שנרצה שתרוץ עבור כולם.</a:t>
            </a:r>
          </a:p>
          <a:p>
            <a:pPr lvl="1" algn="r" rt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B4E33-C25D-E448-B924-52AC9CBE7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2" y="3782785"/>
            <a:ext cx="4152900" cy="18669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3B642-3547-9347-9162-DEB42F3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64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he-IL" dirty="0"/>
              <a:t>תרגילי </a:t>
            </a:r>
            <a:r>
              <a:rPr lang="en-US" dirty="0"/>
              <a:t>route</a:t>
            </a:r>
            <a:r>
              <a:rPr lang="he-IL" dirty="0"/>
              <a:t> – כיצד נכתב </a:t>
            </a:r>
            <a:r>
              <a:rPr lang="en-US" dirty="0"/>
              <a:t>route</a:t>
            </a:r>
            <a:r>
              <a:rPr lang="he-IL" dirty="0"/>
              <a:t> שמפנה ל-</a:t>
            </a:r>
            <a:r>
              <a:rPr lang="en-US" dirty="0"/>
              <a:t>route</a:t>
            </a:r>
            <a:r>
              <a:rPr lang="he-IL" dirty="0"/>
              <a:t> בשם:</a:t>
            </a:r>
          </a:p>
          <a:p>
            <a:pPr lvl="2" algn="r" rtl="1"/>
            <a:r>
              <a:rPr lang="en-US" dirty="0"/>
              <a:t>catalog</a:t>
            </a:r>
            <a:r>
              <a:rPr lang="he-IL" dirty="0"/>
              <a:t>?</a:t>
            </a:r>
          </a:p>
          <a:p>
            <a:pPr lvl="2" algn="r" rtl="1"/>
            <a:r>
              <a:rPr lang="en-US" dirty="0"/>
              <a:t>customer/5/cart</a:t>
            </a:r>
          </a:p>
          <a:p>
            <a:pPr lvl="2" algn="r" rtl="1"/>
            <a:r>
              <a:rPr lang="en-US" dirty="0"/>
              <a:t>Users/admin</a:t>
            </a:r>
          </a:p>
          <a:p>
            <a:pPr lvl="2" algn="r" rtl="1"/>
            <a:r>
              <a:rPr lang="en-US" dirty="0"/>
              <a:t>Setup/guided-instructions/step/3</a:t>
            </a:r>
          </a:p>
          <a:p>
            <a:pPr lvl="2" algn="r" rtl="1"/>
            <a:r>
              <a:rPr lang="en-US" dirty="0"/>
              <a:t>Products</a:t>
            </a:r>
            <a:r>
              <a:rPr lang="he-IL" dirty="0"/>
              <a:t> שמפעיל פונקציה בשם </a:t>
            </a:r>
            <a:r>
              <a:rPr lang="en-US" dirty="0" err="1"/>
              <a:t>get_products</a:t>
            </a:r>
            <a:r>
              <a:rPr lang="he-IL" dirty="0"/>
              <a:t> ומחזיר ״</a:t>
            </a:r>
            <a:r>
              <a:rPr lang="en-US" dirty="0"/>
              <a:t>Hello Products</a:t>
            </a:r>
            <a:r>
              <a:rPr lang="he-IL" dirty="0"/>
              <a:t>״?</a:t>
            </a:r>
          </a:p>
          <a:p>
            <a:pPr lvl="2" algn="r" rtl="1"/>
            <a:r>
              <a:rPr lang="en-US" dirty="0"/>
              <a:t>product</a:t>
            </a:r>
            <a:r>
              <a:rPr lang="he-IL" dirty="0"/>
              <a:t> שמבצע פעולה זהה לזו של ה-</a:t>
            </a:r>
            <a:r>
              <a:rPr lang="en-US" dirty="0"/>
              <a:t>route </a:t>
            </a:r>
            <a:r>
              <a:rPr lang="he-IL" dirty="0"/>
              <a:t> </a:t>
            </a:r>
            <a:r>
              <a:rPr lang="en-US" dirty="0"/>
              <a:t>/products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4F2A9-878C-E64F-A1B9-DE8D1EF1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34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414" y="2011680"/>
            <a:ext cx="6297385" cy="4160520"/>
          </a:xfrm>
        </p:spPr>
        <p:txBody>
          <a:bodyPr/>
          <a:lstStyle/>
          <a:p>
            <a:pPr marL="685800" lvl="1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e-IL" dirty="0"/>
              <a:t>דרך נוספת להריץ פונקציה של </a:t>
            </a:r>
            <a:r>
              <a:rPr lang="en-US" dirty="0"/>
              <a:t>route</a:t>
            </a:r>
            <a:r>
              <a:rPr lang="he-IL" dirty="0"/>
              <a:t> מסוימת דרך </a:t>
            </a:r>
            <a:r>
              <a:rPr lang="en-US" dirty="0"/>
              <a:t>route</a:t>
            </a:r>
            <a:r>
              <a:rPr lang="he-IL" dirty="0"/>
              <a:t> אחר היא באמצעות הפונקציות </a:t>
            </a:r>
            <a:r>
              <a:rPr lang="en-US" dirty="0"/>
              <a:t>redirect()</a:t>
            </a:r>
            <a:r>
              <a:rPr lang="he-IL" dirty="0"/>
              <a:t> ו-</a:t>
            </a:r>
            <a:r>
              <a:rPr lang="en-US" dirty="0" err="1"/>
              <a:t>url_for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pPr lvl="2" algn="r" rtl="1"/>
            <a:r>
              <a:rPr lang="he-IL" dirty="0"/>
              <a:t>תחילה יש לייבא את הפונקציות האלו מ-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lvl="2" algn="r" rtl="1"/>
            <a:r>
              <a:rPr lang="he-IL" dirty="0"/>
              <a:t>לאחר מכן לכתוב את ה-</a:t>
            </a:r>
            <a:r>
              <a:rPr lang="en-US" dirty="0"/>
              <a:t>Decorator</a:t>
            </a:r>
            <a:r>
              <a:rPr lang="he-IL" dirty="0"/>
              <a:t> של ה-</a:t>
            </a:r>
            <a:r>
              <a:rPr lang="en-US" dirty="0"/>
              <a:t>route</a:t>
            </a:r>
            <a:r>
              <a:rPr lang="he-IL" dirty="0"/>
              <a:t> הרצוי ואת </a:t>
            </a:r>
            <a:r>
              <a:rPr lang="he-IL" dirty="0" err="1"/>
              <a:t>הפוקציה</a:t>
            </a:r>
            <a:r>
              <a:rPr lang="he-IL" dirty="0"/>
              <a:t> שלו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817D7-A5A1-D34A-B30A-307C48673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2123440"/>
            <a:ext cx="4838700" cy="3937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AD00D-BE1C-4644-9301-6095AF96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6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45D4-397D-2B48-B167-166CFEFC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נושא ההרצאה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6AD48-9B6E-DB41-9B0C-926E78F4B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כיצד עובד האינטרנט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F1D66-D6DF-584B-A66A-46E2E921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75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414" y="2011680"/>
            <a:ext cx="6297385" cy="4160520"/>
          </a:xfrm>
        </p:spPr>
        <p:txBody>
          <a:bodyPr/>
          <a:lstStyle/>
          <a:p>
            <a:pPr marL="685800" lvl="1" indent="-228600" algn="r" defTabSz="914400" rtl="1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he-IL" dirty="0"/>
              <a:t>דרך נוספת להריץ פונקציה של </a:t>
            </a:r>
            <a:r>
              <a:rPr lang="en-US" dirty="0"/>
              <a:t>route</a:t>
            </a:r>
            <a:r>
              <a:rPr lang="he-IL" dirty="0"/>
              <a:t> מסוימת דרך </a:t>
            </a:r>
            <a:r>
              <a:rPr lang="en-US" dirty="0"/>
              <a:t>route</a:t>
            </a:r>
            <a:r>
              <a:rPr lang="he-IL" dirty="0"/>
              <a:t> אחר היא באמצעות הפונקציות </a:t>
            </a:r>
            <a:r>
              <a:rPr lang="en-US" dirty="0"/>
              <a:t>redirect()</a:t>
            </a:r>
            <a:r>
              <a:rPr lang="he-IL" dirty="0"/>
              <a:t> ו-</a:t>
            </a:r>
            <a:r>
              <a:rPr lang="en-US" dirty="0" err="1"/>
              <a:t>url_for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pPr lvl="2" algn="r" rtl="1"/>
            <a:r>
              <a:rPr lang="he-IL" dirty="0"/>
              <a:t>תחילה יש לייבא את הפונקציות האלו מ-</a:t>
            </a:r>
            <a:r>
              <a:rPr lang="en-US" dirty="0"/>
              <a:t>flask</a:t>
            </a:r>
            <a:r>
              <a:rPr lang="he-IL" dirty="0"/>
              <a:t>.</a:t>
            </a:r>
          </a:p>
          <a:p>
            <a:pPr lvl="2" algn="r" rtl="1"/>
            <a:r>
              <a:rPr lang="he-IL" dirty="0"/>
              <a:t>לאחר מכן לכתוב את ה-</a:t>
            </a:r>
            <a:r>
              <a:rPr lang="en-US" dirty="0"/>
              <a:t>Decorator</a:t>
            </a:r>
            <a:r>
              <a:rPr lang="he-IL" dirty="0"/>
              <a:t> של ה-</a:t>
            </a:r>
            <a:r>
              <a:rPr lang="en-US" dirty="0"/>
              <a:t>route</a:t>
            </a:r>
            <a:r>
              <a:rPr lang="he-IL" dirty="0"/>
              <a:t> הרצוי ואת </a:t>
            </a:r>
            <a:r>
              <a:rPr lang="he-IL" dirty="0" err="1"/>
              <a:t>הפוקציה</a:t>
            </a:r>
            <a:r>
              <a:rPr lang="he-IL" dirty="0"/>
              <a:t> שלו</a:t>
            </a:r>
          </a:p>
          <a:p>
            <a:pPr lvl="2" algn="r" rtl="1"/>
            <a:r>
              <a:rPr lang="he-IL" dirty="0"/>
              <a:t>בשלב הבא נקרא לפונקציה </a:t>
            </a:r>
            <a:r>
              <a:rPr lang="en-US" dirty="0"/>
              <a:t>redirect</a:t>
            </a:r>
            <a:r>
              <a:rPr lang="he-IL" dirty="0"/>
              <a:t> ובתוכה נקרא לפונקציה </a:t>
            </a:r>
            <a:r>
              <a:rPr lang="en-US" dirty="0" err="1"/>
              <a:t>url_for</a:t>
            </a:r>
            <a:r>
              <a:rPr lang="en-US" dirty="0"/>
              <a:t>()</a:t>
            </a:r>
            <a:r>
              <a:rPr lang="he-IL" dirty="0"/>
              <a:t>. בתוך הפונקציה </a:t>
            </a:r>
            <a:r>
              <a:rPr lang="en-US" dirty="0" err="1"/>
              <a:t>url_for</a:t>
            </a:r>
            <a:r>
              <a:rPr lang="he-IL" dirty="0"/>
              <a:t> נכתוב כמחרוזת את שם הפונקציה שאנו רוצים שתרוץ עבור ה-</a:t>
            </a:r>
            <a:r>
              <a:rPr lang="en-US" dirty="0"/>
              <a:t>route</a:t>
            </a:r>
            <a:r>
              <a:rPr lang="he-IL" dirty="0"/>
              <a:t> שכתבנו.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11CD5-029C-E348-87CD-60E3B42A8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2123440"/>
            <a:ext cx="4838700" cy="39370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6AC220-C9E0-6243-ACF9-23F1F781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8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he-IL" dirty="0"/>
              <a:t>הבדלים בין </a:t>
            </a:r>
            <a:r>
              <a:rPr lang="en-US" dirty="0"/>
              <a:t>redirect</a:t>
            </a:r>
            <a:r>
              <a:rPr lang="he-IL" dirty="0"/>
              <a:t> לבין כתיבת </a:t>
            </a:r>
            <a:r>
              <a:rPr lang="en-US" dirty="0"/>
              <a:t>routes</a:t>
            </a:r>
            <a:r>
              <a:rPr lang="he-IL" dirty="0"/>
              <a:t> ברצף:</a:t>
            </a:r>
          </a:p>
          <a:p>
            <a:pPr lvl="2" algn="r" rtl="1"/>
            <a:r>
              <a:rPr lang="he-IL" dirty="0"/>
              <a:t>בשימוש ב-</a:t>
            </a:r>
            <a:r>
              <a:rPr lang="en-US" dirty="0"/>
              <a:t>redirect</a:t>
            </a:r>
            <a:r>
              <a:rPr lang="he-IL" dirty="0"/>
              <a:t>:</a:t>
            </a:r>
          </a:p>
          <a:p>
            <a:pPr lvl="3" algn="r" rtl="1"/>
            <a:r>
              <a:rPr lang="he-IL" dirty="0"/>
              <a:t>ניתן לכתוב לוגיקה כלשהי עבור ה-</a:t>
            </a:r>
            <a:r>
              <a:rPr lang="en-US" dirty="0"/>
              <a:t>route</a:t>
            </a:r>
            <a:r>
              <a:rPr lang="he-IL" dirty="0"/>
              <a:t> המסוים לפני המעבר ל-</a:t>
            </a:r>
            <a:r>
              <a:rPr lang="en-US" dirty="0"/>
              <a:t>route</a:t>
            </a:r>
            <a:r>
              <a:rPr lang="he-IL" dirty="0"/>
              <a:t> שאליו מפנים (</a:t>
            </a:r>
            <a:r>
              <a:rPr lang="en-US" dirty="0"/>
              <a:t>login/logout</a:t>
            </a:r>
            <a:r>
              <a:rPr lang="he-IL" dirty="0"/>
              <a:t>).</a:t>
            </a:r>
            <a:endParaRPr lang="en-US" dirty="0"/>
          </a:p>
          <a:p>
            <a:pPr lvl="3" algn="r" rtl="1"/>
            <a:r>
              <a:rPr lang="he-IL" dirty="0"/>
              <a:t>לאחר ה-</a:t>
            </a:r>
            <a:r>
              <a:rPr lang="en-US" dirty="0"/>
              <a:t>redirect</a:t>
            </a:r>
            <a:r>
              <a:rPr lang="he-IL" dirty="0"/>
              <a:t> שם ה-</a:t>
            </a:r>
            <a:r>
              <a:rPr lang="en-US" dirty="0"/>
              <a:t>route</a:t>
            </a:r>
            <a:r>
              <a:rPr lang="he-IL" dirty="0"/>
              <a:t> שאליו מפנים הוא זה שיופיע ב-</a:t>
            </a:r>
            <a:r>
              <a:rPr lang="en-US" dirty="0"/>
              <a:t>URL</a:t>
            </a:r>
            <a:r>
              <a:rPr lang="he-IL" dirty="0"/>
              <a:t>.</a:t>
            </a:r>
          </a:p>
          <a:p>
            <a:pPr lvl="2" algn="r" rtl="1"/>
            <a:r>
              <a:rPr lang="he-IL" dirty="0"/>
              <a:t>בכתיבת ה-</a:t>
            </a:r>
            <a:r>
              <a:rPr lang="en-US" dirty="0"/>
              <a:t>routes</a:t>
            </a:r>
            <a:r>
              <a:rPr lang="he-IL" dirty="0"/>
              <a:t> ברצף:</a:t>
            </a:r>
          </a:p>
          <a:p>
            <a:pPr lvl="3" algn="r" rtl="1"/>
            <a:r>
              <a:rPr lang="he-IL" dirty="0"/>
              <a:t>ה-</a:t>
            </a:r>
            <a:r>
              <a:rPr lang="en-US" dirty="0"/>
              <a:t>URL</a:t>
            </a:r>
            <a:r>
              <a:rPr lang="he-IL" dirty="0"/>
              <a:t> מתפקדים כ-</a:t>
            </a:r>
            <a:r>
              <a:rPr lang="en-US" dirty="0"/>
              <a:t>alias</a:t>
            </a:r>
            <a:r>
              <a:rPr lang="he-IL" dirty="0"/>
              <a:t> – שמות נרדפים שמריצים את אותה הפונקציה.</a:t>
            </a:r>
          </a:p>
          <a:p>
            <a:pPr lvl="3" algn="r" rtl="1"/>
            <a:r>
              <a:rPr lang="he-IL" dirty="0"/>
              <a:t>חסכוני אם לכל ה-</a:t>
            </a:r>
            <a:r>
              <a:rPr lang="en-US" dirty="0"/>
              <a:t>routes</a:t>
            </a:r>
            <a:r>
              <a:rPr lang="he-IL" dirty="0"/>
              <a:t> פעולה זהה ואין חשיבות לשם </a:t>
            </a:r>
            <a:r>
              <a:rPr lang="en-US" dirty="0"/>
              <a:t>route</a:t>
            </a:r>
            <a:r>
              <a:rPr lang="he-IL" dirty="0"/>
              <a:t> ספציפי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D3125-C308-9B47-AFF8-83F18ED3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0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he-IL" dirty="0"/>
              <a:t>בהמשך נלמד </a:t>
            </a:r>
            <a:r>
              <a:rPr lang="en-US" dirty="0"/>
              <a:t>Decorators</a:t>
            </a:r>
            <a:r>
              <a:rPr lang="he-IL" dirty="0"/>
              <a:t> נוספים מלבד </a:t>
            </a:r>
            <a:r>
              <a:rPr lang="en-US" dirty="0"/>
              <a:t>route()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עם זאת, </a:t>
            </a:r>
            <a:r>
              <a:rPr lang="he-IL" b="1" dirty="0"/>
              <a:t>ה-</a:t>
            </a:r>
            <a:r>
              <a:rPr lang="en-US" b="1" dirty="0"/>
              <a:t>Decorator</a:t>
            </a:r>
            <a:r>
              <a:rPr lang="he-IL" b="1" dirty="0"/>
              <a:t> של </a:t>
            </a:r>
            <a:r>
              <a:rPr lang="en-US" b="1" dirty="0"/>
              <a:t>route()</a:t>
            </a:r>
            <a:r>
              <a:rPr lang="he-IL" b="1" dirty="0"/>
              <a:t> חייב להיות הראשון מבין כל ה-</a:t>
            </a:r>
            <a:r>
              <a:rPr lang="en-US" b="1" dirty="0"/>
              <a:t>Decorators</a:t>
            </a:r>
            <a:r>
              <a:rPr lang="he-IL" b="1" dirty="0"/>
              <a:t> שיהיו לפונקציה כלשהי (הכי צמוד לפונקציה).</a:t>
            </a:r>
          </a:p>
          <a:p>
            <a:pPr lvl="1" algn="r" rtl="1"/>
            <a:r>
              <a:rPr lang="he-IL" dirty="0"/>
              <a:t>את ה-</a:t>
            </a:r>
            <a:r>
              <a:rPr lang="en-US" dirty="0"/>
              <a:t>Decorator</a:t>
            </a:r>
            <a:r>
              <a:rPr lang="he-IL" dirty="0"/>
              <a:t> של </a:t>
            </a:r>
            <a:r>
              <a:rPr lang="en-US" dirty="0"/>
              <a:t>route</a:t>
            </a:r>
            <a:r>
              <a:rPr lang="he-IL" dirty="0"/>
              <a:t> אפשר להצמיד גם למודלים נוספים מלבד </a:t>
            </a:r>
            <a:r>
              <a:rPr lang="en-US" dirty="0"/>
              <a:t>app</a:t>
            </a:r>
            <a:r>
              <a:rPr lang="he-IL" dirty="0"/>
              <a:t> שהכרנו, כפי שנלמד בהמשך.</a:t>
            </a:r>
          </a:p>
          <a:p>
            <a:pPr lvl="1" algn="r" rtl="1"/>
            <a:r>
              <a:rPr lang="he-IL" dirty="0"/>
              <a:t>ניתן לעבוד עם ״</a:t>
            </a:r>
            <a:r>
              <a:rPr lang="en-US" dirty="0"/>
              <a:t>endpoints</a:t>
            </a:r>
            <a:r>
              <a:rPr lang="he-IL" dirty="0"/>
              <a:t>״ במקום עם </a:t>
            </a:r>
            <a:r>
              <a:rPr lang="en-US" dirty="0"/>
              <a:t>route()</a:t>
            </a:r>
            <a:r>
              <a:rPr lang="he-IL" dirty="0"/>
              <a:t> – לא נלמד את צורת עבודה זו בקורס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7580C-36FF-924D-8416-EEC458CD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06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4D7F-A13A-0C4E-ADCD-DC8A88D1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route()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E4E-B7C5-6148-9940-640E38CF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he-IL" dirty="0"/>
              <a:t>ל-</a:t>
            </a:r>
            <a:r>
              <a:rPr lang="en-US" dirty="0"/>
              <a:t>route()</a:t>
            </a:r>
            <a:r>
              <a:rPr lang="he-IL" dirty="0"/>
              <a:t> אפשר להגדיר את השיטה שעבורן הוא יגיב, מבין </a:t>
            </a:r>
            <a:r>
              <a:rPr lang="he-IL" dirty="0" err="1"/>
              <a:t>השוטית</a:t>
            </a:r>
            <a:r>
              <a:rPr lang="he-IL" dirty="0"/>
              <a:t>: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DELETE, PUT, POST, GET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בחלק של טפסים נלמד עוד על השימוש בשיטות אלו.</a:t>
            </a:r>
          </a:p>
          <a:p>
            <a:pPr lvl="1" algn="r" rtl="1"/>
            <a:r>
              <a:rPr lang="he-IL" dirty="0"/>
              <a:t>עד אז, נעבור לא כתיבה מפורשת שלהן.</a:t>
            </a:r>
          </a:p>
          <a:p>
            <a:pPr lvl="1" algn="r" rtl="1"/>
            <a:r>
              <a:rPr lang="he-IL" dirty="0"/>
              <a:t>כאשר לא מציינים את השיטות כלל, ה-</a:t>
            </a:r>
            <a:r>
              <a:rPr lang="en-US" dirty="0"/>
              <a:t>route</a:t>
            </a:r>
            <a:r>
              <a:rPr lang="he-IL" dirty="0"/>
              <a:t> יגיב לשיטת </a:t>
            </a:r>
            <a:r>
              <a:rPr lang="en-US" dirty="0"/>
              <a:t>GET</a:t>
            </a:r>
            <a:r>
              <a:rPr lang="he-IL" dirty="0"/>
              <a:t> בלבד, שהיא שיטת בחירת המחדל עבור בקשות.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17E47-0805-0A45-8A42-F64D4EFFB446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255BA-5A7A-B042-9A38-2829F21D5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52878"/>
            <a:ext cx="4838700" cy="8128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811E7-A34C-6B40-A8A2-B307B3D9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40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435727-DE7D-AA48-AE6F-880977C80849}"/>
              </a:ext>
            </a:extLst>
          </p:cNvPr>
          <p:cNvSpPr/>
          <p:nvPr/>
        </p:nvSpPr>
        <p:spPr>
          <a:xfrm>
            <a:off x="2371241" y="2045776"/>
            <a:ext cx="9283484" cy="44480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F869D-EA01-E646-8C0F-8D453E21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3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8A38-987E-F048-B4C9-CF4122C4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מבוא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AC6E-CADE-394C-BAEE-7E0977C4F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545783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כיצד עובד האינטרנט?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0D6C3-5EDA-7D43-BE8F-8C2D0E86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690688"/>
            <a:ext cx="6477000" cy="4879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C4D00-696B-5642-88EC-9BCB1A39B8B9}"/>
              </a:ext>
            </a:extLst>
          </p:cNvPr>
          <p:cNvSpPr txBox="1"/>
          <p:nvPr/>
        </p:nvSpPr>
        <p:spPr>
          <a:xfrm>
            <a:off x="0" y="6482081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www.seobility.net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/wiki/Frontend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5E5C0-AA38-0A49-BC3F-254966A0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3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889D-4420-B047-B437-D29E3AE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URL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2158-A4E1-C948-8082-13DB094A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URL</a:t>
            </a:r>
            <a:r>
              <a:rPr lang="he-IL" dirty="0"/>
              <a:t> – מחרוזת שמזהה משאב באינטרנט באמצעות מיקום המשאב (</a:t>
            </a:r>
            <a:r>
              <a:rPr lang="en-US" dirty="0"/>
              <a:t>IP</a:t>
            </a:r>
            <a:r>
              <a:rPr lang="he-IL" dirty="0"/>
              <a:t>)</a:t>
            </a:r>
          </a:p>
          <a:p>
            <a:pPr lvl="1" algn="r" rtl="1"/>
            <a:r>
              <a:rPr lang="en-US" dirty="0"/>
              <a:t>URL</a:t>
            </a:r>
            <a:r>
              <a:rPr lang="he-IL" dirty="0"/>
              <a:t> מצביע על כתובות </a:t>
            </a:r>
            <a:r>
              <a:rPr lang="en-US" dirty="0"/>
              <a:t>IP</a:t>
            </a:r>
            <a:r>
              <a:rPr lang="he-IL" dirty="0"/>
              <a:t> שמוגדרות ב-</a:t>
            </a:r>
            <a:r>
              <a:rPr lang="en-US" dirty="0"/>
              <a:t>DNS</a:t>
            </a:r>
            <a:r>
              <a:rPr lang="he-IL" dirty="0"/>
              <a:t> </a:t>
            </a:r>
            <a:endParaRPr lang="en-US" dirty="0"/>
          </a:p>
          <a:p>
            <a:pPr algn="r" rtl="1"/>
            <a:r>
              <a:rPr lang="he-IL" dirty="0"/>
              <a:t>מבנה הכללי של </a:t>
            </a:r>
            <a:r>
              <a:rPr lang="en-US" dirty="0"/>
              <a:t>URL</a:t>
            </a:r>
            <a:r>
              <a:rPr lang="he-IL" dirty="0"/>
              <a:t>:</a:t>
            </a:r>
          </a:p>
          <a:p>
            <a:pPr marL="0" indent="0" algn="l">
              <a:buNone/>
            </a:pPr>
            <a:r>
              <a:rPr lang="en-US" sz="2400" dirty="0"/>
              <a:t>&lt;protocol&gt;://&lt;hostname&gt;/&lt;relative-path&gt;?&lt;query-parameters&gt;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E6A99-AB10-064E-A83A-51311797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1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BE62-FBA8-6F4F-8E78-22B38FD8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פרוטוקול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0F9C-092E-184A-87BC-4F2E34E01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>
                <a:solidFill>
                  <a:srgbClr val="FF0000"/>
                </a:solidFill>
              </a:rPr>
              <a:t>protocol</a:t>
            </a:r>
            <a:r>
              <a:rPr lang="en-US" sz="2400" dirty="0"/>
              <a:t>&gt;://&lt;hostname&gt;/&lt;relative-path&gt;?&lt;query-parameters&gt;</a:t>
            </a:r>
          </a:p>
          <a:p>
            <a:pPr marL="228600" indent="-228600" algn="l" defTabSz="91440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הרכיב הפרוטוקול ב-</a:t>
            </a:r>
            <a:r>
              <a:rPr lang="en-US" dirty="0"/>
              <a:t>URL</a:t>
            </a:r>
            <a:r>
              <a:rPr lang="he-IL" dirty="0"/>
              <a:t> מעיד על אופן קבלת המשאב.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פרוטוקולים נפוצים: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MAILTO, FILE, FTP, HTTP, HTTPS</a:t>
            </a:r>
            <a:r>
              <a:rPr lang="he-IL" dirty="0"/>
              <a:t> ועוד..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2076D-7145-DB4C-BAEE-52DB6182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BE62-FBA8-6F4F-8E78-22B38FD8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Hostname</a:t>
            </a:r>
            <a:r>
              <a:rPr lang="he-IL" dirty="0"/>
              <a:t> (שם מארח)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0F9C-092E-184A-87BC-4F2E34E01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&lt;protocol&gt;://&lt;</a:t>
            </a:r>
            <a:r>
              <a:rPr lang="en-US" sz="2400" dirty="0">
                <a:solidFill>
                  <a:srgbClr val="FF0000"/>
                </a:solidFill>
              </a:rPr>
              <a:t>hostname</a:t>
            </a:r>
            <a:r>
              <a:rPr lang="en-US" sz="2400" dirty="0"/>
              <a:t>&gt;/&lt;relative-path&gt;?&lt;query-parameters&gt;</a:t>
            </a:r>
          </a:p>
          <a:p>
            <a:pPr marL="228600" indent="-228600" algn="l" defTabSz="91440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הרכיב שם המארח ב-</a:t>
            </a:r>
            <a:r>
              <a:rPr lang="en-US" dirty="0"/>
              <a:t>URL</a:t>
            </a:r>
            <a:r>
              <a:rPr lang="he-IL" dirty="0"/>
              <a:t> מעיד על מזהה המשאב הרצוי באינטרנט.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המבנה הכללי של שם המארח הוא:</a:t>
            </a:r>
          </a:p>
          <a:p>
            <a:pPr marL="0" indent="0" algn="l" defTabSz="914400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dirty="0" err="1"/>
              <a:t>www.</a:t>
            </a:r>
            <a:r>
              <a:rPr lang="en-US" dirty="0" err="1">
                <a:solidFill>
                  <a:srgbClr val="00B050"/>
                </a:solidFill>
              </a:rPr>
              <a:t>submain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domain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name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C00000"/>
                </a:solidFill>
              </a:rPr>
              <a:t>top</a:t>
            </a:r>
            <a:r>
              <a:rPr lang="en-US" dirty="0">
                <a:solidFill>
                  <a:srgbClr val="C00000"/>
                </a:solidFill>
              </a:rPr>
              <a:t>-level-name</a:t>
            </a: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he-IL" dirty="0"/>
              <a:t>לדוגמא: </a:t>
            </a:r>
            <a:r>
              <a:rPr lang="en-US" dirty="0">
                <a:hlinkClick r:id="rId2"/>
              </a:rPr>
              <a:t>www.</a:t>
            </a:r>
            <a:r>
              <a:rPr lang="en-US" dirty="0">
                <a:solidFill>
                  <a:srgbClr val="00B050"/>
                </a:solidFill>
                <a:hlinkClick r:id="rId2"/>
              </a:rPr>
              <a:t>drive</a:t>
            </a:r>
            <a:r>
              <a:rPr lang="en-US" dirty="0">
                <a:hlinkClick r:id="rId2"/>
              </a:rPr>
              <a:t>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2"/>
              </a:rPr>
              <a:t>google</a:t>
            </a:r>
            <a:r>
              <a:rPr lang="en-US" dirty="0">
                <a:hlinkClick r:id="rId2"/>
              </a:rPr>
              <a:t>.</a:t>
            </a:r>
            <a:r>
              <a:rPr lang="en-US" dirty="0">
                <a:solidFill>
                  <a:srgbClr val="C00000"/>
                </a:solidFill>
                <a:hlinkClick r:id="rId2"/>
              </a:rPr>
              <a:t>com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None/>
            </a:pPr>
            <a:r>
              <a:rPr lang="he-IL" dirty="0"/>
              <a:t>כאשר:</a:t>
            </a:r>
          </a:p>
          <a:p>
            <a:pPr algn="r" rtl="1"/>
            <a:r>
              <a:rPr lang="en-US" dirty="0"/>
              <a:t>www</a:t>
            </a:r>
            <a:r>
              <a:rPr lang="he-IL" dirty="0"/>
              <a:t> – מעיד על משאב שנמצא באינטרנט. אופציונלי</a:t>
            </a:r>
          </a:p>
          <a:p>
            <a:pPr algn="r" rtl="1"/>
            <a:r>
              <a:rPr lang="en-US" dirty="0"/>
              <a:t>subdomain</a:t>
            </a:r>
            <a:r>
              <a:rPr lang="he-IL" dirty="0"/>
              <a:t> – תת מתחם. אופציונלי. קיומו לשיקולי בעל האתר.</a:t>
            </a:r>
          </a:p>
          <a:p>
            <a:pPr algn="r" rtl="1"/>
            <a:r>
              <a:rPr lang="en-US" dirty="0"/>
              <a:t>domain-name</a:t>
            </a:r>
            <a:r>
              <a:rPr lang="he-IL" dirty="0"/>
              <a:t> – שם מתחם. חובה</a:t>
            </a:r>
          </a:p>
          <a:p>
            <a:pPr algn="r" rtl="1"/>
            <a:r>
              <a:rPr lang="en-US" dirty="0"/>
              <a:t>TDL</a:t>
            </a:r>
            <a:r>
              <a:rPr lang="he-IL" dirty="0"/>
              <a:t> (</a:t>
            </a:r>
            <a:r>
              <a:rPr lang="en-US" dirty="0"/>
              <a:t>top-level-domain</a:t>
            </a:r>
            <a:r>
              <a:rPr lang="he-IL" dirty="0"/>
              <a:t>) – סיומת אינטרנט. חובה. לדוגמא: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.com, .</a:t>
            </a:r>
            <a:r>
              <a:rPr lang="en-US" dirty="0" err="1"/>
              <a:t>cz</a:t>
            </a:r>
            <a:r>
              <a:rPr lang="en-US" dirty="0"/>
              <a:t>, .se, .info, .org, .ac</a:t>
            </a:r>
            <a:r>
              <a:rPr lang="he-IL" dirty="0"/>
              <a:t> 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49875-9F41-2148-B0BB-37F0DBB8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BE62-FBA8-6F4F-8E78-22B38FD8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Relative Path</a:t>
            </a:r>
            <a:r>
              <a:rPr lang="he-IL" dirty="0"/>
              <a:t> (נתיב יחסי)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0F9C-092E-184A-87BC-4F2E34E01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&lt;protocol&gt;://&lt;hostname&gt;/&lt;</a:t>
            </a:r>
            <a:r>
              <a:rPr lang="en-US" sz="2400" dirty="0">
                <a:solidFill>
                  <a:srgbClr val="FF0000"/>
                </a:solidFill>
              </a:rPr>
              <a:t>relative-path</a:t>
            </a:r>
            <a:r>
              <a:rPr lang="en-US" sz="2400" dirty="0"/>
              <a:t>&gt;?&lt;query-parameters&gt;</a:t>
            </a:r>
          </a:p>
          <a:p>
            <a:pPr marL="228600" indent="-228600" algn="l" defTabSz="91440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he-IL" dirty="0"/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נתיב יחסי מכונה </a:t>
            </a:r>
            <a:r>
              <a:rPr lang="en-US" dirty="0"/>
              <a:t>route</a:t>
            </a:r>
            <a:r>
              <a:rPr lang="he-IL" dirty="0"/>
              <a:t>, גם נתיב (</a:t>
            </a:r>
            <a:r>
              <a:rPr lang="en-US" dirty="0"/>
              <a:t>path</a:t>
            </a:r>
            <a:r>
              <a:rPr lang="he-IL" dirty="0"/>
              <a:t>) וגם </a:t>
            </a:r>
            <a:r>
              <a:rPr lang="en-US" dirty="0"/>
              <a:t>endpoint</a:t>
            </a:r>
            <a:r>
              <a:rPr lang="he-IL" dirty="0"/>
              <a:t> כתלות בהקשר.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dirty="0"/>
              <a:t>רכיב הנתיב היחסי ב</a:t>
            </a:r>
            <a:r>
              <a:rPr lang="en-US" dirty="0"/>
              <a:t>URL</a:t>
            </a:r>
            <a:r>
              <a:rPr lang="he-IL" dirty="0"/>
              <a:t> הוא הנתיב היחסי בשרת שמוביל לעמוד שיוצג למשתמש.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שרת זהו מחשב פיזי בעל דיסק קשיח שמאחסן קבצים בתיקיות.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נתיב – מיקום ייחודי של קובץ או תיקיה בשרת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נתיב יחסי – הנתיב נקבע ביחס לתיקיה הראשית בשרת (ה-</a:t>
            </a:r>
            <a:r>
              <a:rPr lang="en-US" dirty="0"/>
              <a:t>root</a:t>
            </a:r>
            <a:r>
              <a:rPr lang="he-IL" dirty="0"/>
              <a:t>).</a:t>
            </a:r>
          </a:p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F72D74-016D-F542-8778-7935F2E8C2B1}"/>
              </a:ext>
            </a:extLst>
          </p:cNvPr>
          <p:cNvSpPr/>
          <p:nvPr/>
        </p:nvSpPr>
        <p:spPr>
          <a:xfrm>
            <a:off x="11713028" y="6417129"/>
            <a:ext cx="261257" cy="26125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207B7-D50B-7242-B2C0-49B65850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5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745C-1B4F-E847-AE4C-C1C56955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dirty="0"/>
              <a:t>צד שרת ותקשורת לבסיס נתונים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EAB74-C61C-BA4E-8009-A9742B1D2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2599531"/>
            <a:ext cx="7620000" cy="29845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C217E-2D6D-6D46-973F-AC06F743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5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547A-C3F1-6847-B43C-03565BDF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Flask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629A-60DB-7142-B766-39F748FE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 algn="r" defTabSz="914400" rtl="1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  <a:r>
              <a:rPr lang="he-IL" dirty="0"/>
              <a:t> מבוסס על שפת תכנות </a:t>
            </a:r>
            <a:r>
              <a:rPr lang="en-US" dirty="0"/>
              <a:t>python</a:t>
            </a:r>
            <a:r>
              <a:rPr lang="he-IL" dirty="0"/>
              <a:t>, הממשק </a:t>
            </a:r>
            <a:r>
              <a:rPr lang="en-US" dirty="0" err="1"/>
              <a:t>Werkzueg</a:t>
            </a:r>
            <a:r>
              <a:rPr lang="he-IL" dirty="0"/>
              <a:t> והמנוע </a:t>
            </a:r>
            <a:r>
              <a:rPr lang="en-US" dirty="0"/>
              <a:t>Jinja2</a:t>
            </a:r>
            <a:endParaRPr lang="he-IL" dirty="0"/>
          </a:p>
          <a:p>
            <a:pPr lvl="1" algn="r" rtl="1">
              <a:spcBef>
                <a:spcPts val="1000"/>
              </a:spcBef>
            </a:pPr>
            <a:r>
              <a:rPr lang="he-IL" dirty="0"/>
              <a:t>מוגדר כ-</a:t>
            </a:r>
            <a:r>
              <a:rPr lang="en-US" dirty="0"/>
              <a:t>Micro Framework</a:t>
            </a:r>
            <a:r>
              <a:rPr lang="he-IL" dirty="0"/>
              <a:t>, מאוד רזה ונשאן על קיום של תוספים</a:t>
            </a:r>
          </a:p>
          <a:p>
            <a:pPr lvl="1" algn="r" rtl="1">
              <a:spcBef>
                <a:spcPts val="1000"/>
              </a:spcBef>
            </a:pPr>
            <a:r>
              <a:rPr lang="he-IL" dirty="0"/>
              <a:t>פחות מחמיר על כלל השימוש בו (לעומת </a:t>
            </a:r>
            <a:r>
              <a:rPr lang="en-US" dirty="0"/>
              <a:t>Django</a:t>
            </a:r>
            <a:r>
              <a:rPr lang="he-IL" dirty="0"/>
              <a:t>) ואינו כופה מבנה </a:t>
            </a:r>
            <a:r>
              <a:rPr lang="he-IL" dirty="0" err="1"/>
              <a:t>פרוייקט</a:t>
            </a:r>
            <a:r>
              <a:rPr lang="he-IL" dirty="0"/>
              <a:t> מסוים באופן מוחלט.</a:t>
            </a:r>
          </a:p>
          <a:p>
            <a:pPr lvl="1" algn="r" rtl="1">
              <a:spcBef>
                <a:spcPts val="1000"/>
              </a:spcBef>
            </a:pPr>
            <a:r>
              <a:rPr lang="he-IL" b="1" dirty="0"/>
              <a:t>מטפל בתשתית הבסיסית של השרת ומשאיר למפתח להתעסק בעיקר</a:t>
            </a:r>
          </a:p>
          <a:p>
            <a:pPr lvl="1" algn="r" rtl="1">
              <a:spcBef>
                <a:spcPts val="1000"/>
              </a:spcBef>
            </a:pPr>
            <a:r>
              <a:rPr lang="he-IL" b="1" dirty="0"/>
              <a:t>קל ללמידה</a:t>
            </a:r>
          </a:p>
          <a:p>
            <a:pPr lvl="1" algn="r" rtl="1">
              <a:spcBef>
                <a:spcPts val="1000"/>
              </a:spcBef>
            </a:pPr>
            <a:r>
              <a:rPr lang="he-IL" b="1" dirty="0"/>
              <a:t>פשוט לכתיבה ולמימוש</a:t>
            </a:r>
          </a:p>
          <a:p>
            <a:pPr lvl="1" algn="r" rtl="1">
              <a:spcBef>
                <a:spcPts val="1000"/>
              </a:spcBef>
            </a:pPr>
            <a:r>
              <a:rPr lang="he-IL" b="1" dirty="0"/>
              <a:t>מונחה </a:t>
            </a:r>
            <a:r>
              <a:rPr lang="en-US" b="1" dirty="0"/>
              <a:t>routes</a:t>
            </a:r>
          </a:p>
          <a:p>
            <a:pPr lvl="1" algn="r" rtl="1">
              <a:spcBef>
                <a:spcPts val="1000"/>
              </a:spcBef>
            </a:pPr>
            <a:endParaRPr lang="he-I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AB3FD-FDF3-3947-BD02-627A0423CA07}"/>
              </a:ext>
            </a:extLst>
          </p:cNvPr>
          <p:cNvSpPr txBox="1"/>
          <p:nvPr/>
        </p:nvSpPr>
        <p:spPr>
          <a:xfrm>
            <a:off x="0" y="6488668"/>
            <a:ext cx="482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flask.palletsprojects.com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/1.1.x/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CA570-0B06-FC4D-8E8E-E9DC8F54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5052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B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8148</TotalTime>
  <Words>1354</Words>
  <Application>Microsoft Macintosh PowerPoint</Application>
  <PresentationFormat>Widescreen</PresentationFormat>
  <Paragraphs>178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Elephant</vt:lpstr>
      <vt:lpstr>Arial</vt:lpstr>
      <vt:lpstr>Calibri</vt:lpstr>
      <vt:lpstr>Century Gothic</vt:lpstr>
      <vt:lpstr>BrushVTI</vt:lpstr>
      <vt:lpstr>Flask</vt:lpstr>
      <vt:lpstr>נושא ההרצאה</vt:lpstr>
      <vt:lpstr>מבוא</vt:lpstr>
      <vt:lpstr>URL </vt:lpstr>
      <vt:lpstr>פרוטוקול</vt:lpstr>
      <vt:lpstr>Hostname (שם מארח)</vt:lpstr>
      <vt:lpstr>Relative Path (נתיב יחסי)</vt:lpstr>
      <vt:lpstr>צד שרת ותקשורת לבסיס נתונים</vt:lpstr>
      <vt:lpstr>Flask </vt:lpstr>
      <vt:lpstr>Flask </vt:lpstr>
      <vt:lpstr>Flask – מה מי?</vt:lpstr>
      <vt:lpstr>אפליקציית Flask</vt:lpstr>
      <vt:lpstr>מבנה אפליקצייה התחלתית</vt:lpstr>
      <vt:lpstr>המחלקה Flask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route() Decorator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</dc:title>
  <dc:creator>Microsoft Office User</dc:creator>
  <cp:lastModifiedBy>Microsoft Office User</cp:lastModifiedBy>
  <cp:revision>178</cp:revision>
  <dcterms:created xsi:type="dcterms:W3CDTF">2020-09-17T10:35:21Z</dcterms:created>
  <dcterms:modified xsi:type="dcterms:W3CDTF">2020-12-08T14:38:21Z</dcterms:modified>
</cp:coreProperties>
</file>