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1"/>
  </p:notesMasterIdLst>
  <p:sldIdLst>
    <p:sldId id="279" r:id="rId2"/>
    <p:sldId id="27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1054"/>
  </p:normalViewPr>
  <p:slideViewPr>
    <p:cSldViewPr snapToGrid="0" snapToObjects="1">
      <p:cViewPr varScale="1">
        <p:scale>
          <a:sx n="82" d="100"/>
          <a:sy n="82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Templates</a:t>
            </a:r>
            <a:r>
              <a:rPr lang="he-IL" dirty="0"/>
              <a:t> – קבצי </a:t>
            </a:r>
            <a:r>
              <a:rPr lang="en-US" dirty="0"/>
              <a:t>html</a:t>
            </a:r>
            <a:r>
              <a:rPr lang="he-IL" dirty="0"/>
              <a:t> שאפשר לעשות בהם לוגיקה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6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לכם פה המון משחק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8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err="1"/>
              <a:t>להדסיק</a:t>
            </a:r>
            <a:r>
              <a:rPr lang="he-IL" dirty="0"/>
              <a:t> את כל קוד של אתר כלשהו בתוך קובץ </a:t>
            </a:r>
            <a:r>
              <a:rPr lang="he-IL" dirty="0" err="1"/>
              <a:t>פייטון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9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6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לעשות את זה ביחד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2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1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צריך להשתמש </a:t>
            </a:r>
            <a:r>
              <a:rPr lang="en-US" dirty="0"/>
              <a:t>url_for()</a:t>
            </a:r>
            <a:r>
              <a:rPr lang="he-IL" dirty="0"/>
              <a:t> - זה אחת החסרונות של </a:t>
            </a:r>
            <a:r>
              <a:rPr lang="en-US" dirty="0"/>
              <a:t>flask</a:t>
            </a:r>
            <a:r>
              <a:rPr lang="he-IL" dirty="0"/>
              <a:t> – אי אפשר פשוט לייבא תמונות כמו באתר רגיל.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3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err="1"/>
              <a:t>בפרוייקט</a:t>
            </a:r>
            <a:r>
              <a:rPr lang="he-IL" dirty="0"/>
              <a:t> שלכם...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כנסו ללינק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en/2.11.x/templates/#list-of-builtin-fil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Jinja2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AA16D6-DD42-1847-9EA6-ECD8430F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39" y="2820691"/>
            <a:ext cx="5447580" cy="2179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Jinja2	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render_template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פילטרים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הנוטציה</a:t>
            </a:r>
            <a:r>
              <a:rPr lang="he-IL" dirty="0"/>
              <a:t> של קו אנכי | (המכונה: </a:t>
            </a:r>
            <a:r>
              <a:rPr lang="en-US" dirty="0"/>
              <a:t>pipe</a:t>
            </a:r>
            <a:r>
              <a:rPr lang="he-IL" dirty="0"/>
              <a:t>) מבטאת פעולה שנקראת פילטר</a:t>
            </a:r>
          </a:p>
          <a:p>
            <a:pPr algn="r" rtl="1"/>
            <a:r>
              <a:rPr lang="he-IL" dirty="0"/>
              <a:t>אופן הכתיבה הוא:</a:t>
            </a:r>
          </a:p>
          <a:p>
            <a:pPr marL="0" indent="0" algn="l">
              <a:buNone/>
            </a:pPr>
            <a:r>
              <a:rPr lang="en-US" dirty="0"/>
              <a:t>{{ VARIABLE_NAME | FILTER1 | FILTER2 | … }}</a:t>
            </a:r>
          </a:p>
          <a:p>
            <a:pPr algn="r" rtl="1"/>
            <a:r>
              <a:rPr lang="he-IL" dirty="0"/>
              <a:t>פילטר מאפשר להפעיל מניפולציה על ערך נתון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Jinja</a:t>
            </a:r>
            <a:r>
              <a:rPr lang="he-IL" dirty="0"/>
              <a:t> קיימים פילטרים רבים לשימוש </a:t>
            </a:r>
            <a:r>
              <a:rPr lang="en-US" dirty="0"/>
              <a:t>OOB</a:t>
            </a:r>
            <a:r>
              <a:rPr lang="he-IL" dirty="0"/>
              <a:t>, ויש אפשרות לייצר פילטרים מותאמים אישית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6289E-0CC0-8847-813C-5AF7E113104A}"/>
              </a:ext>
            </a:extLst>
          </p:cNvPr>
          <p:cNvSpPr txBox="1"/>
          <p:nvPr/>
        </p:nvSpPr>
        <p:spPr>
          <a:xfrm>
            <a:off x="0" y="6417129"/>
            <a:ext cx="82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https://jinja.palletsprojects.com/en/2.11.x/templates/#list-of-builtin-filters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96AF-E3B7-1144-B3DC-A98288D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ל-</a:t>
            </a:r>
            <a:r>
              <a:rPr lang="en-US" dirty="0"/>
              <a:t>template</a:t>
            </a:r>
            <a:r>
              <a:rPr lang="he-IL" dirty="0"/>
              <a:t> ניתן להעביר </a:t>
            </a:r>
            <a:r>
              <a:rPr lang="en-US" dirty="0"/>
              <a:t>tuples, dictionaries</a:t>
            </a:r>
            <a:r>
              <a:rPr lang="he-IL" dirty="0"/>
              <a:t>, מערכים ועוד.</a:t>
            </a:r>
          </a:p>
          <a:p>
            <a:pPr lvl="1" algn="r" rtl="1"/>
            <a:r>
              <a:rPr lang="he-IL" dirty="0"/>
              <a:t>ב-</a:t>
            </a:r>
            <a:r>
              <a:rPr lang="en-US" dirty="0"/>
              <a:t>tuples</a:t>
            </a:r>
            <a:r>
              <a:rPr lang="he-IL" dirty="0"/>
              <a:t> ובמערכים, נשתמש בערך מסוים באמצעות פנייה לאינדקס הרלוונטי.</a:t>
            </a:r>
          </a:p>
          <a:p>
            <a:pPr lvl="1" algn="r" rtl="1"/>
            <a:r>
              <a:rPr lang="he-IL" dirty="0"/>
              <a:t>עבור </a:t>
            </a:r>
            <a:r>
              <a:rPr lang="en-US" dirty="0"/>
              <a:t> dictionaries</a:t>
            </a:r>
            <a:r>
              <a:rPr lang="he-IL" dirty="0"/>
              <a:t> נשתמש </a:t>
            </a:r>
            <a:r>
              <a:rPr lang="he-IL" dirty="0" err="1"/>
              <a:t>בנוטציה</a:t>
            </a:r>
            <a:r>
              <a:rPr lang="he-IL" dirty="0"/>
              <a:t> של </a:t>
            </a:r>
            <a:r>
              <a:rPr lang="he-IL" dirty="0" err="1"/>
              <a:t>נקודוה</a:t>
            </a:r>
            <a:r>
              <a:rPr lang="he-IL" dirty="0"/>
              <a:t> כדי לחלץ ערך של מפתח.</a:t>
            </a:r>
            <a:endParaRPr lang="en-US" dirty="0"/>
          </a:p>
          <a:p>
            <a:pPr algn="r" rtl="1"/>
            <a:r>
              <a:rPr lang="he-IL" dirty="0"/>
              <a:t>תרגיל – עבור הקריאה: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5D42E-47DC-4347-8AFF-54F46D74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5217886"/>
            <a:ext cx="7848600" cy="146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95DF-EB4F-4D4F-8584-A06A5768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להגדיר משתנים בתוך ה-</a:t>
            </a:r>
            <a:r>
              <a:rPr lang="en-US" dirty="0"/>
              <a:t>template</a:t>
            </a:r>
            <a:r>
              <a:rPr lang="he-IL" dirty="0"/>
              <a:t> באופן יזום מבלי לקבל אותם מ-</a:t>
            </a:r>
            <a:r>
              <a:rPr lang="en-US" dirty="0" err="1"/>
              <a:t>render_template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אופן כתיבה הוא:</a:t>
            </a:r>
          </a:p>
          <a:p>
            <a:pPr marL="0" indent="0" algn="l">
              <a:buNone/>
            </a:pPr>
            <a:r>
              <a:rPr lang="en-US" dirty="0"/>
              <a:t>{% set VARIABLE_NAME = VALUE %}</a:t>
            </a:r>
          </a:p>
          <a:p>
            <a:pPr algn="r" rtl="1"/>
            <a:r>
              <a:rPr lang="he-IL" dirty="0"/>
              <a:t>שמות המשתנים, הערכים שלהם והסוג של הערכים הם בהתאם לבחירתכם.</a:t>
            </a:r>
          </a:p>
          <a:p>
            <a:pPr algn="r" rtl="1"/>
            <a:r>
              <a:rPr lang="he-IL" dirty="0"/>
              <a:t>דוגמא: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D08E6-37FF-0C4B-B9C5-25761AE5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5175023"/>
            <a:ext cx="7848600" cy="14605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באמצעות מנוע התבניות של </a:t>
            </a:r>
            <a:r>
              <a:rPr lang="en-US" dirty="0"/>
              <a:t>Jinja2</a:t>
            </a:r>
            <a:r>
              <a:rPr lang="he-IL" dirty="0"/>
              <a:t> ניתן למנוע </a:t>
            </a:r>
            <a:r>
              <a:rPr lang="he-IL" dirty="0" err="1"/>
              <a:t>חזרתיות</a:t>
            </a:r>
            <a:r>
              <a:rPr lang="he-IL" dirty="0"/>
              <a:t> בקוד באמצעות ייבוא של קוד מתבנית אחרת.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ייבוא של קוד מקובץ אחד לאחר מתבצע באמצעות הפונקציה </a:t>
            </a:r>
            <a:r>
              <a:rPr lang="en-US" dirty="0"/>
              <a:t>include()</a:t>
            </a:r>
            <a:r>
              <a:rPr lang="he-IL" dirty="0"/>
              <a:t> שמצפה לשם בקובץ שאותו מייבאים באופן הבא:</a:t>
            </a:r>
            <a:endParaRPr lang="en-US" dirty="0"/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 </a:t>
            </a:r>
            <a:r>
              <a:rPr lang="en-US" dirty="0"/>
              <a:t>{% include(’</a:t>
            </a:r>
            <a:r>
              <a:rPr lang="en-US" dirty="0" err="1"/>
              <a:t>filename.html</a:t>
            </a:r>
            <a:r>
              <a:rPr lang="en-US" dirty="0"/>
              <a:t>’) %}</a:t>
            </a:r>
            <a:endParaRPr lang="he-IL" dirty="0"/>
          </a:p>
          <a:p>
            <a:pPr algn="r" rtl="1"/>
            <a:r>
              <a:rPr lang="he-IL" dirty="0"/>
              <a:t>המקום שבו השורה כתובה הוא המקום שאליו הייבוא יתבצע.</a:t>
            </a:r>
            <a:endParaRPr lang="en-US" dirty="0"/>
          </a:p>
          <a:p>
            <a:pPr algn="r" rtl="1"/>
            <a:r>
              <a:rPr lang="he-IL" dirty="0"/>
              <a:t>דוגמא:</a:t>
            </a:r>
          </a:p>
          <a:p>
            <a:pPr lvl="1" algn="r" rtl="1"/>
            <a:r>
              <a:rPr lang="he-IL" dirty="0"/>
              <a:t>בהנחה שקיים קובץ בשם </a:t>
            </a:r>
            <a:r>
              <a:rPr lang="en-US" dirty="0" err="1"/>
              <a:t>header.html</a:t>
            </a:r>
            <a:r>
              <a:rPr lang="he-IL" dirty="0"/>
              <a:t> שכולל קוד </a:t>
            </a:r>
            <a:r>
              <a:rPr lang="en-US" dirty="0"/>
              <a:t>html</a:t>
            </a:r>
            <a:r>
              <a:rPr lang="he-IL" dirty="0"/>
              <a:t> של ה-</a:t>
            </a:r>
            <a:r>
              <a:rPr lang="en-US" dirty="0"/>
              <a:t>header</a:t>
            </a:r>
            <a:r>
              <a:rPr lang="he-IL" dirty="0"/>
              <a:t> וקוד זה רלוונטי לכל העמודים, נוכל לייבא אותו במקום המתאים בכל אחד מהעמודים.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ו-</a:t>
            </a:r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02983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אם קובץ מייבא קובץ אחר שיש בו שימוש במשתנה, הקובץ המייבא יכול לאתחל את המשתנה בקובץ המיובא.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88E68-FDF6-7240-AF72-25F52866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3288665"/>
            <a:ext cx="4635500" cy="774700"/>
          </a:xfrm>
          <a:prstGeom prst="rect">
            <a:avLst/>
          </a:prstGeom>
        </p:spPr>
      </p:pic>
      <p:pic>
        <p:nvPicPr>
          <p:cNvPr id="10" name="Picture 9" descr="users.html">
            <a:extLst>
              <a:ext uri="{FF2B5EF4-FFF2-40B4-BE49-F238E27FC236}">
                <a16:creationId xmlns:a16="http://schemas.microsoft.com/office/drawing/2014/main" id="{8F366F19-A2E2-D141-8ACB-1098BDAE59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" y="4337367"/>
            <a:ext cx="4635500" cy="92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5F4603-222A-9B4E-BA6B-03CA5DEA2194}"/>
              </a:ext>
            </a:extLst>
          </p:cNvPr>
          <p:cNvSpPr txBox="1"/>
          <p:nvPr/>
        </p:nvSpPr>
        <p:spPr>
          <a:xfrm>
            <a:off x="692149" y="396803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069A-4763-3C40-9E14-9A8B8B71AFA6}"/>
              </a:ext>
            </a:extLst>
          </p:cNvPr>
          <p:cNvSpPr txBox="1"/>
          <p:nvPr/>
        </p:nvSpPr>
        <p:spPr>
          <a:xfrm>
            <a:off x="3778250" y="291742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header.html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6DBF24-6448-EB42-8577-6FCE7E04E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24" y="4887278"/>
            <a:ext cx="4635500" cy="92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FC860E-A103-764E-9736-7031459230C0}"/>
              </a:ext>
            </a:extLst>
          </p:cNvPr>
          <p:cNvSpPr txBox="1"/>
          <p:nvPr/>
        </p:nvSpPr>
        <p:spPr>
          <a:xfrm>
            <a:off x="6096000" y="44807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ו-</a:t>
            </a:r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02983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אם קובץ משתמש במשתנה והוא מייבא קובץ אחר, הקובץ המיובא יכול לאתחל את המשתנה בקובץ המייבא.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F4603-222A-9B4E-BA6B-03CA5DEA2194}"/>
              </a:ext>
            </a:extLst>
          </p:cNvPr>
          <p:cNvSpPr txBox="1"/>
          <p:nvPr/>
        </p:nvSpPr>
        <p:spPr>
          <a:xfrm>
            <a:off x="2613112" y="378336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069A-4763-3C40-9E14-9A8B8B71AFA6}"/>
              </a:ext>
            </a:extLst>
          </p:cNvPr>
          <p:cNvSpPr txBox="1"/>
          <p:nvPr/>
        </p:nvSpPr>
        <p:spPr>
          <a:xfrm>
            <a:off x="8307387" y="378336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header.html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5224-8313-1648-97C7-61895087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57" y="4416175"/>
            <a:ext cx="4914900" cy="92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8EDB7-EF04-4E45-9C06-E93D91C3C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63" y="4511425"/>
            <a:ext cx="5486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templates</a:t>
            </a:r>
            <a:r>
              <a:rPr lang="he-IL" dirty="0"/>
              <a:t> ניתן לבדוק תנאים שעל פיהם נציג תוצאות שונות.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התנאים האפשריים הם: </a:t>
            </a:r>
            <a:r>
              <a:rPr lang="en-US" dirty="0"/>
              <a:t>else, if</a:t>
            </a:r>
            <a:r>
              <a:rPr lang="he-IL" dirty="0"/>
              <a:t> ו-</a:t>
            </a:r>
            <a:r>
              <a:rPr lang="en-US" dirty="0" err="1"/>
              <a:t>elif</a:t>
            </a:r>
            <a:r>
              <a:rPr lang="he-IL" dirty="0"/>
              <a:t>, והם חייבים להסתיים ב-</a:t>
            </a:r>
            <a:r>
              <a:rPr lang="en-US" dirty="0"/>
              <a:t>endif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כל אחד מהתנאים האלו נכתב בסימנים: </a:t>
            </a:r>
            <a:r>
              <a:rPr lang="en-US" dirty="0"/>
              <a:t>{% condition %}</a:t>
            </a:r>
            <a:r>
              <a:rPr lang="he-IL" dirty="0"/>
              <a:t> וכל תנאי עוטף את הקוד המותנה ששייך לו.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אם המשתנה </a:t>
            </a:r>
            <a:r>
              <a:rPr lang="en-US" dirty="0"/>
              <a:t>user</a:t>
            </a:r>
            <a:r>
              <a:rPr lang="he-IL" dirty="0"/>
              <a:t> מוגדר אז הדפיס את המחרוזת 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</a:t>
            </a:r>
            <a:r>
              <a:rPr lang="en-US" dirty="0" err="1"/>
              <a:t>user.firstname</a:t>
            </a:r>
            <a:r>
              <a:rPr lang="en-US" dirty="0"/>
              <a:t> </a:t>
            </a:r>
            <a:r>
              <a:rPr lang="en-US" dirty="0" err="1"/>
              <a:t>user.lastname</a:t>
            </a:r>
            <a:r>
              <a:rPr lang="en-US" dirty="0"/>
              <a:t>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אחרת: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stranger!”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</p:spTree>
    <p:extLst>
      <p:ext uri="{BB962C8B-B14F-4D97-AF65-F5344CB8AC3E}">
        <p14:creationId xmlns:p14="http://schemas.microsoft.com/office/powerpoint/2010/main" val="63659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תשובה: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אם המשתנה </a:t>
            </a:r>
            <a:r>
              <a:rPr lang="en-US" dirty="0"/>
              <a:t>user</a:t>
            </a:r>
            <a:r>
              <a:rPr lang="he-IL" dirty="0"/>
              <a:t> מוגדר אז הדפיס את המחרוזת 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</a:t>
            </a:r>
            <a:r>
              <a:rPr lang="en-US" dirty="0" err="1"/>
              <a:t>user.firstname</a:t>
            </a:r>
            <a:r>
              <a:rPr lang="en-US" dirty="0"/>
              <a:t> </a:t>
            </a:r>
            <a:r>
              <a:rPr lang="en-US" dirty="0" err="1"/>
              <a:t>user.lastname</a:t>
            </a:r>
            <a:r>
              <a:rPr lang="en-US" dirty="0"/>
              <a:t>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אחרת: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stranger!”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9E51-32D7-3644-84F4-2398569C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4752975"/>
            <a:ext cx="84836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E2A1F4-35D7-4C4F-8D9F-E37E44EC5ED5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</p:spTree>
    <p:extLst>
      <p:ext uri="{BB962C8B-B14F-4D97-AF65-F5344CB8AC3E}">
        <p14:creationId xmlns:p14="http://schemas.microsoft.com/office/powerpoint/2010/main" val="352848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1811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עם תנאים ניתן לייצר תכונות מותנות עבור אלמנטים: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B8286-AAAB-0547-9B9F-0EB55F0B1B09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F2359-FD06-CF46-A3D2-30476431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2730500"/>
            <a:ext cx="8483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לולאות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templates</a:t>
            </a:r>
            <a:r>
              <a:rPr lang="he-IL" dirty="0"/>
              <a:t> ניתן לכתוב קוד באופן מחזורי באמצעות לולאת </a:t>
            </a:r>
            <a:r>
              <a:rPr lang="en-US" dirty="0"/>
              <a:t>for</a:t>
            </a:r>
            <a:r>
              <a:rPr lang="he-IL" dirty="0"/>
              <a:t>, שחייבת להסתיים ב-</a:t>
            </a:r>
            <a:r>
              <a:rPr lang="en-US" dirty="0" err="1"/>
              <a:t>endfor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הלולאה נכתבת בסימונים: </a:t>
            </a:r>
            <a:r>
              <a:rPr lang="en-US" dirty="0"/>
              <a:t>{% … %}</a:t>
            </a:r>
            <a:r>
              <a:rPr lang="he-IL" dirty="0"/>
              <a:t> והיא עוטפת את הקוד המחזורי.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ניתן לעבור על מפתחות וערכים </a:t>
            </a:r>
            <a:r>
              <a:rPr lang="en-US" dirty="0"/>
              <a:t>{% for KEY, VAL in </a:t>
            </a:r>
            <a:r>
              <a:rPr lang="en-US" dirty="0" err="1"/>
              <a:t>OBJECT.items</a:t>
            </a:r>
            <a:r>
              <a:rPr lang="en-US"/>
              <a:t>() </a:t>
            </a:r>
            <a:r>
              <a:rPr lang="en-US" dirty="0"/>
              <a:t>%}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או על ערכים בלבד </a:t>
            </a:r>
            <a:r>
              <a:rPr lang="en-US" dirty="0"/>
              <a:t>{% for VAL in ONJECT %}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המשתנה </a:t>
            </a:r>
            <a:r>
              <a:rPr lang="en-US" dirty="0"/>
              <a:t>hobbies</a:t>
            </a:r>
            <a:r>
              <a:rPr lang="he-IL" dirty="0"/>
              <a:t> הוא מסוג מערך ומכיל </a:t>
            </a:r>
            <a:r>
              <a:rPr lang="en-US" dirty="0"/>
              <a:t>N</a:t>
            </a:r>
            <a:r>
              <a:rPr lang="he-IL" dirty="0"/>
              <a:t> ערכים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המשתנה </a:t>
            </a:r>
            <a:r>
              <a:rPr lang="en-US" dirty="0"/>
              <a:t>user</a:t>
            </a:r>
            <a:r>
              <a:rPr lang="he-IL" dirty="0"/>
              <a:t> הוא מסוג 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he-IL" dirty="0"/>
              <a:t> ומכיל </a:t>
            </a:r>
            <a:r>
              <a:rPr lang="en-US" dirty="0"/>
              <a:t>M</a:t>
            </a:r>
            <a:r>
              <a:rPr lang="he-IL" dirty="0"/>
              <a:t> מפתחות.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השתמשו בשני לולאות  </a:t>
            </a:r>
            <a:r>
              <a:rPr lang="en-US" dirty="0"/>
              <a:t>for</a:t>
            </a:r>
            <a:r>
              <a:rPr lang="he-IL" dirty="0"/>
              <a:t> כדי להדפיס ברשימה את כל התחביבים ואת כל פרטי המשתמש.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/2.11.x/templates/#for</a:t>
            </a:r>
          </a:p>
        </p:txBody>
      </p:sp>
    </p:spTree>
    <p:extLst>
      <p:ext uri="{BB962C8B-B14F-4D97-AF65-F5344CB8AC3E}">
        <p14:creationId xmlns:p14="http://schemas.microsoft.com/office/powerpoint/2010/main" val="41688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Jinja2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Jinja2</a:t>
            </a:r>
            <a:r>
              <a:rPr lang="he-IL" dirty="0"/>
              <a:t> זהו מנוע ה-</a:t>
            </a:r>
            <a:r>
              <a:rPr lang="en-US" dirty="0"/>
              <a:t>templates</a:t>
            </a:r>
            <a:r>
              <a:rPr lang="he-IL" dirty="0"/>
              <a:t> ש-</a:t>
            </a:r>
            <a:r>
              <a:rPr lang="en-US" dirty="0"/>
              <a:t>Flask</a:t>
            </a:r>
            <a:r>
              <a:rPr lang="he-IL" dirty="0"/>
              <a:t> מתבסס עליו.</a:t>
            </a:r>
          </a:p>
          <a:p>
            <a:pPr lvl="1" algn="r" rtl="1"/>
            <a:r>
              <a:rPr lang="he-IL" dirty="0"/>
              <a:t>אפשר לעבוד עם מנוע אחר, אך לא נעשה זאת בקורס.</a:t>
            </a:r>
          </a:p>
          <a:p>
            <a:pPr algn="r" rtl="1"/>
            <a:r>
              <a:rPr lang="he-IL" dirty="0"/>
              <a:t>בקורס נלמד את הגרסה המעודכנת, גרסה </a:t>
            </a:r>
            <a:r>
              <a:rPr lang="en-US" dirty="0"/>
              <a:t>2.x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בהינתן ידע קודם ב-</a:t>
            </a:r>
            <a:r>
              <a:rPr lang="en-US" dirty="0"/>
              <a:t>HTML</a:t>
            </a:r>
            <a:r>
              <a:rPr lang="he-IL" dirty="0"/>
              <a:t>, </a:t>
            </a:r>
            <a:r>
              <a:rPr lang="en-US" dirty="0"/>
              <a:t>Jinja2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מתממשק באופן חלק ונוח עם </a:t>
            </a:r>
            <a:r>
              <a:rPr lang="en-US" dirty="0"/>
              <a:t>Flask</a:t>
            </a:r>
          </a:p>
          <a:p>
            <a:pPr lvl="1" algn="r" rtl="1"/>
            <a:r>
              <a:rPr lang="he-IL" dirty="0"/>
              <a:t>קל ללמידה</a:t>
            </a:r>
          </a:p>
          <a:p>
            <a:pPr lvl="1" algn="r" rtl="1"/>
            <a:r>
              <a:rPr lang="he-IL" dirty="0"/>
              <a:t>מודולרי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E5F1-31EB-2C44-919F-552A5F6E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לולאות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תשובה: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/2.11.x/templates/#for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2908C-32DA-AA4E-BB2B-3B74F5F3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96419"/>
            <a:ext cx="5486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 ו-</a:t>
            </a:r>
            <a:r>
              <a:rPr lang="en-US" dirty="0"/>
              <a:t>extends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דפים רבים</a:t>
            </a:r>
            <a:r>
              <a:rPr lang="en-US" dirty="0"/>
              <a:t> </a:t>
            </a:r>
            <a:r>
              <a:rPr lang="he-IL" dirty="0"/>
              <a:t>באתר נוטים לחלוק קוד משותף באופן מהותי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לדוגמא, רוב העמודים חולקים </a:t>
            </a:r>
            <a:r>
              <a:rPr lang="en-US" dirty="0"/>
              <a:t>header</a:t>
            </a:r>
            <a:r>
              <a:rPr lang="he-IL" dirty="0"/>
              <a:t>, </a:t>
            </a:r>
            <a:r>
              <a:rPr lang="en-US" dirty="0"/>
              <a:t>footer</a:t>
            </a:r>
            <a:r>
              <a:rPr lang="he-IL" dirty="0"/>
              <a:t> ותפריט ניווט שהם זהים לחלוטין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השוני בין העמודים הוא בתוכן העמוד</a:t>
            </a:r>
          </a:p>
          <a:p>
            <a:pPr algn="r" rtl="1"/>
            <a:r>
              <a:rPr lang="he-IL" dirty="0"/>
              <a:t>הצורך בקוד שונה עבור הרכיבים המשותפים עולה רק לעתים רחוקות, למשל עבור:</a:t>
            </a:r>
          </a:p>
          <a:p>
            <a:pPr lvl="1" algn="r" rtl="1"/>
            <a:r>
              <a:rPr lang="he-IL" dirty="0"/>
              <a:t>עמוד בית, שבדרך כלל יציג מבנה שונה משאר העמודים באתר</a:t>
            </a:r>
          </a:p>
          <a:p>
            <a:pPr lvl="1" algn="r" rtl="1"/>
            <a:r>
              <a:rPr lang="he-IL" dirty="0"/>
              <a:t>עמודי נחיתה</a:t>
            </a:r>
          </a:p>
          <a:p>
            <a:pPr lvl="1" algn="r" rtl="1"/>
            <a:r>
              <a:rPr lang="he-IL" dirty="0"/>
              <a:t>עמודים מיוחדים אחרים</a:t>
            </a:r>
          </a:p>
          <a:p>
            <a:pPr algn="r" rtl="1"/>
            <a:r>
              <a:rPr lang="he-IL" dirty="0"/>
              <a:t>מכאן, שלרוב העמודים </a:t>
            </a:r>
            <a:r>
              <a:rPr lang="he-IL" b="1" dirty="0"/>
              <a:t>בסיס</a:t>
            </a:r>
            <a:r>
              <a:rPr lang="he-IL" dirty="0"/>
              <a:t> קוד משותף שהם יכולים לחלוק ולהרחיב אותו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</p:spTree>
    <p:extLst>
      <p:ext uri="{BB962C8B-B14F-4D97-AF65-F5344CB8AC3E}">
        <p14:creationId xmlns:p14="http://schemas.microsoft.com/office/powerpoint/2010/main" val="95340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 ו-</a:t>
            </a:r>
            <a:r>
              <a:rPr lang="en-US" dirty="0"/>
              <a:t>extends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2766060"/>
            <a:ext cx="5715000" cy="3406139"/>
          </a:xfrm>
        </p:spPr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כדי להגדיר </a:t>
            </a:r>
            <a:r>
              <a:rPr lang="en-US" dirty="0"/>
              <a:t>block</a:t>
            </a:r>
            <a:r>
              <a:rPr lang="he-IL" dirty="0"/>
              <a:t> ולדרוס אותו: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נגדיר </a:t>
            </a:r>
            <a:r>
              <a:rPr lang="en-US" dirty="0"/>
              <a:t>block</a:t>
            </a:r>
            <a:r>
              <a:rPr lang="he-IL" dirty="0"/>
              <a:t> בתבנית הבסיס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נשתמש ב-</a:t>
            </a:r>
            <a:r>
              <a:rPr lang="en-US" dirty="0"/>
              <a:t>extends</a:t>
            </a:r>
            <a:r>
              <a:rPr lang="he-IL" dirty="0"/>
              <a:t> של תבנית הבסיס בתבנית המרחיבה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נדרוס את הבלוק הרצוי בתבנית המרחיבה</a:t>
            </a:r>
          </a:p>
          <a:p>
            <a:pPr algn="r" rtl="1"/>
            <a:r>
              <a:rPr lang="he-IL" dirty="0"/>
              <a:t>דוגמה:</a:t>
            </a:r>
          </a:p>
          <a:p>
            <a:pPr lvl="1" algn="r" rtl="1"/>
            <a:r>
              <a:rPr lang="he-IL" dirty="0"/>
              <a:t>תבנית הבסיס </a:t>
            </a:r>
            <a:r>
              <a:rPr lang="en-US" dirty="0" err="1"/>
              <a:t>users.html</a:t>
            </a:r>
            <a:r>
              <a:rPr lang="he-IL" dirty="0"/>
              <a:t> מכילה עמוד מלא שמציג את כל המשתמשים של האתר.</a:t>
            </a:r>
          </a:p>
          <a:p>
            <a:pPr lvl="1" algn="r" rtl="1"/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96DEB-D853-3F44-8454-86725D1B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6590"/>
            <a:ext cx="5486400" cy="71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6AFB5-C089-B04B-954D-F58D6BEE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091940"/>
            <a:ext cx="5486400" cy="2159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98853B-9D19-A349-8509-05066B168696}"/>
              </a:ext>
            </a:extLst>
          </p:cNvPr>
          <p:cNvSpPr txBox="1">
            <a:spLocks/>
          </p:cNvSpPr>
          <p:nvPr/>
        </p:nvSpPr>
        <p:spPr>
          <a:xfrm>
            <a:off x="1395413" y="1427163"/>
            <a:ext cx="6881812" cy="89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endParaRPr lang="he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9DFE82-D80F-ED41-9291-5F2E1C8E8618}"/>
              </a:ext>
            </a:extLst>
          </p:cNvPr>
          <p:cNvSpPr txBox="1">
            <a:spLocks/>
          </p:cNvSpPr>
          <p:nvPr/>
        </p:nvSpPr>
        <p:spPr>
          <a:xfrm>
            <a:off x="152401" y="1604643"/>
            <a:ext cx="11201400" cy="1211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Block</a:t>
            </a:r>
            <a:r>
              <a:rPr lang="he-IL" dirty="0"/>
              <a:t> בתבנית מאפשר להגדיר אזור שניתן לדרוס את התוכן שלו בתבנית. הבלוק מוגדר בתבנית שמהווה בסיס והדריסה מתבצעת בתבנית שמרחיבה את התבנית הבסיס.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335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, </a:t>
            </a:r>
            <a:r>
              <a:rPr lang="en-US" dirty="0"/>
              <a:t>extends</a:t>
            </a:r>
            <a:r>
              <a:rPr lang="he-IL" dirty="0"/>
              <a:t> ו-</a:t>
            </a:r>
            <a:r>
              <a:rPr lang="en-US" dirty="0"/>
              <a:t>super()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Block</a:t>
            </a:r>
            <a:r>
              <a:rPr lang="he-IL" dirty="0"/>
              <a:t> מאפשר להגדיר אזור שניתן לרמיסה על-ידי תבנית אחרת.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Extends</a:t>
            </a:r>
            <a:r>
              <a:rPr lang="he-IL" dirty="0"/>
              <a:t> הינה הפקודה להרחבת תבנית הבסיס.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block</a:t>
            </a:r>
            <a:r>
              <a:rPr lang="he-IL" dirty="0"/>
              <a:t> בתבנית המרחיבה רומס את הקוד של תבנית הבסיס.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הקריאה ל-</a:t>
            </a:r>
            <a:r>
              <a:rPr lang="en-US" dirty="0"/>
              <a:t>super()</a:t>
            </a:r>
            <a:r>
              <a:rPr lang="he-IL" dirty="0"/>
              <a:t> מאפשרת לכלול את כל הקוד של בלוק המקור.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תבנית בסיס </a:t>
            </a:r>
            <a:r>
              <a:rPr lang="en-US" dirty="0" err="1"/>
              <a:t>users.html</a:t>
            </a:r>
            <a:r>
              <a:rPr lang="he-IL" dirty="0"/>
              <a:t> מכילה עמוד מלא שמציג את כל המשתמשים של האתר.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התנית המרחיבה </a:t>
            </a:r>
            <a:r>
              <a:rPr lang="en-US" dirty="0" err="1"/>
              <a:t>customers.html</a:t>
            </a:r>
            <a:r>
              <a:rPr lang="he-IL" dirty="0"/>
              <a:t> מציגה את הלקוחות, עם הקריאה </a:t>
            </a:r>
            <a:r>
              <a:rPr lang="en-US" dirty="0"/>
              <a:t>super()</a:t>
            </a:r>
            <a:r>
              <a:rPr lang="he-IL" dirty="0"/>
              <a:t> אחריה שמציגה את כל המשתמשים.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</p:spTree>
    <p:extLst>
      <p:ext uri="{BB962C8B-B14F-4D97-AF65-F5344CB8AC3E}">
        <p14:creationId xmlns:p14="http://schemas.microsoft.com/office/powerpoint/2010/main" val="57508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Jinja2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AA16D6-DD42-1847-9EA6-ECD8430F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39" y="2820691"/>
            <a:ext cx="5447580" cy="2179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  <a:r>
              <a:rPr lang="he-IL" dirty="0"/>
              <a:t> ב-</a:t>
            </a:r>
            <a:r>
              <a:rPr lang="en-US" dirty="0"/>
              <a:t>Flask</a:t>
            </a:r>
            <a:r>
              <a:rPr lang="he-IL" dirty="0"/>
              <a:t> זהו כינוי לקבצים שאינם </a:t>
            </a:r>
            <a:r>
              <a:rPr lang="en-US" dirty="0"/>
              <a:t>html</a:t>
            </a:r>
            <a:r>
              <a:rPr lang="he-IL" dirty="0"/>
              <a:t> ובדרך כלל סטטיים (לא דינאמיים).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כל הקבצים </a:t>
            </a:r>
            <a:r>
              <a:rPr lang="he-IL" dirty="0" err="1"/>
              <a:t>הסטטים</a:t>
            </a:r>
            <a:r>
              <a:rPr lang="he-IL" dirty="0"/>
              <a:t> יישמרו בתתי-תיקיות בתוך תיקיית </a:t>
            </a:r>
            <a:r>
              <a:rPr lang="en-US" dirty="0"/>
              <a:t>static</a:t>
            </a:r>
            <a:r>
              <a:rPr lang="he-IL" dirty="0"/>
              <a:t>, בהתאם לסוג.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סטטיים הם: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תמונות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אחרים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ועוד...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259427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  <a:r>
              <a:rPr lang="he-IL" dirty="0"/>
              <a:t> ומבנה אפליקציית </a:t>
            </a:r>
            <a:r>
              <a:rPr lang="en-US" dirty="0"/>
              <a:t>Flask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סטטיים צריכים להיות ממוקמים בתיקייה בשם </a:t>
            </a:r>
            <a:r>
              <a:rPr lang="en-US" dirty="0"/>
              <a:t>static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ניתן להגדיר תיקייה בשם אחר כמקור לקבצים אלו אך לא נעשה זאת בקורס</a:t>
            </a:r>
          </a:p>
          <a:p>
            <a:pPr lvl="1" algn="r" rtl="1"/>
            <a:r>
              <a:rPr lang="he-IL" dirty="0"/>
              <a:t>כיצד נכלול קבצים אלו בפרויקט? בעזרת הפונקציה המוכרת 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:</a:t>
            </a:r>
          </a:p>
          <a:p>
            <a:pPr lvl="2" algn="r" rtl="1"/>
            <a:r>
              <a:rPr lang="he-IL" dirty="0"/>
              <a:t>מחזירה מחרוזת של המשאב הרצוי</a:t>
            </a:r>
          </a:p>
          <a:p>
            <a:pPr marL="914400" lvl="2" indent="0" algn="l">
              <a:buNone/>
            </a:pPr>
            <a:r>
              <a:rPr lang="en-US" dirty="0" err="1"/>
              <a:t>url_for</a:t>
            </a:r>
            <a:r>
              <a:rPr lang="en-US" dirty="0"/>
              <a:t>(‘static’, filename=‘FILENAME.EXTENTION’)</a:t>
            </a:r>
            <a:endParaRPr lang="he-IL" dirty="0"/>
          </a:p>
          <a:p>
            <a:pPr marL="914400" lvl="2" indent="0" algn="r" rtl="1">
              <a:buNone/>
            </a:pP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374619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  <a:r>
              <a:rPr lang="he-IL" dirty="0"/>
              <a:t> ו-</a:t>
            </a:r>
            <a:r>
              <a:rPr lang="en-US" dirty="0"/>
              <a:t>url_for()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דוגמאות לשימוש ב-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 לייבוא קבצי </a:t>
            </a:r>
            <a:r>
              <a:rPr lang="en-US" dirty="0"/>
              <a:t>JS, CSS</a:t>
            </a:r>
            <a:r>
              <a:rPr lang="he-IL" dirty="0"/>
              <a:t> ותמונות בתבנית </a:t>
            </a:r>
            <a:r>
              <a:rPr lang="en-US" dirty="0"/>
              <a:t>html</a:t>
            </a:r>
            <a:r>
              <a:rPr lang="he-IL" dirty="0"/>
              <a:t>:</a:t>
            </a:r>
          </a:p>
          <a:p>
            <a:pPr marL="914400" lvl="2" indent="0" algn="r" rtl="1">
              <a:buNone/>
            </a:pP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5C64ED-1B68-4B4D-A812-E4D2C488C23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C964B-49DF-0A40-B1A7-4CD411C8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" y="2537619"/>
            <a:ext cx="2755900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8A792-EA5D-9145-AFF9-598B49BE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985" y="3555207"/>
            <a:ext cx="9131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תזכורת: התאמת עמודי ה-</a:t>
            </a:r>
            <a:r>
              <a:rPr lang="en-US" dirty="0"/>
              <a:t>HTML</a:t>
            </a:r>
            <a:r>
              <a:rPr lang="he-IL" dirty="0"/>
              <a:t> ל-</a:t>
            </a:r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בצורת העבודה בקורס ובשימוש ב-</a:t>
            </a:r>
            <a:r>
              <a:rPr lang="en-US" dirty="0"/>
              <a:t>templates</a:t>
            </a:r>
            <a:r>
              <a:rPr lang="he-IL" dirty="0"/>
              <a:t> במקום עמודי </a:t>
            </a:r>
            <a:r>
              <a:rPr lang="en-US" dirty="0"/>
              <a:t>HTML</a:t>
            </a:r>
            <a:r>
              <a:rPr lang="he-IL" dirty="0"/>
              <a:t> יש צורך לבצע התאמות: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ערך הקישור שב-</a:t>
            </a:r>
            <a:r>
              <a:rPr lang="en-US" dirty="0"/>
              <a:t>base</a:t>
            </a:r>
            <a:r>
              <a:rPr lang="he-IL" dirty="0"/>
              <a:t> לתיקייה הראשית</a:t>
            </a:r>
            <a:r>
              <a:rPr lang="en-US" dirty="0"/>
              <a:t> 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כל הקישורים הפנימיים (שמצביעים למשאבים פנימיים), לנתיבים או לפונקציות באמצעות </a:t>
            </a:r>
            <a:r>
              <a:rPr lang="en-US" dirty="0"/>
              <a:t>redirect, url_for</a:t>
            </a:r>
            <a:r>
              <a:rPr lang="he-IL" dirty="0"/>
              <a:t> או הנתיבים עצמם, של: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en-US" dirty="0"/>
              <a:t> (link)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src</a:t>
            </a:r>
            <a:r>
              <a:rPr lang="he-IL" dirty="0"/>
              <a:t> </a:t>
            </a:r>
            <a:r>
              <a:rPr lang="en-US" dirty="0"/>
              <a:t>(iframe, </a:t>
            </a:r>
            <a:r>
              <a:rPr lang="en-US" dirty="0" err="1"/>
              <a:t>img</a:t>
            </a:r>
            <a:r>
              <a:rPr lang="en-US" dirty="0"/>
              <a:t>, script, video, audio, </a:t>
            </a:r>
            <a:r>
              <a:rPr lang="en-US" dirty="0" err="1"/>
              <a:t>sourse</a:t>
            </a:r>
            <a:r>
              <a:rPr lang="en-US" dirty="0"/>
              <a:t>)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he-IL" dirty="0"/>
              <a:t> (</a:t>
            </a:r>
            <a:r>
              <a:rPr lang="en-US" dirty="0"/>
              <a:t>a</a:t>
            </a:r>
            <a:r>
              <a:rPr lang="he-IL" dirty="0"/>
              <a:t>) – נראה בהמשך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135498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 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  <a:r>
              <a:rPr lang="he-IL" dirty="0"/>
              <a:t> זהו כינוי לקבצים שמכילים קוד </a:t>
            </a:r>
            <a:r>
              <a:rPr lang="en-US" dirty="0"/>
              <a:t>HTML</a:t>
            </a:r>
            <a:r>
              <a:rPr lang="he-IL" dirty="0"/>
              <a:t> המוצג למשתמש בתגובה ל-</a:t>
            </a:r>
            <a:r>
              <a:rPr lang="en-US" dirty="0"/>
              <a:t>route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מאפייני </a:t>
            </a:r>
            <a:r>
              <a:rPr lang="en-US" dirty="0"/>
              <a:t>Templates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קבצי </a:t>
            </a:r>
            <a:r>
              <a:rPr lang="en-US" dirty="0"/>
              <a:t>.html</a:t>
            </a:r>
            <a:r>
              <a:rPr lang="he-IL" dirty="0"/>
              <a:t> שמכילים קוד </a:t>
            </a:r>
            <a:r>
              <a:rPr lang="en-US" dirty="0"/>
              <a:t>HTML</a:t>
            </a:r>
            <a:endParaRPr lang="he-IL" dirty="0"/>
          </a:p>
          <a:p>
            <a:pPr lvl="1" algn="r" rtl="1"/>
            <a:r>
              <a:rPr lang="he-IL" dirty="0"/>
              <a:t>יכולים לייבא תבניות (</a:t>
            </a:r>
            <a:r>
              <a:rPr lang="en-US" dirty="0"/>
              <a:t>templates</a:t>
            </a:r>
            <a:r>
              <a:rPr lang="he-IL" dirty="0"/>
              <a:t>) אחרות</a:t>
            </a:r>
          </a:p>
          <a:p>
            <a:pPr lvl="1" algn="r" rtl="1"/>
            <a:r>
              <a:rPr lang="he-IL" dirty="0"/>
              <a:t>יכולים להשתמש במשתנים </a:t>
            </a:r>
          </a:p>
          <a:p>
            <a:pPr lvl="1" algn="r" rtl="1"/>
            <a:r>
              <a:rPr lang="he-IL" dirty="0"/>
              <a:t>מאפשרים שימוש בלוגיקה ובלולאות</a:t>
            </a:r>
          </a:p>
          <a:p>
            <a:pPr lvl="1" algn="r" rtl="1"/>
            <a:r>
              <a:rPr lang="he-IL" dirty="0"/>
              <a:t>מאפשרים להגדיר בלוקים </a:t>
            </a:r>
            <a:r>
              <a:rPr lang="en-US" dirty="0"/>
              <a:t>(blocks)</a:t>
            </a:r>
            <a:r>
              <a:rPr lang="he-IL" dirty="0"/>
              <a:t> – אזורי קוד שניתנים לרמיסה מתבנים לתבנית</a:t>
            </a:r>
          </a:p>
          <a:p>
            <a:pPr algn="r" rtl="1"/>
            <a:r>
              <a:rPr lang="he-IL" dirty="0"/>
              <a:t>תמיד נשתמש ב-</a:t>
            </a:r>
            <a:r>
              <a:rPr lang="en-US" dirty="0"/>
              <a:t>templates</a:t>
            </a:r>
            <a:r>
              <a:rPr lang="he-IL" dirty="0"/>
              <a:t> מסיבות של יעילות, הפרדת דאגות, ותכנות מודולרי.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25F0BF-E39D-0842-8944-37FDAE9FEA6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6C8BA-1CE6-8047-B8E1-37C6D7B7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התאמת עמודי ה-</a:t>
            </a:r>
            <a:r>
              <a:rPr lang="en-US" dirty="0"/>
              <a:t>HTML</a:t>
            </a:r>
            <a:r>
              <a:rPr lang="he-IL" dirty="0"/>
              <a:t> ל-</a:t>
            </a:r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בצורת העבודה בקורס ובשימוש ב-</a:t>
            </a:r>
            <a:r>
              <a:rPr lang="en-US" dirty="0"/>
              <a:t>templates</a:t>
            </a:r>
            <a:r>
              <a:rPr lang="he-IL" dirty="0"/>
              <a:t> במקום עמודי </a:t>
            </a:r>
            <a:r>
              <a:rPr lang="en-US" dirty="0"/>
              <a:t>HTML</a:t>
            </a:r>
            <a:r>
              <a:rPr lang="he-IL" dirty="0"/>
              <a:t> יש צורך לבצע התאמות: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ערך הקישור שב-</a:t>
            </a:r>
            <a:r>
              <a:rPr lang="en-US" dirty="0"/>
              <a:t>base</a:t>
            </a:r>
            <a:r>
              <a:rPr lang="he-IL" dirty="0"/>
              <a:t> לתיקייה הראשית ״</a:t>
            </a:r>
            <a:r>
              <a:rPr lang="en-US" dirty="0"/>
              <a:t>/</a:t>
            </a:r>
            <a:r>
              <a:rPr lang="he-IL" dirty="0"/>
              <a:t>״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כל הקישורים הפנימיים (שמצביעים למשאבים פנימיים), לנתיבים או לפונקציות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en-US" dirty="0"/>
              <a:t> (link, a)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src</a:t>
            </a:r>
            <a:r>
              <a:rPr lang="en-US" dirty="0"/>
              <a:t> (iframe, </a:t>
            </a:r>
            <a:r>
              <a:rPr lang="en-US" dirty="0" err="1"/>
              <a:t>img</a:t>
            </a:r>
            <a:r>
              <a:rPr lang="en-US" dirty="0"/>
              <a:t>, script, video, audio, </a:t>
            </a:r>
            <a:r>
              <a:rPr lang="en-US" dirty="0" err="1"/>
              <a:t>sourse</a:t>
            </a:r>
            <a:r>
              <a:rPr lang="en-US" dirty="0"/>
              <a:t>)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4F55F-24D3-B643-A10F-512BA63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Templates</a:t>
            </a:r>
            <a:r>
              <a:rPr lang="he-IL" dirty="0"/>
              <a:t> ומבנה אפליקציה ב-</a:t>
            </a:r>
            <a:r>
              <a:rPr lang="en-US" dirty="0"/>
              <a:t>Flask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קבצי </a:t>
            </a:r>
            <a:r>
              <a:rPr lang="en-US" dirty="0"/>
              <a:t>templates</a:t>
            </a:r>
            <a:r>
              <a:rPr lang="he-IL" dirty="0"/>
              <a:t> (קבצי </a:t>
            </a:r>
            <a:r>
              <a:rPr lang="en-US" dirty="0"/>
              <a:t>html</a:t>
            </a:r>
            <a:r>
              <a:rPr lang="he-IL" dirty="0"/>
              <a:t>) צריכים להיות ממוקמים בתיקייה בשם </a:t>
            </a:r>
            <a:r>
              <a:rPr lang="en-US" dirty="0"/>
              <a:t>templates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ניתן להגיד תיקייה בשם אחר כמקור לקבצים אלו, אך לא נעשה זאת בקורס</a:t>
            </a:r>
            <a:endParaRPr lang="en-US" dirty="0"/>
          </a:p>
          <a:p>
            <a:pPr lvl="1" algn="r" rtl="1"/>
            <a:r>
              <a:rPr lang="he-IL" dirty="0"/>
              <a:t>כיצד נציג למשתמש כל אחד מעמודי ה-</a:t>
            </a:r>
            <a:r>
              <a:rPr lang="en-US" dirty="0"/>
              <a:t>template</a:t>
            </a:r>
            <a:r>
              <a:rPr lang="he-IL" dirty="0"/>
              <a:t>? לפי </a:t>
            </a:r>
            <a:r>
              <a:rPr lang="en-US" dirty="0"/>
              <a:t>route</a:t>
            </a:r>
            <a:r>
              <a:rPr lang="he-IL" dirty="0"/>
              <a:t>:</a:t>
            </a:r>
          </a:p>
          <a:p>
            <a:pPr lvl="2" algn="r" rtl="1"/>
            <a:r>
              <a:rPr lang="he-IL" dirty="0"/>
              <a:t>נגדיר שתוצאת החזר של פונקציה שצמודה ל-</a:t>
            </a:r>
            <a:r>
              <a:rPr lang="en-US" dirty="0"/>
              <a:t>route</a:t>
            </a:r>
            <a:r>
              <a:rPr lang="he-IL" dirty="0"/>
              <a:t> תחזיר קובץ </a:t>
            </a:r>
            <a:r>
              <a:rPr lang="en-US" dirty="0"/>
              <a:t>html</a:t>
            </a:r>
            <a:r>
              <a:rPr lang="he-IL" dirty="0"/>
              <a:t> </a:t>
            </a:r>
            <a:r>
              <a:rPr lang="he-IL" dirty="0" err="1"/>
              <a:t>לבחירתינו</a:t>
            </a:r>
            <a:r>
              <a:rPr lang="he-IL" dirty="0"/>
              <a:t>, באמצעות הפונקציה הקיימת ששמה </a:t>
            </a:r>
            <a:r>
              <a:rPr lang="en-US" dirty="0" err="1"/>
              <a:t>render_template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70804-5A9F-4943-BEAC-F0F01048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3" y="5109651"/>
            <a:ext cx="3238500" cy="1371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DD85-E374-8346-A770-3F3D860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render_template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להציג דפי </a:t>
            </a:r>
            <a:r>
              <a:rPr lang="en-US" dirty="0"/>
              <a:t>html</a:t>
            </a:r>
            <a:r>
              <a:rPr lang="he-IL" dirty="0"/>
              <a:t> נצטרך להחזירם כתוצאה מביקור של </a:t>
            </a:r>
            <a:r>
              <a:rPr lang="en-US" dirty="0"/>
              <a:t>route</a:t>
            </a:r>
            <a:r>
              <a:rPr lang="he-IL" dirty="0"/>
              <a:t> באמצעות </a:t>
            </a:r>
            <a:r>
              <a:rPr lang="en-US" dirty="0" err="1"/>
              <a:t>render_template</a:t>
            </a:r>
            <a:r>
              <a:rPr lang="en-US" dirty="0"/>
              <a:t>()</a:t>
            </a:r>
            <a:endParaRPr lang="he-IL" dirty="0"/>
          </a:p>
          <a:p>
            <a:pPr algn="r" rtl="1"/>
            <a:r>
              <a:rPr lang="he-IL" dirty="0"/>
              <a:t>לצורך כך:</a:t>
            </a:r>
          </a:p>
          <a:p>
            <a:pPr lvl="1" algn="r" rtl="1"/>
            <a:r>
              <a:rPr lang="he-IL" dirty="0"/>
              <a:t>נייבא את הפונקציה </a:t>
            </a:r>
            <a:r>
              <a:rPr lang="en-US" dirty="0" err="1"/>
              <a:t>render_template</a:t>
            </a:r>
            <a:r>
              <a:rPr lang="he-IL" dirty="0"/>
              <a:t> מתוך </a:t>
            </a:r>
            <a:r>
              <a:rPr lang="en-US" dirty="0"/>
              <a:t> flask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נחזיר מתוצאת הפונקציה של ה-</a:t>
            </a:r>
            <a:r>
              <a:rPr lang="en-US" dirty="0"/>
              <a:t>route</a:t>
            </a:r>
            <a:r>
              <a:rPr lang="he-IL" dirty="0"/>
              <a:t> שנבחר את הפונקציה של </a:t>
            </a:r>
            <a:r>
              <a:rPr lang="en-US" dirty="0" err="1"/>
              <a:t>render_template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בתוך </a:t>
            </a:r>
            <a:r>
              <a:rPr lang="en-US" dirty="0" err="1"/>
              <a:t>render_template</a:t>
            </a:r>
            <a:r>
              <a:rPr lang="he-IL" dirty="0"/>
              <a:t> נכתוב את שם התבנית שאנו רוצים שתוצג עבור הכניסה ל-</a:t>
            </a:r>
            <a:r>
              <a:rPr lang="en-US" dirty="0"/>
              <a:t>route</a:t>
            </a:r>
            <a:r>
              <a:rPr lang="he-IL" dirty="0"/>
              <a:t> המשויך לפונקציה.</a:t>
            </a:r>
          </a:p>
          <a:p>
            <a:pPr lvl="1" algn="r" rtl="1"/>
            <a:r>
              <a:rPr lang="he-IL" dirty="0"/>
              <a:t>כך נעשה לעוד </a:t>
            </a:r>
            <a:r>
              <a:rPr lang="en-US" dirty="0"/>
              <a:t>routes</a:t>
            </a:r>
            <a:r>
              <a:rPr lang="he-IL" dirty="0"/>
              <a:t> ותבניות, בהתאם לצורך.</a:t>
            </a:r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A825-8F50-5849-9C0E-1CDEA499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render_template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638530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he-IL" dirty="0"/>
              <a:t>הפונקציה </a:t>
            </a:r>
            <a:r>
              <a:rPr lang="en-US" dirty="0" err="1"/>
              <a:t>render_template</a:t>
            </a:r>
            <a:r>
              <a:rPr lang="he-IL" dirty="0"/>
              <a:t> מאפשרת להעביר משתנים ל-</a:t>
            </a:r>
            <a:r>
              <a:rPr lang="en-US" dirty="0"/>
              <a:t>template</a:t>
            </a:r>
            <a:r>
              <a:rPr lang="he-IL" dirty="0"/>
              <a:t> באופן הבא:</a:t>
            </a:r>
          </a:p>
          <a:p>
            <a:pPr algn="r" rtl="1"/>
            <a:endParaRPr lang="he-IL" dirty="0"/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AF8BC-E275-7B41-A0CD-73F5FDFB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2790470"/>
            <a:ext cx="7302500" cy="8001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BAF670-8C66-D64D-A4AD-990FA2B4450C}"/>
              </a:ext>
            </a:extLst>
          </p:cNvPr>
          <p:cNvSpPr txBox="1">
            <a:spLocks/>
          </p:cNvSpPr>
          <p:nvPr/>
        </p:nvSpPr>
        <p:spPr>
          <a:xfrm>
            <a:off x="838200" y="3730830"/>
            <a:ext cx="10515600" cy="2376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משתנים בשם </a:t>
            </a:r>
            <a:r>
              <a:rPr lang="en-US" dirty="0"/>
              <a:t>title, name</a:t>
            </a:r>
            <a:r>
              <a:rPr lang="he-IL" dirty="0"/>
              <a:t> וכו׳ יהיו זמינים לשימוש בתבנית הרלוונטית</a:t>
            </a:r>
          </a:p>
          <a:p>
            <a:pPr algn="r" rtl="1"/>
            <a:r>
              <a:rPr lang="he-IL" dirty="0"/>
              <a:t>תרגילי </a:t>
            </a:r>
            <a:r>
              <a:rPr lang="en-US" dirty="0" err="1"/>
              <a:t>render_template</a:t>
            </a:r>
            <a:r>
              <a:rPr lang="he-IL" dirty="0"/>
              <a:t> – כיצד נציג את העמודים הבאים:</a:t>
            </a:r>
          </a:p>
          <a:p>
            <a:pPr lvl="1" algn="r" rtl="1"/>
            <a:r>
              <a:rPr lang="en-US" dirty="0"/>
              <a:t>/</a:t>
            </a:r>
            <a:r>
              <a:rPr lang="en-US" dirty="0" err="1"/>
              <a:t>login.html</a:t>
            </a:r>
            <a:r>
              <a:rPr lang="he-IL" dirty="0"/>
              <a:t> בתגובה ל-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/login</a:t>
            </a:r>
            <a:r>
              <a:rPr lang="he-IL" dirty="0"/>
              <a:t>?</a:t>
            </a:r>
          </a:p>
          <a:p>
            <a:pPr lvl="1" algn="r" rtl="1"/>
            <a:r>
              <a:rPr lang="en-US" dirty="0" err="1"/>
              <a:t>Profile.html</a:t>
            </a:r>
            <a:r>
              <a:rPr lang="he-IL" dirty="0"/>
              <a:t> בתגובה ל-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</a:t>
            </a:r>
            <a:r>
              <a:rPr lang="en-US" dirty="0" err="1"/>
              <a:t>pofile</a:t>
            </a:r>
            <a:r>
              <a:rPr lang="he-IL" dirty="0"/>
              <a:t>, כאשר בפונקציה </a:t>
            </a:r>
            <a:r>
              <a:rPr lang="en-US" dirty="0"/>
              <a:t>profile()</a:t>
            </a:r>
            <a:r>
              <a:rPr lang="he-IL" dirty="0"/>
              <a:t> המקושרת אליו מוגדר משתנה בשם </a:t>
            </a:r>
            <a:r>
              <a:rPr lang="en-US" dirty="0" err="1"/>
              <a:t>user_name</a:t>
            </a:r>
            <a:r>
              <a:rPr lang="he-IL" dirty="0"/>
              <a:t> ואנו מעוניינים להעביר אותו בתור </a:t>
            </a:r>
            <a:r>
              <a:rPr lang="en-US" dirty="0"/>
              <a:t>username </a:t>
            </a:r>
            <a:r>
              <a:rPr lang="he-IL" dirty="0"/>
              <a:t>לתבנית?</a:t>
            </a:r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lvl="2" algn="r" rtl="1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4D46B-3830-E843-8F30-67220D0B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אופן השימוש במשתנים שהועברו לתבנית הוא באמצעות סוגריים מסולסלים כפולים </a:t>
            </a:r>
            <a:r>
              <a:rPr lang="en-US" dirty="0"/>
              <a:t>{{ </a:t>
            </a:r>
            <a:r>
              <a:rPr lang="en-US" dirty="0" err="1"/>
              <a:t>variable_name</a:t>
            </a:r>
            <a:r>
              <a:rPr lang="en-US" dirty="0"/>
              <a:t> }}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דוגמא...</a:t>
            </a:r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C783-1A96-F947-86E4-EE178EE8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להגדיר ערך ברירת מחדל למשתנים </a:t>
            </a:r>
            <a:r>
              <a:rPr lang="he-IL"/>
              <a:t>באמצעות פעולת </a:t>
            </a:r>
            <a:r>
              <a:rPr lang="en-US" dirty="0"/>
              <a:t>filter</a:t>
            </a:r>
            <a:r>
              <a:rPr lang="he-IL" dirty="0"/>
              <a:t> בשם </a:t>
            </a:r>
            <a:r>
              <a:rPr lang="en-US" dirty="0"/>
              <a:t>default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אופן הכתיבה הוא: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	</a:t>
            </a:r>
            <a:r>
              <a:rPr lang="he-IL" dirty="0"/>
              <a:t> </a:t>
            </a:r>
            <a:r>
              <a:rPr lang="en-US" dirty="0"/>
              <a:t>{{ VARIABLE_NAME | default(‘VALUE’, true) }}</a:t>
            </a:r>
          </a:p>
          <a:p>
            <a:pPr algn="r" rtl="1"/>
            <a:r>
              <a:rPr lang="he-IL" dirty="0"/>
              <a:t>כאשר בארגומנט </a:t>
            </a:r>
            <a:r>
              <a:rPr lang="en-US" dirty="0"/>
              <a:t>true</a:t>
            </a:r>
            <a:r>
              <a:rPr lang="he-IL" dirty="0"/>
              <a:t> יחיל את ערך ברירת המחדל אם המשתנה מוגדר אבל ״ריק״ (לא רק כאשר הערך שלו לא קיים אלא גם כאשר הערך שלו שקול ל</a:t>
            </a:r>
            <a:r>
              <a:rPr lang="en-US" dirty="0"/>
              <a:t>false-</a:t>
            </a:r>
            <a:r>
              <a:rPr lang="he-IL" dirty="0"/>
              <a:t>, למשל מחרוזת ריקה </a:t>
            </a:r>
            <a:r>
              <a:rPr lang="en-US" dirty="0" err="1"/>
              <a:t>user_name</a:t>
            </a:r>
            <a:r>
              <a:rPr lang="en-US" dirty="0"/>
              <a:t>=“”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73E6-49E0-7B4E-BBE8-E1AAD632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2580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1828</Words>
  <Application>Microsoft Macintosh PowerPoint</Application>
  <PresentationFormat>Widescreen</PresentationFormat>
  <Paragraphs>252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Elephant</vt:lpstr>
      <vt:lpstr>Arial</vt:lpstr>
      <vt:lpstr>Calibri</vt:lpstr>
      <vt:lpstr>Century Gothic</vt:lpstr>
      <vt:lpstr>BrushVTI</vt:lpstr>
      <vt:lpstr>Jinja2</vt:lpstr>
      <vt:lpstr>Jinja2</vt:lpstr>
      <vt:lpstr> Templates</vt:lpstr>
      <vt:lpstr>התאמת עמודי ה-HTML ל-Templates ב-Flask</vt:lpstr>
      <vt:lpstr>Templates ומבנה אפליקציה ב-Flask התחלתית</vt:lpstr>
      <vt:lpstr>render_template()</vt:lpstr>
      <vt:lpstr>render_template()</vt:lpstr>
      <vt:lpstr>משתנים ב-templates</vt:lpstr>
      <vt:lpstr>משתנים ב-templates</vt:lpstr>
      <vt:lpstr>פילטרים ב-templates</vt:lpstr>
      <vt:lpstr>משתנים ב-templates</vt:lpstr>
      <vt:lpstr>משתנים ב-templates</vt:lpstr>
      <vt:lpstr>include ב-templates</vt:lpstr>
      <vt:lpstr>משתנים ו-include ב-templates</vt:lpstr>
      <vt:lpstr>משתנים ו-include ב-templates</vt:lpstr>
      <vt:lpstr>תנאים ב-templates</vt:lpstr>
      <vt:lpstr>תנאים ב-templates</vt:lpstr>
      <vt:lpstr>תנאים ב-templates</vt:lpstr>
      <vt:lpstr>לולאות ב-templates</vt:lpstr>
      <vt:lpstr>לולאות ב-templates</vt:lpstr>
      <vt:lpstr>block ו-extends ב-templates</vt:lpstr>
      <vt:lpstr>block ו-extends ב-templates</vt:lpstr>
      <vt:lpstr>block, extends ו-super() ב-templates</vt:lpstr>
      <vt:lpstr>Jinja2</vt:lpstr>
      <vt:lpstr>static</vt:lpstr>
      <vt:lpstr>Static ומבנה אפליקציית Flask התחלתית</vt:lpstr>
      <vt:lpstr>Static ו-url_for()</vt:lpstr>
      <vt:lpstr>תזכורת: התאמת עמודי ה-HTML ל-Templates ב-Flask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185</cp:revision>
  <dcterms:created xsi:type="dcterms:W3CDTF">2020-09-17T10:35:21Z</dcterms:created>
  <dcterms:modified xsi:type="dcterms:W3CDTF">2021-05-04T13:26:07Z</dcterms:modified>
</cp:coreProperties>
</file>