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0901"/>
  </p:normalViewPr>
  <p:slideViewPr>
    <p:cSldViewPr snapToGrid="0" snapToObjects="1">
      <p:cViewPr varScale="1">
        <p:scale>
          <a:sx n="85" d="100"/>
          <a:sy n="85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3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לא משימה כלה – לכן לא לומדים את זה בקורס. צריך לדעת הרבה תוכנות והרבה דברים ביחד.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לא משימה כלה – לכן לא לומדים את זה בקורס. צריך לדעת הרבה תוכנות והרבה דברים ביחד.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בזה כסף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בזה כסף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5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בזה כסף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1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בזה כסף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אתם צריכים לחשוב עכשיו – לאן תרצו להגיע?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כנסו ללינק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7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טיפה בים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2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3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מומלץ להתחיל מ-</a:t>
            </a:r>
            <a:r>
              <a:rPr lang="en-US" dirty="0" err="1"/>
              <a:t>vue</a:t>
            </a:r>
            <a:r>
              <a:rPr lang="he-IL" dirty="0"/>
              <a:t> - הכי רק הכי נוח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hyperlink" Target="https://github.com/kamranahmedse/developer-roadma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rsenip@post.bgu.ac.i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rseni-pertzovski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webcomponent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הלאה?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רוצים עוד!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העלאת אתר לאינטרנט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רוצים עוד!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העלאת אתר לאינטרנט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שרת:</a:t>
            </a:r>
          </a:p>
          <a:p>
            <a:pPr lvl="1" algn="r" rtl="1"/>
            <a:r>
              <a:rPr lang="he-IL" dirty="0"/>
              <a:t>האם משותף / ייעודי (מה התקציב? צפי </a:t>
            </a:r>
            <a:r>
              <a:rPr lang="en-US" dirty="0"/>
              <a:t>Traffic</a:t>
            </a:r>
            <a:r>
              <a:rPr lang="he-IL" dirty="0"/>
              <a:t> לאתר? קצב גדילה?)?</a:t>
            </a:r>
          </a:p>
          <a:p>
            <a:pPr lvl="1" algn="r" rtl="1"/>
            <a:r>
              <a:rPr lang="he-IL" dirty="0"/>
              <a:t>מה הספק (ביקורות/המלצות)?</a:t>
            </a:r>
          </a:p>
          <a:p>
            <a:pPr lvl="1" algn="r" rtl="1"/>
            <a:r>
              <a:rPr lang="he-IL" dirty="0"/>
              <a:t>מי מגדיר את הגדרות השרת (אתם/מומחים)?</a:t>
            </a:r>
          </a:p>
          <a:p>
            <a:pPr lvl="1" algn="r" rtl="1"/>
            <a:r>
              <a:rPr lang="he-IL" dirty="0"/>
              <a:t>איפה יאוחסן השרת (פיזית)?</a:t>
            </a:r>
          </a:p>
          <a:p>
            <a:pPr algn="r" rtl="1"/>
            <a:r>
              <a:rPr lang="he-IL" dirty="0"/>
              <a:t>בסיס נתונים:</a:t>
            </a:r>
          </a:p>
          <a:p>
            <a:pPr lvl="1" algn="r" rtl="1"/>
            <a:r>
              <a:rPr lang="en-US" dirty="0"/>
              <a:t>SQL</a:t>
            </a:r>
            <a:r>
              <a:rPr lang="he-IL" dirty="0"/>
              <a:t>? </a:t>
            </a:r>
            <a:r>
              <a:rPr lang="en-US" dirty="0"/>
              <a:t>NO-SQL</a:t>
            </a:r>
            <a:r>
              <a:rPr lang="he-IL" dirty="0"/>
              <a:t>?</a:t>
            </a:r>
          </a:p>
          <a:p>
            <a:pPr lvl="1" algn="r" rtl="1"/>
            <a:r>
              <a:rPr lang="en-US" dirty="0"/>
              <a:t>MySQL/MariaDB/SQL Server/MongoDB…</a:t>
            </a:r>
          </a:p>
          <a:p>
            <a:pPr algn="r" rtl="1"/>
            <a:r>
              <a:rPr lang="he-IL" dirty="0"/>
              <a:t>שם המתחם:</a:t>
            </a:r>
          </a:p>
          <a:p>
            <a:pPr lvl="1" algn="r" rtl="1"/>
            <a:r>
              <a:rPr lang="he-IL" dirty="0"/>
              <a:t>מה שם האתר (חשוב ביותר!!! ראייה לרחוק)?</a:t>
            </a:r>
          </a:p>
          <a:p>
            <a:pPr lvl="1" algn="r" rtl="1"/>
            <a:r>
              <a:rPr lang="he-IL" dirty="0"/>
              <a:t>מי הספק (</a:t>
            </a:r>
            <a:r>
              <a:rPr lang="en-US" dirty="0"/>
              <a:t>GoDaddy/</a:t>
            </a:r>
            <a:r>
              <a:rPr lang="en-US" dirty="0" err="1"/>
              <a:t>BlueHost</a:t>
            </a:r>
            <a:r>
              <a:rPr lang="en-US" dirty="0"/>
              <a:t>/HostGator …</a:t>
            </a:r>
            <a:r>
              <a:rPr lang="he-IL" dirty="0"/>
              <a:t>)?</a:t>
            </a:r>
            <a:endParaRPr lang="en-US" dirty="0"/>
          </a:p>
          <a:p>
            <a:pPr lvl="1" algn="r" rtl="1"/>
            <a:r>
              <a:rPr lang="he-IL" dirty="0"/>
              <a:t>מי מגדיר את ההגדרות שם המתחם (אתם/ מומחים)?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18895-76BE-4C41-9C91-EBB59E22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70" y="3129671"/>
            <a:ext cx="3937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7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מנהל גרסאות של ספריות ותוספים ל-</a:t>
            </a:r>
            <a:r>
              <a:rPr lang="en-US" dirty="0"/>
              <a:t>PHP</a:t>
            </a:r>
            <a:endParaRPr lang="he-IL" dirty="0"/>
          </a:p>
          <a:p>
            <a:pPr lvl="1" algn="r" rtl="1"/>
            <a:r>
              <a:rPr lang="he-IL" dirty="0"/>
              <a:t>מונע בעיות של גרסאות שונות של ספריות בהתקנה של אותו הפרויקט</a:t>
            </a:r>
          </a:p>
          <a:p>
            <a:pPr lvl="1" algn="r" rtl="1"/>
            <a:r>
              <a:rPr lang="he-IL" dirty="0"/>
              <a:t>קובץ הגדרות בשם </a:t>
            </a:r>
            <a:r>
              <a:rPr lang="en-US" dirty="0"/>
              <a:t>composer</a:t>
            </a:r>
          </a:p>
          <a:p>
            <a:pPr lvl="1" algn="r" rtl="1"/>
            <a:r>
              <a:rPr lang="he-IL" dirty="0"/>
              <a:t>פשוט מאוד להגדרה</a:t>
            </a:r>
          </a:p>
          <a:p>
            <a:pPr lvl="1" algn="r" rtl="1"/>
            <a:r>
              <a:rPr lang="he-IL" dirty="0"/>
              <a:t>קובץ </a:t>
            </a:r>
            <a:r>
              <a:rPr lang="en-US" dirty="0"/>
              <a:t>composer</a:t>
            </a:r>
            <a:r>
              <a:rPr lang="he-IL" dirty="0"/>
              <a:t> ייחודי לכל פרויקט</a:t>
            </a:r>
          </a:p>
          <a:p>
            <a:pPr lvl="1" algn="r" rtl="1"/>
            <a:r>
              <a:rPr lang="he-IL" dirty="0"/>
              <a:t>חיוני בכל פרויקט, בפרט בצוותים גדולים</a:t>
            </a:r>
          </a:p>
          <a:p>
            <a:pPr lvl="1" algn="r" rtl="1"/>
            <a:r>
              <a:rPr lang="en-US" dirty="0"/>
              <a:t>Politicly Correct</a:t>
            </a:r>
            <a:endParaRPr lang="he-IL" dirty="0"/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לסיכום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רוצים עוד!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 - מדוע?</a:t>
            </a:r>
            <a:r>
              <a:rPr lang="en-US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מעניין</a:t>
            </a:r>
          </a:p>
          <a:p>
            <a:pPr algn="r" rtl="1"/>
            <a:r>
              <a:rPr lang="he-IL" dirty="0"/>
              <a:t>מאתגר</a:t>
            </a:r>
          </a:p>
          <a:p>
            <a:pPr algn="r" rtl="1"/>
            <a:r>
              <a:rPr lang="he-IL" dirty="0"/>
              <a:t>מהנה</a:t>
            </a:r>
          </a:p>
          <a:p>
            <a:pPr algn="r" rtl="1"/>
            <a:r>
              <a:rPr lang="he-IL" dirty="0"/>
              <a:t>מפתח חשיבה</a:t>
            </a:r>
          </a:p>
          <a:p>
            <a:pPr algn="r" rtl="1"/>
            <a:r>
              <a:rPr lang="he-IL" dirty="0"/>
              <a:t>מכובד</a:t>
            </a:r>
          </a:p>
          <a:p>
            <a:pPr algn="r" rtl="1"/>
            <a:r>
              <a:rPr lang="he-IL" dirty="0"/>
              <a:t>עבודה בסביבה נעימה</a:t>
            </a:r>
          </a:p>
          <a:p>
            <a:pPr algn="r" rtl="1"/>
            <a:r>
              <a:rPr lang="he-IL" dirty="0"/>
              <a:t>תנאים נוחים</a:t>
            </a:r>
          </a:p>
          <a:p>
            <a:pPr algn="r" rtl="1"/>
            <a:r>
              <a:rPr lang="he-IL" dirty="0"/>
              <a:t>ו...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 - מדוע?</a:t>
            </a:r>
            <a:r>
              <a:rPr lang="en-US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Amazon</a:t>
            </a:r>
            <a:r>
              <a:rPr lang="he-IL" dirty="0"/>
              <a:t> – שווי של 1 טריליון דולר</a:t>
            </a:r>
          </a:p>
          <a:p>
            <a:pPr algn="r" rtl="1"/>
            <a:r>
              <a:rPr lang="en-US" dirty="0"/>
              <a:t>Google</a:t>
            </a:r>
            <a:r>
              <a:rPr lang="he-IL" dirty="0"/>
              <a:t> – שווי של 900 מיליארד דולר</a:t>
            </a:r>
          </a:p>
          <a:p>
            <a:pPr algn="r" rtl="1"/>
            <a:r>
              <a:rPr lang="he-IL" dirty="0"/>
              <a:t>שכר ממוצע בפיתוח </a:t>
            </a:r>
            <a:r>
              <a:rPr lang="en-US" dirty="0"/>
              <a:t>WEB</a:t>
            </a:r>
            <a:r>
              <a:rPr lang="he-IL" dirty="0"/>
              <a:t> בישראל 20000+ ש״ח בחודש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FF171-23BF-3B44-AEB9-8C79D07D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26" y="3684928"/>
            <a:ext cx="4310341" cy="2693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5FE3A-5B8F-194A-A65B-5DFAD7A1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6" y="3689038"/>
            <a:ext cx="4088325" cy="26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0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באילו תפקידים נדרשים היכרות וידע של טכנולוגיות אינטרנט?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55000" lnSpcReduction="20000"/>
          </a:bodyPr>
          <a:lstStyle/>
          <a:p>
            <a:pPr algn="r" rtl="1"/>
            <a:r>
              <a:rPr lang="en-US" dirty="0"/>
              <a:t>Web master</a:t>
            </a:r>
          </a:p>
          <a:p>
            <a:pPr algn="r" rtl="1"/>
            <a:r>
              <a:rPr lang="en-US" dirty="0"/>
              <a:t>UI/UX designer</a:t>
            </a:r>
          </a:p>
          <a:p>
            <a:pPr algn="r" rtl="1"/>
            <a:r>
              <a:rPr lang="en-US" dirty="0"/>
              <a:t>Applications Programmer</a:t>
            </a:r>
          </a:p>
          <a:p>
            <a:pPr algn="r" rtl="1"/>
            <a:r>
              <a:rPr lang="en-US" dirty="0"/>
              <a:t>Project Manager</a:t>
            </a:r>
          </a:p>
          <a:p>
            <a:pPr algn="r" rtl="1"/>
            <a:r>
              <a:rPr lang="en-US" dirty="0"/>
              <a:t>PMO</a:t>
            </a:r>
          </a:p>
          <a:p>
            <a:pPr algn="r" rtl="1"/>
            <a:r>
              <a:rPr lang="en-US" dirty="0"/>
              <a:t>Product Manager</a:t>
            </a:r>
          </a:p>
          <a:p>
            <a:pPr algn="r" rtl="1"/>
            <a:r>
              <a:rPr lang="en-US" dirty="0"/>
              <a:t>System </a:t>
            </a:r>
            <a:r>
              <a:rPr lang="en-US" dirty="0" err="1"/>
              <a:t>alalysis</a:t>
            </a:r>
            <a:endParaRPr lang="en-US" dirty="0"/>
          </a:p>
          <a:p>
            <a:pPr algn="r" rtl="1"/>
            <a:r>
              <a:rPr lang="en-US" dirty="0"/>
              <a:t>BI</a:t>
            </a:r>
          </a:p>
          <a:p>
            <a:pPr algn="r" rtl="1"/>
            <a:r>
              <a:rPr lang="en-US" dirty="0"/>
              <a:t>CTO</a:t>
            </a:r>
          </a:p>
          <a:p>
            <a:pPr algn="r" rtl="1"/>
            <a:r>
              <a:rPr lang="en-US" dirty="0"/>
              <a:t>System Admin</a:t>
            </a:r>
          </a:p>
          <a:p>
            <a:pPr algn="r" rtl="1"/>
            <a:r>
              <a:rPr lang="en-US" dirty="0"/>
              <a:t>Sales &amp; Marketing</a:t>
            </a:r>
          </a:p>
          <a:p>
            <a:pPr algn="r" rtl="1"/>
            <a:r>
              <a:rPr lang="en-US" dirty="0"/>
              <a:t>Content Supervisor</a:t>
            </a:r>
          </a:p>
          <a:p>
            <a:pPr algn="r" rtl="1"/>
            <a:r>
              <a:rPr lang="en-US" dirty="0" err="1"/>
              <a:t>Etc</a:t>
            </a:r>
            <a:r>
              <a:rPr lang="en-US" dirty="0"/>
              <a:t>…</a:t>
            </a:r>
            <a:endParaRPr lang="he-IL" dirty="0"/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DF944-14E6-1D45-A22F-455CA56B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36359"/>
            <a:ext cx="6793720" cy="3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מטרות הקורס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הבנת הארכיטקטורה והתשתית של האינטרנט</a:t>
            </a:r>
          </a:p>
          <a:p>
            <a:pPr algn="r" rtl="1"/>
            <a:r>
              <a:rPr lang="he-IL" dirty="0"/>
              <a:t>הכרת טכנולוגיות פיתוח בעולם האינטרנט</a:t>
            </a:r>
          </a:p>
          <a:p>
            <a:pPr algn="r" rtl="1"/>
            <a:r>
              <a:rPr lang="he-IL" dirty="0"/>
              <a:t>פיתוח יכולות ניתוח ואפיון הדרושות לבניית אתרי אינטרנט</a:t>
            </a:r>
          </a:p>
          <a:p>
            <a:pPr algn="r" rtl="1"/>
            <a:r>
              <a:rPr lang="he-IL" dirty="0"/>
              <a:t>פיתוח קישורים לבניית אתרי אינטרנט ברמת מורכבות בסיסית עד בינונית בסביבה מרובת טכנולוגיות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לאן תרצו להגיע?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0878-8477-B54C-B18A-6A30204C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1" y="4508114"/>
            <a:ext cx="3087939" cy="2042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632B6-DE3C-B04D-9B32-9255BE442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449" y="1904259"/>
            <a:ext cx="2540000" cy="181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A6DBB8-AD3F-3F45-9CA5-1501AFA76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47" y="1868831"/>
            <a:ext cx="3353823" cy="1886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F8B5E2-58DD-214C-A335-858FFD1DD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24" y="1830214"/>
            <a:ext cx="3601479" cy="2400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D3DD1-F632-BA44-A481-40F825A5B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587" y="4380425"/>
            <a:ext cx="3827355" cy="229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DCA3FD-F568-474D-A244-DE68733556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8941" y="4336348"/>
            <a:ext cx="3272497" cy="1870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CD0CA0-6A15-784F-9886-CA87B4AF06FF}"/>
              </a:ext>
            </a:extLst>
          </p:cNvPr>
          <p:cNvSpPr txBox="1"/>
          <p:nvPr/>
        </p:nvSpPr>
        <p:spPr>
          <a:xfrm>
            <a:off x="2612777" y="1321356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9"/>
              </a:rPr>
              <a:t>https://github.com/kamranahmedse/developer-roadmap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0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שומרים על קשר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ארסני אריאל פרצובסקי</a:t>
            </a:r>
          </a:p>
          <a:p>
            <a:pPr algn="r" rtl="1"/>
            <a:r>
              <a:rPr lang="en-US" dirty="0">
                <a:hlinkClick r:id="rId3"/>
              </a:rPr>
              <a:t>arsenip@post.bgu.ac.il</a:t>
            </a:r>
            <a:endParaRPr lang="en-US" dirty="0"/>
          </a:p>
          <a:p>
            <a:pPr algn="r" rtl="1"/>
            <a:r>
              <a:rPr lang="en-US" dirty="0">
                <a:hlinkClick r:id="rId4"/>
              </a:rPr>
              <a:t>https://www.linkedin.com/in/arseni-pertzovskiy/</a:t>
            </a:r>
            <a:endParaRPr lang="en-US" dirty="0"/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ללמוד ללמוד ללמוד... ולעבוד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2011679"/>
            <a:ext cx="5923672" cy="4046221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ללמוד את החומר שדילגנו/לא למדנו/ לא הכרנו, מהנושאים שבהם אתם מתעניינים:</a:t>
            </a:r>
          </a:p>
          <a:p>
            <a:pPr lvl="1" algn="r" rtl="1"/>
            <a:r>
              <a:rPr lang="en-US" dirty="0"/>
              <a:t>UI/UX</a:t>
            </a:r>
          </a:p>
          <a:p>
            <a:pPr lvl="1" algn="r" rtl="1"/>
            <a:r>
              <a:rPr lang="he-IL" dirty="0"/>
              <a:t>ניתוח, עיצוב, אפיון</a:t>
            </a:r>
          </a:p>
          <a:p>
            <a:pPr lvl="1" algn="r" rtl="1"/>
            <a:r>
              <a:rPr lang="en-US" dirty="0"/>
              <a:t>SQL</a:t>
            </a:r>
            <a:r>
              <a:rPr lang="he-IL" dirty="0"/>
              <a:t> ובסיסי נתונים</a:t>
            </a:r>
          </a:p>
          <a:p>
            <a:pPr lvl="1" algn="r" rtl="1"/>
            <a:r>
              <a:rPr lang="en-US" dirty="0"/>
              <a:t>WEB</a:t>
            </a:r>
            <a:r>
              <a:rPr lang="he-IL" dirty="0"/>
              <a:t> (</a:t>
            </a:r>
            <a:r>
              <a:rPr lang="en-US" dirty="0"/>
              <a:t>HTML, CSS, JS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ללמוד את הטכנולוגיות החדשות בכל אחד מנשאים אלו</a:t>
            </a:r>
          </a:p>
          <a:p>
            <a:pPr algn="r" rtl="1"/>
            <a:r>
              <a:rPr lang="he-IL" dirty="0"/>
              <a:t>להתחיל לעבוד בתחום...!</a:t>
            </a:r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ACC23-1D50-1448-89A9-BB4E5BD5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3" y="2481433"/>
            <a:ext cx="5158366" cy="35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2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שומרים על קשר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המלצה לעבוד כ-</a:t>
            </a:r>
            <a:r>
              <a:rPr lang="en-US" dirty="0"/>
              <a:t>Full stack</a:t>
            </a:r>
            <a:r>
              <a:rPr lang="he-IL" dirty="0"/>
              <a:t> בהתחלה.</a:t>
            </a:r>
          </a:p>
          <a:p>
            <a:pPr algn="r" rtl="1"/>
            <a:r>
              <a:rPr lang="he-IL" dirty="0"/>
              <a:t>תוכלו לצבור הרבה ידע ואז תחליטו לאן תרצו להתקדם עם זה.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מחכים לתגובות שלכם ולסיפורי הצלחה </a:t>
            </a:r>
            <a:r>
              <a:rPr lang="he-IL" dirty="0">
                <a:sym typeface="Wingdings" pitchFamily="2" charset="2"/>
              </a:rPr>
              <a:t></a:t>
            </a:r>
            <a:endParaRPr lang="en-US" dirty="0"/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רוצים עוד!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8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CSS-SASS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SASS – Syntactically Awesome Style Sheets</a:t>
            </a:r>
          </a:p>
          <a:p>
            <a:pPr lvl="1" algn="r" rtl="1"/>
            <a:r>
              <a:rPr lang="he-IL" dirty="0"/>
              <a:t>שייך לקטגוריית </a:t>
            </a:r>
            <a:r>
              <a:rPr lang="en-US" dirty="0"/>
              <a:t>CSS Preprocessors</a:t>
            </a:r>
            <a:r>
              <a:rPr lang="he-IL" dirty="0"/>
              <a:t> – קוד ה-</a:t>
            </a:r>
            <a:r>
              <a:rPr lang="en-US" dirty="0"/>
              <a:t>SASS</a:t>
            </a:r>
            <a:r>
              <a:rPr lang="he-IL" dirty="0"/>
              <a:t> עובר עיבוד והופך לקוד </a:t>
            </a:r>
            <a:r>
              <a:rPr lang="en-US" dirty="0"/>
              <a:t>CSS</a:t>
            </a:r>
          </a:p>
          <a:p>
            <a:pPr lvl="1" algn="r" rtl="1"/>
            <a:r>
              <a:rPr lang="he-IL" dirty="0"/>
              <a:t>מספיק יכולות שימושיות מעבר ל-</a:t>
            </a:r>
            <a:r>
              <a:rPr lang="en-US" dirty="0"/>
              <a:t>CSS</a:t>
            </a:r>
            <a:endParaRPr lang="he-IL" dirty="0"/>
          </a:p>
          <a:p>
            <a:pPr lvl="1" algn="r" rtl="1"/>
            <a:r>
              <a:rPr lang="he-IL" dirty="0"/>
              <a:t>לא קשור לטעינה של הדף (מלבד קבצי ה-</a:t>
            </a:r>
            <a:r>
              <a:rPr lang="en-US" dirty="0"/>
              <a:t>CSS</a:t>
            </a:r>
            <a:r>
              <a:rPr lang="he-IL" dirty="0"/>
              <a:t> שנוצרים </a:t>
            </a:r>
            <a:r>
              <a:rPr lang="he-IL" dirty="0" err="1"/>
              <a:t>במילא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נפוץ מאוד בתעשייה, אך עתידו בסימן שאלה...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C0CE-A23D-604B-B109-0974AF8BAC2F}"/>
              </a:ext>
            </a:extLst>
          </p:cNvPr>
          <p:cNvSpPr txBox="1"/>
          <p:nvPr/>
        </p:nvSpPr>
        <p:spPr>
          <a:xfrm>
            <a:off x="168812" y="6354246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https://sass-lang.com/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665A2-DF95-9A4F-8589-3F5431B7B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2" y="4270117"/>
            <a:ext cx="4135177" cy="20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רוצים עוד!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JavaScript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jQuery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קל ללמידה ביחס לאפשרויות אחרות</a:t>
            </a:r>
          </a:p>
          <a:p>
            <a:pPr lvl="1" algn="r" rtl="1"/>
            <a:r>
              <a:rPr lang="he-IL" dirty="0"/>
              <a:t>מפשט את הכתיבה והשימוש ב-</a:t>
            </a:r>
            <a:r>
              <a:rPr lang="en-US" dirty="0" err="1"/>
              <a:t>javascript</a:t>
            </a:r>
            <a:endParaRPr lang="he-IL" dirty="0"/>
          </a:p>
          <a:p>
            <a:pPr lvl="1" algn="r" rtl="1"/>
            <a:r>
              <a:rPr lang="he-IL" dirty="0"/>
              <a:t>פחות יעיל מ-</a:t>
            </a:r>
            <a:r>
              <a:rPr lang="en-US" dirty="0"/>
              <a:t>Vanilla JS</a:t>
            </a:r>
            <a:r>
              <a:rPr lang="he-IL" dirty="0"/>
              <a:t> בחלק מהמקרים</a:t>
            </a:r>
          </a:p>
          <a:p>
            <a:pPr lvl="1" algn="r" rtl="1"/>
            <a:r>
              <a:rPr lang="he-IL" dirty="0"/>
              <a:t>נפוץ מאוד, ומאוד נדרש (לכן חובה ללמוד ולהכיר...)</a:t>
            </a:r>
          </a:p>
          <a:p>
            <a:pPr algn="r" rtl="1"/>
            <a:r>
              <a:rPr lang="en-US" dirty="0"/>
              <a:t>Angular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נכתב על ידי עובד של </a:t>
            </a:r>
            <a:r>
              <a:rPr lang="en-US" dirty="0"/>
              <a:t>Google</a:t>
            </a:r>
            <a:endParaRPr lang="he-IL" dirty="0"/>
          </a:p>
          <a:p>
            <a:pPr lvl="1" algn="r" rtl="1"/>
            <a:r>
              <a:rPr lang="he-IL" dirty="0"/>
              <a:t>נפוץ, מתאים לאפליקציות </a:t>
            </a:r>
            <a:r>
              <a:rPr lang="en-US" dirty="0"/>
              <a:t>WEB</a:t>
            </a:r>
            <a:r>
              <a:rPr lang="he-IL" dirty="0"/>
              <a:t> גדולות</a:t>
            </a:r>
          </a:p>
          <a:p>
            <a:pPr algn="r" rtl="1"/>
            <a:r>
              <a:rPr lang="en-US" dirty="0"/>
              <a:t>React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נכתב על-ידי עובד של </a:t>
            </a:r>
            <a:r>
              <a:rPr lang="en-US" dirty="0"/>
              <a:t>Facebook</a:t>
            </a:r>
            <a:endParaRPr lang="he-IL" dirty="0"/>
          </a:p>
          <a:p>
            <a:pPr lvl="1" algn="r" rtl="1"/>
            <a:r>
              <a:rPr lang="he-IL" dirty="0"/>
              <a:t>מוכר ונפוץ, בשימוש שהולך וגדל</a:t>
            </a:r>
          </a:p>
          <a:p>
            <a:pPr lvl="1" algn="r" rtl="1"/>
            <a:r>
              <a:rPr lang="he-IL" dirty="0"/>
              <a:t>נשען על </a:t>
            </a:r>
            <a:r>
              <a:rPr lang="en-US" dirty="0"/>
              <a:t>DOM</a:t>
            </a:r>
            <a:r>
              <a:rPr lang="he-IL" dirty="0"/>
              <a:t> </a:t>
            </a:r>
            <a:r>
              <a:rPr lang="en-US" dirty="0"/>
              <a:t>Shadow</a:t>
            </a:r>
            <a:endParaRPr lang="he-IL" dirty="0"/>
          </a:p>
          <a:p>
            <a:pPr algn="r" rtl="1"/>
            <a:r>
              <a:rPr lang="en-US" dirty="0" err="1"/>
              <a:t>Vue.js</a:t>
            </a:r>
            <a:r>
              <a:rPr lang="he-IL" dirty="0"/>
              <a:t>, ואחרים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AC808-8904-C24F-B43A-E122B0D9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6578"/>
            <a:ext cx="4589195" cy="25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9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JavaScript Web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JavaScript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שפת סקריפטים שהיא </a:t>
            </a:r>
            <a:r>
              <a:rPr lang="en-US" dirty="0"/>
              <a:t>Single-Threaded</a:t>
            </a:r>
            <a:r>
              <a:rPr lang="he-IL" dirty="0"/>
              <a:t>, בכל זמן רץ </a:t>
            </a:r>
            <a:r>
              <a:rPr lang="en-US" dirty="0"/>
              <a:t>Thread</a:t>
            </a:r>
            <a:endParaRPr lang="he-IL" dirty="0"/>
          </a:p>
          <a:p>
            <a:pPr lvl="1" algn="r" rtl="1"/>
            <a:r>
              <a:rPr lang="he-IL" dirty="0"/>
              <a:t>המנוע עובר משורה לשורה וקופץ מפונקציה לפונקציה ובחזרה</a:t>
            </a:r>
          </a:p>
          <a:p>
            <a:pPr algn="r" rtl="1"/>
            <a:r>
              <a:rPr lang="en-US" dirty="0"/>
              <a:t>Web Workers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מאפשרים להפוך את </a:t>
            </a:r>
            <a:r>
              <a:rPr lang="en-US" dirty="0"/>
              <a:t>JS</a:t>
            </a:r>
            <a:r>
              <a:rPr lang="he-IL" dirty="0"/>
              <a:t> ל-</a:t>
            </a:r>
            <a:r>
              <a:rPr lang="en-US" dirty="0"/>
              <a:t>Multi-Threaded</a:t>
            </a:r>
            <a:r>
              <a:rPr lang="he-IL" dirty="0"/>
              <a:t> על-ידי הרצת קוד ברקע</a:t>
            </a:r>
          </a:p>
          <a:p>
            <a:pPr lvl="1" algn="r" rtl="1"/>
            <a:r>
              <a:rPr lang="he-IL" dirty="0"/>
              <a:t>ה-</a:t>
            </a:r>
            <a:r>
              <a:rPr lang="en-US" dirty="0"/>
              <a:t>Thread</a:t>
            </a:r>
            <a:r>
              <a:rPr lang="he-IL" dirty="0"/>
              <a:t> הראשי של </a:t>
            </a:r>
            <a:r>
              <a:rPr lang="en-US" dirty="0"/>
              <a:t>JS</a:t>
            </a:r>
            <a:r>
              <a:rPr lang="he-IL" dirty="0"/>
              <a:t> מניע את ה-</a:t>
            </a:r>
            <a:r>
              <a:rPr lang="en-US" dirty="0"/>
              <a:t>Web Workers</a:t>
            </a:r>
            <a:r>
              <a:rPr lang="he-IL" dirty="0"/>
              <a:t> שפועלים באופן א-סינכרוני</a:t>
            </a:r>
          </a:p>
          <a:p>
            <a:pPr lvl="1" algn="r" rtl="1"/>
            <a:r>
              <a:rPr lang="he-IL" dirty="0"/>
              <a:t>חוסכים זמן ריצה, מונעים הקפאה של ה-</a:t>
            </a:r>
            <a:r>
              <a:rPr lang="en-US" dirty="0"/>
              <a:t>Thread</a:t>
            </a:r>
            <a:r>
              <a:rPr lang="he-IL" dirty="0"/>
              <a:t> הראשי לטובת ביצוע משימות </a:t>
            </a:r>
            <a:r>
              <a:rPr lang="en-US" dirty="0"/>
              <a:t>UX</a:t>
            </a:r>
            <a:endParaRPr lang="he-IL" dirty="0"/>
          </a:p>
          <a:p>
            <a:pPr lvl="1" algn="r" rtl="1"/>
            <a:r>
              <a:rPr lang="he-IL" dirty="0"/>
              <a:t>בסיום פעולתם הם מחזירים תשובה ל-</a:t>
            </a:r>
            <a:r>
              <a:rPr lang="en-US" dirty="0"/>
              <a:t>Thread</a:t>
            </a:r>
            <a:r>
              <a:rPr lang="he-IL" dirty="0"/>
              <a:t> הראשי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F1041-FF4F-4E4C-A89B-025058E5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1" y="5395912"/>
            <a:ext cx="3402790" cy="12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2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JavaScript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3404383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en-US" dirty="0">
                <a:hlinkClick r:id="rId3"/>
              </a:rPr>
              <a:t>https://developer.mozilla.org/en-US/docs/Web/Web_Components</a:t>
            </a:r>
            <a:endParaRPr lang="en-US" dirty="0"/>
          </a:p>
          <a:p>
            <a:pPr algn="r" rtl="1"/>
            <a:r>
              <a:rPr lang="he-IL" dirty="0"/>
              <a:t>יצירה לאלמנטים מותאמים אישית</a:t>
            </a:r>
          </a:p>
          <a:p>
            <a:pPr lvl="1" algn="r" rtl="1"/>
            <a:r>
              <a:rPr lang="he-IL" dirty="0"/>
              <a:t>מודולרי – מאפשרים למנוע </a:t>
            </a:r>
            <a:r>
              <a:rPr lang="he-IL" dirty="0" err="1"/>
              <a:t>חזרתיות</a:t>
            </a:r>
            <a:endParaRPr lang="he-IL" dirty="0"/>
          </a:p>
          <a:p>
            <a:pPr lvl="1" algn="r" rtl="1"/>
            <a:r>
              <a:rPr lang="en-US" dirty="0"/>
              <a:t>Scalable</a:t>
            </a:r>
            <a:r>
              <a:rPr lang="he-IL" dirty="0"/>
              <a:t> – ניתנים להרחבה ולצמצום ללא הרבה מאמץ</a:t>
            </a:r>
          </a:p>
          <a:p>
            <a:pPr lvl="1" algn="r" rtl="1"/>
            <a:r>
              <a:rPr lang="he-IL" dirty="0"/>
              <a:t>ניתנים לשיתוף עם מפתחים אחרים באמצעות המאגר </a:t>
            </a:r>
            <a:r>
              <a:rPr lang="en-US" dirty="0">
                <a:hlinkClick r:id="rId4"/>
              </a:rPr>
              <a:t>https://www.webcomponents.org/</a:t>
            </a:r>
            <a:endParaRPr lang="he-IL" dirty="0"/>
          </a:p>
          <a:p>
            <a:pPr lvl="1" algn="r" rtl="1"/>
            <a:r>
              <a:rPr lang="he-IL" dirty="0"/>
              <a:t>ישנן מספר דרכים לממש אותם</a:t>
            </a:r>
          </a:p>
          <a:p>
            <a:pPr lvl="1" algn="r" rtl="1"/>
            <a:r>
              <a:rPr lang="he-IL" dirty="0"/>
              <a:t>מצריכים הסתכלות היקפית וחשיבה קדימה</a:t>
            </a:r>
          </a:p>
          <a:p>
            <a:pPr lvl="1" algn="r" rtl="1"/>
            <a:r>
              <a:rPr lang="he-IL" dirty="0"/>
              <a:t>לא עובדים 100% בכל הדפדפנים (צריכים </a:t>
            </a:r>
            <a:r>
              <a:rPr lang="en-US" dirty="0" err="1"/>
              <a:t>Polyfill</a:t>
            </a:r>
            <a:r>
              <a:rPr lang="he-IL" dirty="0"/>
              <a:t>)</a:t>
            </a:r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9BF95-FF7C-144D-BC80-A81D96A80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4" y="4355369"/>
            <a:ext cx="5373859" cy="24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JavaScript Background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בעת גלישה, ייתכנו הפרעות בתקשורת או חסימות רשת. בעזרת </a:t>
            </a:r>
            <a:r>
              <a:rPr lang="en-US" dirty="0"/>
              <a:t>Background Sync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פעולות שהתבצעו ברגע החסימה לא הולכות לאיבוד</a:t>
            </a:r>
          </a:p>
          <a:p>
            <a:pPr lvl="1" algn="r" rtl="1"/>
            <a:r>
              <a:rPr lang="he-IL" dirty="0"/>
              <a:t>תוצאת הפעולות והתגובה להן נשמרות ברקע עד שהתקשורת יציבה</a:t>
            </a:r>
          </a:p>
          <a:p>
            <a:pPr lvl="1" algn="r" rtl="1"/>
            <a:r>
              <a:rPr lang="he-IL" dirty="0"/>
              <a:t>עד ייצוב הרשת, מתאפשר לשלוף מידע שמור ממטמון (</a:t>
            </a:r>
            <a:r>
              <a:rPr lang="en-US" dirty="0"/>
              <a:t>cache</a:t>
            </a:r>
            <a:r>
              <a:rPr lang="he-IL" dirty="0"/>
              <a:t>) ולהציג אותו</a:t>
            </a:r>
          </a:p>
          <a:p>
            <a:pPr lvl="1" algn="r" rtl="1"/>
            <a:r>
              <a:rPr lang="he-IL" dirty="0"/>
              <a:t>נוצר במיוחד עבור הגלישה באינטרנט ברכבת ישראל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07B95-71DA-3049-AF3B-3AB02377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8" y="4604287"/>
            <a:ext cx="4234375" cy="21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908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863</Words>
  <Application>Microsoft Macintosh PowerPoint</Application>
  <PresentationFormat>Widescreen</PresentationFormat>
  <Paragraphs>183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Elephant</vt:lpstr>
      <vt:lpstr>BrushVTI</vt:lpstr>
      <vt:lpstr>מה הלאה?</vt:lpstr>
      <vt:lpstr>ללמוד ללמוד ללמוד... ולעבוד</vt:lpstr>
      <vt:lpstr>CSS</vt:lpstr>
      <vt:lpstr>CSS-SASS</vt:lpstr>
      <vt:lpstr>JavaScript</vt:lpstr>
      <vt:lpstr>JavaScript Frameworks</vt:lpstr>
      <vt:lpstr>JavaScript Web Workers</vt:lpstr>
      <vt:lpstr>JavaScript Web Components</vt:lpstr>
      <vt:lpstr>JavaScript Background Sync</vt:lpstr>
      <vt:lpstr>העלאת אתר לאינטרנט</vt:lpstr>
      <vt:lpstr>העלאת אתר לאינטרנט</vt:lpstr>
      <vt:lpstr>PHP</vt:lpstr>
      <vt:lpstr>לסיכום</vt:lpstr>
      <vt:lpstr> - מדוע?WEB</vt:lpstr>
      <vt:lpstr> - מדוע?WEB</vt:lpstr>
      <vt:lpstr>באילו תפקידים נדרשים היכרות וידע של טכנולוגיות אינטרנט?</vt:lpstr>
      <vt:lpstr>מטרות הקורס</vt:lpstr>
      <vt:lpstr>לאן תרצו להגיע?</vt:lpstr>
      <vt:lpstr>שומרים על קשר</vt:lpstr>
      <vt:lpstr>שומרים על קשר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172</cp:revision>
  <dcterms:created xsi:type="dcterms:W3CDTF">2020-09-17T10:35:21Z</dcterms:created>
  <dcterms:modified xsi:type="dcterms:W3CDTF">2020-09-29T10:51:46Z</dcterms:modified>
</cp:coreProperties>
</file>