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6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42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85676"/>
  </p:normalViewPr>
  <p:slideViewPr>
    <p:cSldViewPr snapToGrid="0" snapToObjects="1">
      <p:cViewPr varScale="1">
        <p:scale>
          <a:sx n="80" d="100"/>
          <a:sy n="80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4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לא שיטה של ברירת מחדל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כמה דוגמאות באינטרנט עם </a:t>
            </a:r>
            <a:r>
              <a:rPr lang="en-US" dirty="0"/>
              <a:t>route </a:t>
            </a:r>
            <a:r>
              <a:rPr lang="he-IL" dirty="0"/>
              <a:t> למשל: </a:t>
            </a:r>
            <a:r>
              <a:rPr lang="en-US" dirty="0"/>
              <a:t>Airbnb,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3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אם אתה רוצה לשלוח לחברים את הלינק, אז הוא יכול לכול בתוכו את על הפרמטרים בפנים (משהו שהוא גלוי ולא צריך להסתיר)</a:t>
            </a:r>
          </a:p>
          <a:p>
            <a:pPr marL="0" algn="r" defTabSz="914400" rtl="1" eaLnBrk="1" latinLnBrk="0" hangingPunct="1"/>
            <a:r>
              <a:rPr lang="en-US" dirty="0">
                <a:hlinkClick r:id="rId3"/>
              </a:rPr>
              <a:t>www.google.com</a:t>
            </a:r>
            <a:r>
              <a:rPr lang="he-IL" dirty="0"/>
              <a:t> (שם גם </a:t>
            </a:r>
            <a:r>
              <a:rPr lang="en-US" dirty="0"/>
              <a:t>form</a:t>
            </a:r>
            <a:r>
              <a:rPr lang="he-IL" dirty="0"/>
              <a:t> עם </a:t>
            </a:r>
            <a:r>
              <a:rPr lang="en-US" dirty="0"/>
              <a:t>method</a:t>
            </a:r>
            <a:r>
              <a:rPr lang="he-IL" dirty="0"/>
              <a:t> של </a:t>
            </a:r>
            <a:r>
              <a:rPr lang="en-US" dirty="0"/>
              <a:t>GET</a:t>
            </a:r>
            <a:r>
              <a:rPr lang="he-IL" dirty="0"/>
              <a:t>)</a:t>
            </a:r>
            <a:endParaRPr lang="en-US" dirty="0"/>
          </a:p>
          <a:p>
            <a:pPr marL="0" algn="r" defTabSz="914400" rtl="1" eaLnBrk="1" latinLnBrk="0" hangingPunct="1"/>
            <a:r>
              <a:rPr lang="en-US" dirty="0"/>
              <a:t>https://</a:t>
            </a:r>
            <a:r>
              <a:rPr lang="en-US" dirty="0" err="1"/>
              <a:t>www.google.co.il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=Gurion</a:t>
            </a:r>
          </a:p>
          <a:p>
            <a:pPr marL="0" algn="r" defTabSz="914400" rtl="1" eaLnBrk="1" latinLnBrk="0" hangingPunct="1"/>
            <a:r>
              <a:rPr lang="he-IL" dirty="0"/>
              <a:t>לשים לב ל</a:t>
            </a:r>
            <a:r>
              <a:rPr lang="en-US" dirty="0"/>
              <a:t>inputs</a:t>
            </a:r>
            <a:r>
              <a:rPr lang="he-IL" dirty="0"/>
              <a:t> שהם </a:t>
            </a:r>
            <a:r>
              <a:rPr lang="en-US" dirty="0"/>
              <a:t>hidden</a:t>
            </a:r>
            <a:r>
              <a:rPr lang="he-IL" dirty="0"/>
              <a:t> – הם גם נשלחים ביחד עם הקלט שהזנתם. </a:t>
            </a:r>
            <a:r>
              <a:rPr lang="he-IL" dirty="0" err="1"/>
              <a:t>נהםוך</a:t>
            </a:r>
            <a:r>
              <a:rPr lang="he-IL" dirty="0"/>
              <a:t> אותם לגלויים ננסה לשלוח שוב את ה-</a:t>
            </a:r>
            <a:r>
              <a:rPr lang="en-US" dirty="0"/>
              <a:t>URL</a:t>
            </a:r>
            <a:r>
              <a:rPr lang="he-IL" dirty="0"/>
              <a:t> עם פרמטרים חדשים.</a:t>
            </a: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1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2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4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תנסו לבנות בעצמכם את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8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שליחת קובץ חייב להיות בשיטת </a:t>
            </a:r>
            <a:r>
              <a:rPr lang="en-US" dirty="0"/>
              <a:t>post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חלק זה כלמידה עצמית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כשעשינו </a:t>
            </a:r>
            <a:r>
              <a:rPr lang="he-IL" dirty="0" err="1"/>
              <a:t>לוגין</a:t>
            </a:r>
            <a:r>
              <a:rPr lang="he-IL" dirty="0"/>
              <a:t> אז </a:t>
            </a:r>
            <a:r>
              <a:rPr lang="he-IL" dirty="0" err="1"/>
              <a:t>ברצונינו</a:t>
            </a:r>
            <a:r>
              <a:rPr lang="he-IL" dirty="0"/>
              <a:t> שבמסך הראשי יהיה מוצג </a:t>
            </a:r>
            <a:r>
              <a:rPr lang="he-IL" dirty="0" err="1"/>
              <a:t>לוגאאוט</a:t>
            </a:r>
            <a:r>
              <a:rPr lang="he-IL" dirty="0"/>
              <a:t>  במקום. כאן ה-</a:t>
            </a:r>
            <a:r>
              <a:rPr lang="en-US" dirty="0"/>
              <a:t>sessions</a:t>
            </a:r>
            <a:r>
              <a:rPr lang="he-IL" dirty="0"/>
              <a:t> באים </a:t>
            </a:r>
            <a:r>
              <a:rPr lang="he-IL" dirty="0" err="1"/>
              <a:t>לעזרתינו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כל פעם כשמשתמש מתחבר לאתר אפשר להגיד שנפתח עליו </a:t>
            </a:r>
            <a:r>
              <a:rPr lang="en-US" dirty="0"/>
              <a:t>session</a:t>
            </a:r>
            <a:r>
              <a:rPr lang="he-IL" dirty="0"/>
              <a:t>, כל פעם שהוא יוצא – נסגר עליו </a:t>
            </a:r>
            <a:r>
              <a:rPr lang="en-US" dirty="0"/>
              <a:t>session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גם על </a:t>
            </a:r>
            <a:r>
              <a:rPr lang="en-US" dirty="0"/>
              <a:t>PERMANENT_SESSION_LIFETIME</a:t>
            </a:r>
            <a:r>
              <a:rPr lang="he-IL" dirty="0"/>
              <a:t> יש לכם שליטה </a:t>
            </a:r>
            <a:r>
              <a:rPr lang="he-IL" dirty="0" err="1"/>
              <a:t>בפרוייקט</a:t>
            </a:r>
            <a:r>
              <a:rPr lang="he-IL" dirty="0"/>
              <a:t> – מגדירים את המשתנה בתוך </a:t>
            </a:r>
            <a:r>
              <a:rPr lang="en-US" dirty="0" err="1"/>
              <a:t>settings.py</a:t>
            </a:r>
            <a:r>
              <a:rPr lang="he-IL" dirty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כל פעם כשמשתמש מתחבר לאתר אפשר להגיד שנפתח עליו </a:t>
            </a:r>
            <a:r>
              <a:rPr lang="en-US" dirty="0"/>
              <a:t>session</a:t>
            </a:r>
            <a:r>
              <a:rPr lang="he-IL" dirty="0"/>
              <a:t>, כל פעם שהוא יוצא – נסגר עליו </a:t>
            </a:r>
            <a:r>
              <a:rPr lang="en-US" dirty="0"/>
              <a:t>session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גם על </a:t>
            </a:r>
            <a:r>
              <a:rPr lang="en-US" dirty="0"/>
              <a:t>PERMANENT_SESSION_LIFETIME</a:t>
            </a:r>
            <a:r>
              <a:rPr lang="he-IL" dirty="0"/>
              <a:t> יש לכם שליטה </a:t>
            </a:r>
            <a:r>
              <a:rPr lang="he-IL" dirty="0" err="1"/>
              <a:t>בפרוייקט</a:t>
            </a:r>
            <a:r>
              <a:rPr lang="he-IL" dirty="0"/>
              <a:t> – מגדירים את המשתנה בתוך </a:t>
            </a:r>
            <a:r>
              <a:rPr lang="en-US" dirty="0" err="1"/>
              <a:t>settings.py</a:t>
            </a:r>
            <a:r>
              <a:rPr lang="he-IL" dirty="0"/>
              <a:t> .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ב-</a:t>
            </a:r>
            <a:r>
              <a:rPr lang="en-US" dirty="0"/>
              <a:t>jinja</a:t>
            </a:r>
            <a:r>
              <a:rPr lang="he-IL" dirty="0"/>
              <a:t> </a:t>
            </a:r>
            <a:r>
              <a:rPr lang="he-IL" dirty="0" err="1"/>
              <a:t>הנוטציה</a:t>
            </a:r>
            <a:r>
              <a:rPr lang="he-IL" dirty="0"/>
              <a:t> לחלץ את המשתנה מתוך ה-</a:t>
            </a:r>
            <a:r>
              <a:rPr lang="en-US" dirty="0"/>
              <a:t>session</a:t>
            </a:r>
            <a:r>
              <a:rPr lang="he-IL" dirty="0"/>
              <a:t> תהיה: </a:t>
            </a:r>
            <a:r>
              <a:rPr lang="en-US" dirty="0"/>
              <a:t>session</a:t>
            </a:r>
            <a:r>
              <a:rPr lang="he-IL" dirty="0"/>
              <a:t> ואז נקודה ושם המשתנה.</a:t>
            </a:r>
          </a:p>
          <a:p>
            <a:pPr marL="0" algn="r" defTabSz="914400" rtl="1" eaLnBrk="1" latinLnBrk="0" hangingPunct="1"/>
            <a:r>
              <a:rPr lang="he-IL" dirty="0" err="1"/>
              <a:t>בגינגה</a:t>
            </a:r>
            <a:r>
              <a:rPr lang="he-IL" dirty="0"/>
              <a:t> לא צריך לייבא את ה-</a:t>
            </a:r>
            <a:r>
              <a:rPr lang="en-US" dirty="0"/>
              <a:t>session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3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7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אפשר להשתמש ב</a:t>
            </a:r>
            <a:r>
              <a:rPr lang="en-US" dirty="0"/>
              <a:t>routes </a:t>
            </a:r>
            <a:r>
              <a:rPr lang="he-IL" dirty="0"/>
              <a:t> לא רק כדי להגיע לעמודים אלא גם כדי לשלוח ולקבל נתונים מהאתר (למשל שאילתות מבסיס הנתונים)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GET</a:t>
            </a:r>
            <a:r>
              <a:rPr lang="he-IL" dirty="0"/>
              <a:t> – לקחת משהו</a:t>
            </a:r>
          </a:p>
          <a:p>
            <a:pPr marL="0" algn="r" defTabSz="914400" rtl="1" eaLnBrk="1" latinLnBrk="0" hangingPunct="1"/>
            <a:r>
              <a:rPr lang="he-IL" dirty="0"/>
              <a:t>ב</a:t>
            </a:r>
            <a:r>
              <a:rPr lang="en-US" dirty="0"/>
              <a:t>POST</a:t>
            </a:r>
            <a:r>
              <a:rPr lang="he-IL" dirty="0"/>
              <a:t> – לשלוח משהו. זה למשל דרך </a:t>
            </a:r>
            <a:r>
              <a:rPr lang="en-US" dirty="0"/>
              <a:t>forms</a:t>
            </a:r>
            <a:r>
              <a:rPr lang="he-IL" dirty="0"/>
              <a:t> (טפסים)</a:t>
            </a:r>
          </a:p>
          <a:p>
            <a:pPr marL="0" algn="r" defTabSz="914400" rtl="1" eaLnBrk="1" latinLnBrk="0" hangingPunct="1"/>
            <a:r>
              <a:rPr lang="en-US" dirty="0"/>
              <a:t>PUT</a:t>
            </a:r>
            <a:r>
              <a:rPr lang="he-IL" dirty="0"/>
              <a:t> – מקביל ל-</a:t>
            </a:r>
            <a:r>
              <a:rPr lang="en-US" dirty="0"/>
              <a:t>UPDATE</a:t>
            </a:r>
            <a:r>
              <a:rPr lang="he-IL" dirty="0"/>
              <a:t> בבסיס נתונים</a:t>
            </a:r>
          </a:p>
          <a:p>
            <a:pPr marL="0" algn="r" defTabSz="914400" rtl="1" eaLnBrk="1" latinLnBrk="0" hangingPunct="1"/>
            <a:r>
              <a:rPr lang="en-US" dirty="0"/>
              <a:t>PUT</a:t>
            </a:r>
            <a:r>
              <a:rPr lang="he-IL" dirty="0"/>
              <a:t> ו-</a:t>
            </a:r>
            <a:r>
              <a:rPr lang="en-US" dirty="0"/>
              <a:t>DELETE</a:t>
            </a:r>
            <a:r>
              <a:rPr lang="he-IL" dirty="0"/>
              <a:t> – נדבר עליהם כשנעבור לדבר על </a:t>
            </a:r>
            <a:r>
              <a:rPr lang="en-US" dirty="0"/>
              <a:t>ajax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d2.co.il/products/al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4.sv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1.1.x/quickstart/#file-uploa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sk.palletsprojects.com/en/1.1.x/patterns/fileuploads/#uploading-fi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map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54578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כיצד עובד האינטרנט?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90688"/>
            <a:ext cx="6477000" cy="487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4D00-696B-5642-88EC-9BCB1A39B8B9}"/>
              </a:ext>
            </a:extLst>
          </p:cNvPr>
          <p:cNvSpPr txBox="1"/>
          <p:nvPr/>
        </p:nvSpPr>
        <p:spPr>
          <a:xfrm>
            <a:off x="0" y="64820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www.seobility.net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/wiki/Frontend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שיטה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משמעות השיטה </a:t>
            </a:r>
            <a:r>
              <a:rPr lang="en-US" dirty="0"/>
              <a:t>GET</a:t>
            </a:r>
            <a:r>
              <a:rPr lang="he-IL" dirty="0"/>
              <a:t> היא קבלת המשאבים שקשורים לנתיב הבקשה.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יכול לשלוח נתונים ביחד עם שליחת הבקשה, במודע או שלא במודע.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שליחת נתונים עם הבקשה עשויה להשפיע על תצוגת הדף שחוזר עבור הבקשה.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ב-</a:t>
            </a:r>
            <a:r>
              <a:rPr lang="en-US" dirty="0"/>
              <a:t>GET</a:t>
            </a:r>
            <a:r>
              <a:rPr lang="he-IL" dirty="0"/>
              <a:t>, שליחת הנתונים מתבצעת באמצעות </a:t>
            </a:r>
            <a:r>
              <a:rPr lang="en-US" dirty="0"/>
              <a:t>Query Parameters</a:t>
            </a:r>
            <a:r>
              <a:rPr lang="he-IL" dirty="0"/>
              <a:t> ב-</a:t>
            </a:r>
            <a:r>
              <a:rPr lang="en-US" dirty="0"/>
              <a:t>URL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/catalog/cars/</a:t>
            </a:r>
            <a:r>
              <a:rPr lang="en-US" dirty="0"/>
              <a:t>?</a:t>
            </a:r>
            <a:r>
              <a:rPr lang="en-US" dirty="0">
                <a:solidFill>
                  <a:srgbClr val="0070C0"/>
                </a:solidFill>
              </a:rPr>
              <a:t>key1=value1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key2=value2</a:t>
            </a:r>
            <a:r>
              <a:rPr lang="en-US" dirty="0"/>
              <a:t>&amp;…&amp;</a:t>
            </a:r>
            <a:r>
              <a:rPr lang="en-US" dirty="0" err="1">
                <a:solidFill>
                  <a:srgbClr val="FFC000"/>
                </a:solidFill>
              </a:rPr>
              <a:t>keyN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valueN</a:t>
            </a:r>
            <a:endParaRPr lang="he-IL" dirty="0">
              <a:solidFill>
                <a:srgbClr val="FFC000"/>
              </a:solidFill>
            </a:endParaRP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ניתן לשלוח </a:t>
            </a:r>
            <a:r>
              <a:rPr lang="en-US" dirty="0"/>
              <a:t>query parameters</a:t>
            </a:r>
            <a:r>
              <a:rPr lang="he-IL" dirty="0"/>
              <a:t> לכל משאב, אבל לא כל משאב מתחשב בכל הפרמטרים...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דוגמא: </a:t>
            </a:r>
            <a:r>
              <a:rPr lang="en-US" dirty="0">
                <a:hlinkClick r:id="rId3"/>
              </a:rPr>
              <a:t>https://www.yad2.co.il/products/all</a:t>
            </a:r>
            <a:r>
              <a:rPr lang="he-I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68854-13FD-864E-9F71-F239337C315F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CBF90-7965-674F-ABE2-40A902B2F6CB}"/>
              </a:ext>
            </a:extLst>
          </p:cNvPr>
          <p:cNvSpPr txBox="1"/>
          <p:nvPr/>
        </p:nvSpPr>
        <p:spPr>
          <a:xfrm>
            <a:off x="0" y="5292546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פרמטרים להתחשב בהם?</a:t>
            </a:r>
          </a:p>
          <a:p>
            <a:pPr algn="r" rtl="1"/>
            <a:r>
              <a:rPr lang="he-IL" dirty="0"/>
              <a:t>אם כן – הצג את התוצאות לפי הפרמטרים הרלוונטיים.</a:t>
            </a:r>
          </a:p>
          <a:p>
            <a:pPr algn="r" rtl="1"/>
            <a:r>
              <a:rPr lang="he-IL" dirty="0"/>
              <a:t>אם לא – הצג את כל התוצאות</a:t>
            </a:r>
            <a:endParaRPr lang="en-US" dirty="0"/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E6611A3-CC4C-9E4B-AA44-843AB279C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56884" y="3399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30416-D5BD-C745-874B-4A2624DBCDDA}"/>
              </a:ext>
            </a:extLst>
          </p:cNvPr>
          <p:cNvSpPr txBox="1"/>
          <p:nvPr/>
        </p:nvSpPr>
        <p:spPr>
          <a:xfrm>
            <a:off x="283196" y="3232432"/>
            <a:ext cx="235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נעזר בטופס סינון התוצאות שבעמוד, שהוא מסוג </a:t>
            </a:r>
            <a:r>
              <a:rPr lang="en-US" dirty="0"/>
              <a:t>GET</a:t>
            </a:r>
            <a:r>
              <a:rPr lang="he-IL" dirty="0"/>
              <a:t>, כדי לסנן לפי המותג טיוטה ומחיר 20000</a:t>
            </a:r>
            <a:endParaRPr lang="en-US" dirty="0"/>
          </a:p>
        </p:txBody>
      </p:sp>
      <p:pic>
        <p:nvPicPr>
          <p:cNvPr id="26" name="Graphic 25" descr="Hourglass">
            <a:extLst>
              <a:ext uri="{FF2B5EF4-FFF2-40B4-BE49-F238E27FC236}">
                <a16:creationId xmlns:a16="http://schemas.microsoft.com/office/drawing/2014/main" id="{BD724037-D79A-D54A-887B-6FCA41EF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1" y="2673458"/>
            <a:ext cx="457200" cy="4572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F5AFBD03-760B-6242-A8FD-369A1CCE5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5195" y="2465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6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D1E41-C989-0646-BDD4-9B4A9115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73458"/>
            <a:ext cx="4191000" cy="457200"/>
          </a:xfrm>
          <a:prstGeom prst="rect">
            <a:avLst/>
          </a:prstGeom>
        </p:spPr>
      </p:pic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830416-D5BD-C745-874B-4A2624DBCDDA}"/>
              </a:ext>
            </a:extLst>
          </p:cNvPr>
          <p:cNvSpPr txBox="1"/>
          <p:nvPr/>
        </p:nvSpPr>
        <p:spPr>
          <a:xfrm>
            <a:off x="283196" y="3232432"/>
            <a:ext cx="235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נעזר בטופס סינון התוצאות שבעמוד, שהוא מסוג </a:t>
            </a:r>
            <a:r>
              <a:rPr lang="en-US" dirty="0"/>
              <a:t>GET</a:t>
            </a:r>
            <a:r>
              <a:rPr lang="he-IL" dirty="0"/>
              <a:t>, כדי לסנן לפי המותג טיוטה ומחיר 20000</a:t>
            </a:r>
            <a:endParaRPr lang="en-US" dirty="0"/>
          </a:p>
        </p:txBody>
      </p:sp>
      <p:pic>
        <p:nvPicPr>
          <p:cNvPr id="26" name="Graphic 25" descr="Hourglass">
            <a:extLst>
              <a:ext uri="{FF2B5EF4-FFF2-40B4-BE49-F238E27FC236}">
                <a16:creationId xmlns:a16="http://schemas.microsoft.com/office/drawing/2014/main" id="{BD724037-D79A-D54A-887B-6FCA41EF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1" y="2673458"/>
            <a:ext cx="457200" cy="4572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F5AFBD03-760B-6242-A8FD-369A1CCE5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5195" y="2465394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31B986CD-560F-7F40-8845-81E2BB2B4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400" y="544195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24E629-8B9D-8A43-A0D2-F707B3A6E470}"/>
              </a:ext>
            </a:extLst>
          </p:cNvPr>
          <p:cNvSpPr txBox="1"/>
          <p:nvPr/>
        </p:nvSpPr>
        <p:spPr>
          <a:xfrm>
            <a:off x="5361215" y="5050926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GET</a:t>
            </a:r>
            <a:r>
              <a:rPr lang="he-IL" dirty="0"/>
              <a:t>, מפנה בחזרה לאותו עמוד, הפעם עם פרמטרים ב-</a:t>
            </a:r>
            <a:r>
              <a:rPr lang="en-US" dirty="0"/>
              <a:t>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16C05-F59A-7445-9235-599B828DA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8220" y="5670550"/>
            <a:ext cx="5943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/>
              <a:t>המחשה -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31B986CD-560F-7F40-8845-81E2BB2B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0" y="306209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24E629-8B9D-8A43-A0D2-F707B3A6E470}"/>
              </a:ext>
            </a:extLst>
          </p:cNvPr>
          <p:cNvSpPr txBox="1"/>
          <p:nvPr/>
        </p:nvSpPr>
        <p:spPr>
          <a:xfrm>
            <a:off x="5377543" y="267106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GET</a:t>
            </a:r>
            <a:r>
              <a:rPr lang="he-IL" dirty="0"/>
              <a:t>, מפנה בחזרה לאותו עמוד, הפעם עם פרמטרים ב-</a:t>
            </a:r>
            <a:r>
              <a:rPr lang="en-US" dirty="0"/>
              <a:t>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16C05-F59A-7445-9235-599B828D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548" y="3290692"/>
            <a:ext cx="5943600" cy="4572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8F586F18-6A91-0040-8B5A-4A979B2C7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051" y="304040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C2D13B-06E4-4F45-8897-4402EDFB0C58}"/>
              </a:ext>
            </a:extLst>
          </p:cNvPr>
          <p:cNvSpPr txBox="1"/>
          <p:nvPr/>
        </p:nvSpPr>
        <p:spPr>
          <a:xfrm>
            <a:off x="2031327" y="267106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21" name="Graphic 20" descr="Line arrow Straight">
            <a:extLst>
              <a:ext uri="{FF2B5EF4-FFF2-40B4-BE49-F238E27FC236}">
                <a16:creationId xmlns:a16="http://schemas.microsoft.com/office/drawing/2014/main" id="{A7722246-D806-9F44-A5F2-AD0283F1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522" y="30404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9C090E-39C2-7947-B011-86B4F06A42FB}"/>
              </a:ext>
            </a:extLst>
          </p:cNvPr>
          <p:cNvSpPr txBox="1"/>
          <p:nvPr/>
        </p:nvSpPr>
        <p:spPr>
          <a:xfrm>
            <a:off x="0" y="5292546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פרמטרים להתחשב בהם?</a:t>
            </a:r>
          </a:p>
          <a:p>
            <a:pPr algn="r" rtl="1"/>
            <a:r>
              <a:rPr lang="he-IL" dirty="0"/>
              <a:t>אם כן – הצג את התוצאות לפי הפרמטרים הרלוונטיים.</a:t>
            </a:r>
          </a:p>
          <a:p>
            <a:pPr algn="r" rtl="1"/>
            <a:r>
              <a:rPr lang="he-IL" dirty="0"/>
              <a:t>אם לא – הצג את כל התוצאות</a:t>
            </a:r>
            <a:endParaRPr lang="en-US" dirty="0"/>
          </a:p>
        </p:txBody>
      </p:sp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CDD8CD82-7765-5A45-A93E-E6C9F026A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 Straight">
            <a:extLst>
              <a:ext uri="{FF2B5EF4-FFF2-40B4-BE49-F238E27FC236}">
                <a16:creationId xmlns:a16="http://schemas.microsoft.com/office/drawing/2014/main" id="{D3823EB0-3B48-7C48-B0A2-B6A7E21B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76051" y="395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שיטה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משמעות השיטה </a:t>
            </a:r>
            <a:r>
              <a:rPr lang="en-US" dirty="0"/>
              <a:t>POST</a:t>
            </a:r>
            <a:r>
              <a:rPr lang="he-IL" dirty="0"/>
              <a:t> היא בקשה למשאב ביחד עם שליחה מאובטחת של נתונים.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בקשה תשלח בשיטת </a:t>
            </a:r>
            <a:r>
              <a:rPr lang="en-US" dirty="0"/>
              <a:t>POST</a:t>
            </a:r>
            <a:r>
              <a:rPr lang="he-IL" dirty="0"/>
              <a:t> אך ורק אם המשתמש יבצע זאת במפורש.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רוב המשתמשים מבצעים בקשות בשיטה זו שלא במודע, מפתחים מבצעים זאת במודע.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שליחת הנתונים נוטה להשפיע על הנתונים שבבסיס הנתונים של האתר.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POST</a:t>
            </a:r>
            <a:r>
              <a:rPr lang="he-IL" dirty="0"/>
              <a:t> הנתונים אינם נשלחים ב-</a:t>
            </a:r>
            <a:r>
              <a:rPr lang="en-US" dirty="0"/>
              <a:t>URL</a:t>
            </a:r>
            <a:r>
              <a:rPr lang="he-IL" dirty="0"/>
              <a:t> אלא באובייקט שמכונה </a:t>
            </a:r>
            <a:r>
              <a:rPr lang="en-US" dirty="0"/>
              <a:t>Payload</a:t>
            </a:r>
            <a:r>
              <a:rPr lang="he-IL" dirty="0"/>
              <a:t> או </a:t>
            </a:r>
            <a:r>
              <a:rPr lang="en-US" dirty="0"/>
              <a:t>form data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השיטה </a:t>
            </a:r>
            <a:r>
              <a:rPr lang="en-US" dirty="0"/>
              <a:t>POST</a:t>
            </a:r>
            <a:r>
              <a:rPr lang="he-IL" dirty="0"/>
              <a:t> בדרך כלל קשורה לטפסים שמכילים מידע רגיש כמו טופס ההרשמה  לאתר, טופס של העברה בנקאית, טופס של כניסה לאתר, טופס של הזמנת מוצרים </a:t>
            </a:r>
            <a:r>
              <a:rPr lang="he-IL" dirty="0" err="1"/>
              <a:t>וכו</a:t>
            </a:r>
            <a:r>
              <a:rPr lang="he-IL" dirty="0"/>
              <a:t>׳.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CBF90-7965-674F-ABE2-40A902B2F6CB}"/>
              </a:ext>
            </a:extLst>
          </p:cNvPr>
          <p:cNvSpPr txBox="1"/>
          <p:nvPr/>
        </p:nvSpPr>
        <p:spPr>
          <a:xfrm>
            <a:off x="687688" y="5292546"/>
            <a:ext cx="4245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  <a:r>
              <a:rPr lang="en-US" dirty="0"/>
              <a:t> </a:t>
            </a:r>
            <a:r>
              <a:rPr lang="he-IL" dirty="0"/>
              <a:t> אם כן – הצג עמוד</a:t>
            </a:r>
          </a:p>
          <a:p>
            <a:pPr algn="r" rtl="1"/>
            <a:r>
              <a:rPr lang="he-IL" dirty="0"/>
              <a:t>אם לא – האם השיטה היא </a:t>
            </a:r>
            <a:r>
              <a:rPr lang="en-US" dirty="0"/>
              <a:t>POST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נתונים להתחשב בהם?</a:t>
            </a:r>
          </a:p>
          <a:p>
            <a:pPr algn="r" rtl="1"/>
            <a:r>
              <a:rPr lang="he-IL" dirty="0"/>
              <a:t>אם כן – השתמש בהם בהתאם והחזר תשובה.</a:t>
            </a:r>
          </a:p>
          <a:p>
            <a:pPr algn="r" rtl="1"/>
            <a:r>
              <a:rPr lang="he-IL" dirty="0"/>
              <a:t>אם לא – החזר תשובה.</a:t>
            </a:r>
            <a:endParaRPr lang="en-US" dirty="0"/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E6611A3-CC4C-9E4B-AA44-843AB279C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41915" y="4378146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356884" y="3399601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4146" y="247156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E136523F-E5FC-6044-BA6E-CB67BD47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5726" y="2673043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A6E81F-C33A-284E-8796-DD5555C1E2EA}"/>
              </a:ext>
            </a:extLst>
          </p:cNvPr>
          <p:cNvSpPr txBox="1"/>
          <p:nvPr/>
        </p:nvSpPr>
        <p:spPr>
          <a:xfrm>
            <a:off x="232476" y="3232432"/>
            <a:ext cx="300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מזין את הנתונים הנדרשים בטופס מסוג </a:t>
            </a:r>
            <a:r>
              <a:rPr lang="en-US" dirty="0"/>
              <a:t>POST</a:t>
            </a:r>
            <a:r>
              <a:rPr lang="he-IL" dirty="0"/>
              <a:t> כדי לבצע את הרכישה באתר, כולל כתובת, פרטי אשראי ועוד. שולח את הטופס.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c 7" descr="Hourglass">
            <a:extLst>
              <a:ext uri="{FF2B5EF4-FFF2-40B4-BE49-F238E27FC236}">
                <a16:creationId xmlns:a16="http://schemas.microsoft.com/office/drawing/2014/main" id="{6CCF1A70-0BFF-B74E-8E86-03CFCEDE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543" y="2673458"/>
            <a:ext cx="457200" cy="4572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952FF4A-2FB6-2C4B-A674-03E184BB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1915" y="2432957"/>
            <a:ext cx="914400" cy="914400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51CBB9A4-5009-5E49-8701-00DEB1209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0059" y="2471565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F520B1AA-ECE9-8A4F-AC3C-27516C884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15" y="244485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15E17-8B55-EC40-924C-929FDAC797EC}"/>
              </a:ext>
            </a:extLst>
          </p:cNvPr>
          <p:cNvSpPr txBox="1"/>
          <p:nvPr/>
        </p:nvSpPr>
        <p:spPr>
          <a:xfrm>
            <a:off x="4427766" y="3232432"/>
            <a:ext cx="221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השקת מחפש את המשאב </a:t>
            </a:r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1BC3-325A-EF46-90A2-62349AEE28C6}"/>
              </a:ext>
            </a:extLst>
          </p:cNvPr>
          <p:cNvSpPr txBox="1"/>
          <p:nvPr/>
        </p:nvSpPr>
        <p:spPr>
          <a:xfrm>
            <a:off x="2797191" y="206362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</a:t>
            </a:r>
            <a:r>
              <a:rPr lang="en-US" dirty="0"/>
              <a:t>products/all</a:t>
            </a:r>
          </a:p>
        </p:txBody>
      </p:sp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232ADA1A-2BA8-454D-9C61-7FBC803B0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4146" y="247156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C427-0A02-D248-BA14-FD4C8A5BA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828" y="2673458"/>
            <a:ext cx="4622800" cy="4572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E136523F-E5FC-6044-BA6E-CB67BD47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5726" y="2673043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A6E81F-C33A-284E-8796-DD5555C1E2EA}"/>
              </a:ext>
            </a:extLst>
          </p:cNvPr>
          <p:cNvSpPr txBox="1"/>
          <p:nvPr/>
        </p:nvSpPr>
        <p:spPr>
          <a:xfrm>
            <a:off x="232476" y="3232432"/>
            <a:ext cx="300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המשתמש מזין את הנתונים הנדרשים בטופס מסוג </a:t>
            </a:r>
            <a:r>
              <a:rPr lang="en-US" dirty="0"/>
              <a:t>POST</a:t>
            </a:r>
            <a:r>
              <a:rPr lang="he-IL" dirty="0"/>
              <a:t> כדי לבצע את הרכישה באתר, כולל כתובת, פרטי אשראי ועוד. שולח את הטופס.</a:t>
            </a:r>
            <a:endParaRPr lang="en-US" dirty="0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CE9E5AFC-0894-6748-8FF3-C978D488D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5441950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2143B9-5B39-5F47-9544-216D323B6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9068" y="5670550"/>
            <a:ext cx="46228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D532F0-D27E-5048-851B-D64BDBA3D063}"/>
              </a:ext>
            </a:extLst>
          </p:cNvPr>
          <p:cNvSpPr txBox="1"/>
          <p:nvPr/>
        </p:nvSpPr>
        <p:spPr>
          <a:xfrm>
            <a:off x="8943550" y="4454715"/>
            <a:ext cx="26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POST</a:t>
            </a:r>
            <a:r>
              <a:rPr lang="he-IL" dirty="0"/>
              <a:t>, מפנה את הנתונים ל</a:t>
            </a:r>
            <a:r>
              <a:rPr lang="en-US" dirty="0"/>
              <a:t>route</a:t>
            </a:r>
            <a:r>
              <a:rPr lang="he-IL" dirty="0"/>
              <a:t> שנועד לטפל בהם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-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1"/>
            <a:ext cx="10515600" cy="661778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המשתמש ״מבקש״ את הכתובת: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CE9E5AFC-0894-6748-8FF3-C978D488D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0314" y="356855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2143B9-5B39-5F47-9544-216D323B6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82" y="3797151"/>
            <a:ext cx="46228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D532F0-D27E-5048-851B-D64BDBA3D063}"/>
              </a:ext>
            </a:extLst>
          </p:cNvPr>
          <p:cNvSpPr txBox="1"/>
          <p:nvPr/>
        </p:nvSpPr>
        <p:spPr>
          <a:xfrm>
            <a:off x="8744464" y="2581316"/>
            <a:ext cx="26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הטופס, שהוא מסוג </a:t>
            </a:r>
            <a:r>
              <a:rPr lang="en-US" dirty="0"/>
              <a:t>POST</a:t>
            </a:r>
            <a:r>
              <a:rPr lang="he-IL" dirty="0"/>
              <a:t>, מפנה את הנתונים ל</a:t>
            </a:r>
            <a:r>
              <a:rPr lang="en-US" dirty="0"/>
              <a:t>route</a:t>
            </a:r>
            <a:r>
              <a:rPr lang="he-IL" dirty="0"/>
              <a:t> שנועד לטפל בהם</a:t>
            </a:r>
            <a:endParaRPr lang="en-US" dirty="0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3726932F-D31F-2640-BE68-8F549747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77" y="3568551"/>
            <a:ext cx="914400" cy="914400"/>
          </a:xfrm>
          <a:prstGeom prst="rect">
            <a:avLst/>
          </a:prstGeom>
        </p:spPr>
      </p:pic>
      <p:pic>
        <p:nvPicPr>
          <p:cNvPr id="23" name="Graphic 22" descr="Hourglass">
            <a:extLst>
              <a:ext uri="{FF2B5EF4-FFF2-40B4-BE49-F238E27FC236}">
                <a16:creationId xmlns:a16="http://schemas.microsoft.com/office/drawing/2014/main" id="{DE8F671C-CB5B-8542-BEE9-9822A2002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8311" y="3797151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35FBB6-FA2E-6F40-85CC-955762CA6466}"/>
              </a:ext>
            </a:extLst>
          </p:cNvPr>
          <p:cNvSpPr txBox="1"/>
          <p:nvPr/>
        </p:nvSpPr>
        <p:spPr>
          <a:xfrm>
            <a:off x="4195314" y="2912139"/>
            <a:ext cx="26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מחפש את המשאב שעונה על הכתובת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5B170-9EC0-4E42-A20D-9EE14C9B723C}"/>
              </a:ext>
            </a:extLst>
          </p:cNvPr>
          <p:cNvSpPr txBox="1"/>
          <p:nvPr/>
        </p:nvSpPr>
        <p:spPr>
          <a:xfrm>
            <a:off x="1541087" y="5252487"/>
            <a:ext cx="4245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האם השיטה היא </a:t>
            </a:r>
            <a:r>
              <a:rPr lang="en-US" dirty="0"/>
              <a:t>GET</a:t>
            </a:r>
            <a:r>
              <a:rPr lang="he-IL" dirty="0"/>
              <a:t>?</a:t>
            </a:r>
            <a:r>
              <a:rPr lang="en-US" dirty="0"/>
              <a:t> </a:t>
            </a:r>
            <a:r>
              <a:rPr lang="he-IL" dirty="0"/>
              <a:t> אם כן – הצג עמוד</a:t>
            </a:r>
          </a:p>
          <a:p>
            <a:pPr algn="r" rtl="1"/>
            <a:r>
              <a:rPr lang="he-IL" dirty="0"/>
              <a:t>אם לא – האם השיטה היא </a:t>
            </a:r>
            <a:r>
              <a:rPr lang="en-US" dirty="0"/>
              <a:t>POST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אם כן – האם יש נתונים להתחשב בהם?</a:t>
            </a:r>
          </a:p>
          <a:p>
            <a:pPr algn="r" rtl="1"/>
            <a:r>
              <a:rPr lang="he-IL" dirty="0"/>
              <a:t>אם כן – השתמש בהם בהתאם והחזר תשובה.</a:t>
            </a:r>
          </a:p>
          <a:p>
            <a:pPr algn="r" rtl="1"/>
            <a:r>
              <a:rPr lang="he-IL" dirty="0"/>
              <a:t>אם לא – החזר תשובה.</a:t>
            </a:r>
            <a:endParaRPr lang="en-US" dirty="0"/>
          </a:p>
        </p:txBody>
      </p:sp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2C5143D3-D4A3-C140-909F-14317498A6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5314" y="4338087"/>
            <a:ext cx="914400" cy="914400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A93CBF0D-6560-6743-98D5-05CBF1627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359711" y="4296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URL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URL</a:t>
            </a:r>
            <a:r>
              <a:rPr lang="he-IL" dirty="0"/>
              <a:t> – מחרוזת שמזהה משאב באינטרנט באמצעות מיקום המשאב (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URL</a:t>
            </a:r>
            <a:r>
              <a:rPr lang="he-IL" dirty="0"/>
              <a:t> מצביע על כתובות </a:t>
            </a:r>
            <a:r>
              <a:rPr lang="en-US" dirty="0"/>
              <a:t>IP</a:t>
            </a:r>
            <a:r>
              <a:rPr lang="he-IL" dirty="0"/>
              <a:t> שמוגדרות ב-</a:t>
            </a:r>
            <a:r>
              <a:rPr lang="en-US" dirty="0"/>
              <a:t>DNS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מבנה הכללי של </a:t>
            </a:r>
            <a:r>
              <a:rPr lang="en-US" dirty="0"/>
              <a:t>URL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sz="2400" dirty="0"/>
              <a:t>&lt;protocol&gt;://&lt;hostname&gt;/&lt;relative-path&gt;?&lt;query-parameters&gt;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  <a:r>
              <a:rPr lang="he-IL" dirty="0"/>
              <a:t> – </a:t>
            </a:r>
            <a:r>
              <a:rPr lang="en-US" dirty="0"/>
              <a:t>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Flask</a:t>
            </a:r>
            <a:r>
              <a:rPr lang="he-IL" dirty="0"/>
              <a:t>, הגישה על עמוד מסוים ל-</a:t>
            </a:r>
            <a:r>
              <a:rPr lang="en-US" dirty="0"/>
              <a:t>query </a:t>
            </a:r>
            <a:r>
              <a:rPr lang="en-US" dirty="0" err="1"/>
              <a:t>parametenrs</a:t>
            </a:r>
            <a:r>
              <a:rPr lang="he-IL" dirty="0"/>
              <a:t> שהועבר אליו נעשית באמצעות אובייקט </a:t>
            </a:r>
            <a:r>
              <a:rPr lang="en-US" dirty="0"/>
              <a:t>request</a:t>
            </a:r>
            <a:r>
              <a:rPr lang="he-IL" dirty="0"/>
              <a:t> ועל-ידי </a:t>
            </a:r>
            <a:r>
              <a:rPr lang="en-US" dirty="0" err="1"/>
              <a:t>request.args</a:t>
            </a:r>
            <a:r>
              <a:rPr lang="en-US" dirty="0"/>
              <a:t>[‘QUERY_PARAM_KEY’]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דוגמה – עבור הבקשה ל-</a:t>
            </a:r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 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יש 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לאחר מכן לפנות למפתח </a:t>
            </a:r>
            <a:r>
              <a:rPr lang="en-US" dirty="0" err="1"/>
              <a:t>args</a:t>
            </a:r>
            <a:r>
              <a:rPr lang="he-IL" dirty="0"/>
              <a:t> ולקחת את המפתחות שמזוהים עם הפרמטרים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טפסים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request.method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2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בהגדרה של טפסים אנו יכולים להגדיר </a:t>
            </a:r>
            <a:endParaRPr lang="en-US" dirty="0"/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&lt;form method=“GET” action=“”&gt;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משמעות הגדרה זו היא שנתוני הטופס יישלחו בשיטת </a:t>
            </a:r>
            <a:r>
              <a:rPr lang="en-US" dirty="0"/>
              <a:t>GET</a:t>
            </a:r>
            <a:r>
              <a:rPr lang="he-IL" dirty="0"/>
              <a:t> לכתובת שב-</a:t>
            </a:r>
            <a:r>
              <a:rPr lang="en-US" dirty="0"/>
              <a:t>action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בשליחת הטופס ב</a:t>
            </a:r>
            <a:r>
              <a:rPr lang="en-US" dirty="0"/>
              <a:t>GET-</a:t>
            </a:r>
            <a:r>
              <a:rPr lang="he-IL" dirty="0"/>
              <a:t> נתוני הטופס יועברו בצורה של </a:t>
            </a:r>
            <a:r>
              <a:rPr lang="en-US" dirty="0"/>
              <a:t>query parameters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דוגמא: </a:t>
            </a:r>
            <a:r>
              <a:rPr lang="en-US" dirty="0">
                <a:hlinkClick r:id="rId3"/>
              </a:rPr>
              <a:t>www.google.com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103BC-29C0-6A46-A5CA-9C9C8187C7D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מכיוון ש-</a:t>
            </a:r>
            <a:r>
              <a:rPr lang="en-US" dirty="0"/>
              <a:t>GET</a:t>
            </a:r>
            <a:r>
              <a:rPr lang="he-IL" dirty="0"/>
              <a:t> משרשר את ערכי הטופס ב-</a:t>
            </a:r>
            <a:r>
              <a:rPr lang="en-US" dirty="0"/>
              <a:t>URL</a:t>
            </a:r>
            <a:r>
              <a:rPr lang="he-IL" dirty="0"/>
              <a:t> הוא נחשב לשיטה שאינה מאובטחת.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לטפסים שמכילים מידע רגיש (סיסמא, פרטי אשראי, חשבון בנק וכו׳) כמו טפסי הרשמה, כניסה לאתר, רכישת מוצר וכדומה, נרצה להשתמש בשיטה אחרת, </a:t>
            </a:r>
            <a:r>
              <a:rPr lang="en-US" dirty="0"/>
              <a:t>POST</a:t>
            </a:r>
            <a:r>
              <a:rPr lang="he-IL" dirty="0"/>
              <a:t>, שנחשבת מאובטחת.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103BC-29C0-6A46-A5CA-9C9C8187C7D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DEF1B-B158-B445-9726-2E53EBAA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572000"/>
            <a:ext cx="462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0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GET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אז מתי נשתמש ב-</a:t>
            </a:r>
            <a:r>
              <a:rPr lang="en-US" dirty="0"/>
              <a:t>GET</a:t>
            </a:r>
            <a:r>
              <a:rPr lang="he-IL" dirty="0"/>
              <a:t>?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כאשר המידע שבטופס לא מכיל מידע רגיש.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כשאנו מעוניינים לשתף קישור עם אנשים אחרים (תוצאות חיפוש, מוצר, עמוד קטלוג וכו׳).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חיפוש ב</a:t>
            </a:r>
            <a:r>
              <a:rPr lang="en-US" dirty="0"/>
              <a:t>google</a:t>
            </a:r>
            <a:r>
              <a:rPr lang="he-IL" dirty="0"/>
              <a:t>: טופס בשיטת </a:t>
            </a:r>
            <a:r>
              <a:rPr lang="en-US" dirty="0"/>
              <a:t>GET</a:t>
            </a:r>
            <a:r>
              <a:rPr lang="he-IL" dirty="0"/>
              <a:t> שמשרשר פרמטרים ב-</a:t>
            </a:r>
            <a:r>
              <a:rPr lang="en-US" dirty="0"/>
              <a:t>URL</a:t>
            </a:r>
            <a:r>
              <a:rPr lang="he-IL" dirty="0"/>
              <a:t> ומאפשר שיתוף לתוצאות חיפוש.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השיטה </a:t>
            </a:r>
            <a:r>
              <a:rPr lang="en-US" dirty="0"/>
              <a:t>POST</a:t>
            </a:r>
            <a:r>
              <a:rPr lang="he-IL" dirty="0"/>
              <a:t> וטפסים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בהגדרה של טפסים אנו יכולים להגדיר</a:t>
            </a: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/>
              <a:t>&lt;form method=“POST” action=“…”&gt;</a:t>
            </a:r>
            <a:endParaRPr lang="he-IL" dirty="0"/>
          </a:p>
          <a:p>
            <a:pPr algn="r" rtl="1"/>
            <a:r>
              <a:rPr lang="he-IL" dirty="0"/>
              <a:t>משמעות הגדרה זו היא שנתוני הטופס ישלחו בשיטת </a:t>
            </a:r>
            <a:r>
              <a:rPr lang="en-US" dirty="0"/>
              <a:t>POST</a:t>
            </a:r>
            <a:r>
              <a:rPr lang="he-IL" dirty="0"/>
              <a:t> לכתובת שב-</a:t>
            </a:r>
            <a:r>
              <a:rPr lang="en-US" dirty="0"/>
              <a:t>action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בשליחת טופס ב-</a:t>
            </a:r>
            <a:r>
              <a:rPr lang="en-US" dirty="0"/>
              <a:t>POST </a:t>
            </a:r>
            <a:r>
              <a:rPr lang="he-IL" dirty="0"/>
              <a:t> נתוני הטופס יועברו בצורה מאובטחת לשרת.</a:t>
            </a:r>
          </a:p>
          <a:p>
            <a:pPr algn="r" rtl="1"/>
            <a:r>
              <a:rPr lang="he-IL" dirty="0"/>
              <a:t>דוגמא: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BA761-F7A0-9842-B114-569123F5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5" y="4892675"/>
            <a:ext cx="462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request.method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599" cy="416052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לברר בפשטות את שיטת הבקשה ל-</a:t>
            </a:r>
            <a:r>
              <a:rPr lang="en-US" dirty="0"/>
              <a:t>route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  <a:r>
              <a:rPr lang="he-IL" dirty="0"/>
              <a:t> הינה שיטת ברירת מחדל של בקשה ל-</a:t>
            </a:r>
            <a:r>
              <a:rPr lang="en-US" dirty="0"/>
              <a:t>route</a:t>
            </a:r>
            <a:r>
              <a:rPr lang="he-IL" dirty="0"/>
              <a:t>!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כדי לאפשר ל-</a:t>
            </a:r>
            <a:r>
              <a:rPr lang="en-US" dirty="0"/>
              <a:t>route</a:t>
            </a:r>
            <a:r>
              <a:rPr lang="he-IL" dirty="0"/>
              <a:t> להגיב לשתי שיטות אלו – עלינו לציין זאת במפורש!</a:t>
            </a:r>
          </a:p>
          <a:p>
            <a:pPr algn="r" rtl="1"/>
            <a:r>
              <a:rPr lang="he-IL" dirty="0"/>
              <a:t>אז איך נדע באיזו שיטה ביקשו </a:t>
            </a:r>
            <a:r>
              <a:rPr lang="en-US" dirty="0"/>
              <a:t>/login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כדי לברר באיזו שיטה בקשה נשלחה נצטרך:</a:t>
            </a:r>
          </a:p>
          <a:p>
            <a:pPr lvl="1" algn="r" rtl="1"/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endParaRPr lang="he-IL" dirty="0"/>
          </a:p>
          <a:p>
            <a:pPr lvl="1" algn="r" rtl="1"/>
            <a:r>
              <a:rPr lang="he-IL" dirty="0"/>
              <a:t>לגשת ל-</a:t>
            </a:r>
            <a:r>
              <a:rPr lang="en-US" dirty="0" err="1"/>
              <a:t>request.method</a:t>
            </a:r>
            <a:r>
              <a:rPr lang="he-IL" dirty="0"/>
              <a:t> ולבדוק האם ערכו ״</a:t>
            </a:r>
            <a:r>
              <a:rPr lang="en-US" dirty="0"/>
              <a:t>GET</a:t>
            </a:r>
            <a:r>
              <a:rPr lang="he-IL" dirty="0"/>
              <a:t>״ או ״</a:t>
            </a:r>
            <a:r>
              <a:rPr lang="en-US" dirty="0"/>
              <a:t>POST</a:t>
            </a:r>
            <a:r>
              <a:rPr lang="he-IL" dirty="0"/>
              <a:t>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C744A-44C8-A748-86A3-63357A13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1940"/>
            <a:ext cx="4991100" cy="10287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BD36B10-5FCC-3B46-A102-030E1C6549A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Forms</a:t>
            </a:r>
            <a:r>
              <a:rPr lang="he-IL" dirty="0"/>
              <a:t> בשיטת </a:t>
            </a:r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אינטראקציה פשוטה מאוד עם נתונים שנשלחו מטפסים בשיטת </a:t>
            </a:r>
            <a:r>
              <a:rPr lang="en-US" dirty="0"/>
              <a:t>GET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להשתמש בערך שנשלח מטופס נצטרך: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לגשת ל-</a:t>
            </a:r>
            <a:r>
              <a:rPr lang="en-US" dirty="0" err="1"/>
              <a:t>request.args</a:t>
            </a:r>
            <a:r>
              <a:rPr lang="he-IL" dirty="0"/>
              <a:t>, שהוא מסוג </a:t>
            </a:r>
            <a:r>
              <a:rPr lang="en-US" dirty="0" err="1"/>
              <a:t>dict</a:t>
            </a:r>
            <a:r>
              <a:rPr lang="he-IL" dirty="0"/>
              <a:t>, ולחלץ ממנו את הערך של השדה הרלוונטי באמצעות:</a:t>
            </a:r>
          </a:p>
          <a:p>
            <a:pPr lvl="1" algn="l">
              <a:spcBef>
                <a:spcPts val="1000"/>
              </a:spcBef>
            </a:pPr>
            <a:r>
              <a:rPr lang="en-US" dirty="0" err="1"/>
              <a:t>Request.args</a:t>
            </a:r>
            <a:r>
              <a:rPr lang="en-US" dirty="0"/>
              <a:t>[‘FIELD_NAME’]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 – שימוש ערך החיפוש שהועבר בטופס.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F65B1-8BE9-4F49-9A5C-58ED5817CCC2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Forms</a:t>
            </a:r>
            <a:r>
              <a:rPr lang="he-IL" dirty="0"/>
              <a:t> בשיטת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מספק אובייקט בשם </a:t>
            </a:r>
            <a:r>
              <a:rPr lang="en-US" dirty="0"/>
              <a:t>request</a:t>
            </a:r>
            <a:r>
              <a:rPr lang="he-IL" dirty="0"/>
              <a:t> שמאפשר אינטראקציה פשוטה מאוד עם נתונים שנשלחו מטפסים בשיטת </a:t>
            </a:r>
            <a:r>
              <a:rPr lang="en-US" dirty="0"/>
              <a:t>POST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להשתמש בערך שנשלח מטופס נצטרך: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לייבא את האובייקט </a:t>
            </a:r>
            <a:r>
              <a:rPr lang="en-US" dirty="0"/>
              <a:t>request</a:t>
            </a:r>
            <a:r>
              <a:rPr lang="he-IL" dirty="0"/>
              <a:t>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להוסיף את השיטה </a:t>
            </a:r>
            <a:r>
              <a:rPr lang="en-US" dirty="0"/>
              <a:t>POST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הרצוי.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לגשת ל-</a:t>
            </a:r>
            <a:r>
              <a:rPr lang="en-US" dirty="0" err="1"/>
              <a:t>request.form</a:t>
            </a:r>
            <a:r>
              <a:rPr lang="he-IL" dirty="0"/>
              <a:t>, שהוא מסוג </a:t>
            </a:r>
            <a:r>
              <a:rPr lang="en-US" dirty="0" err="1"/>
              <a:t>dict</a:t>
            </a:r>
            <a:r>
              <a:rPr lang="he-IL" dirty="0"/>
              <a:t>, ולחלץ ממנו את הערך של השדה הרלוונטי באמצעות:</a:t>
            </a:r>
          </a:p>
          <a:p>
            <a:pPr lvl="1" algn="l">
              <a:spcBef>
                <a:spcPts val="1000"/>
              </a:spcBef>
            </a:pPr>
            <a:r>
              <a:rPr lang="en-US" dirty="0" err="1"/>
              <a:t>request.form</a:t>
            </a:r>
            <a:r>
              <a:rPr lang="en-US" dirty="0"/>
              <a:t>[‘FIELD_NAME’]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 – שימוש ערך החיפוש שהועבר בטופס.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E69921-6008-AC4D-95DB-6C30AA399C7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4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Files</a:t>
            </a:r>
            <a:r>
              <a:rPr lang="he-IL" dirty="0"/>
              <a:t> – שמירת קבצים שנשלחו בטופס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לא נלמד בקורס כיצד להעלות קבצים שנשלחו בשדה מסוג </a:t>
            </a:r>
            <a:r>
              <a:rPr lang="en-US" dirty="0"/>
              <a:t>file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מומלץ ללמוד באופן עצמאי:</a:t>
            </a:r>
          </a:p>
          <a:p>
            <a:pPr algn="l"/>
            <a:r>
              <a:rPr lang="en-US" dirty="0">
                <a:hlinkClick r:id="rId3"/>
              </a:rPr>
              <a:t>https://flask.palletsprojects.com/en/1.1.x/quickstart/#file-uploads</a:t>
            </a:r>
            <a:endParaRPr lang="he-IL" dirty="0"/>
          </a:p>
          <a:p>
            <a:r>
              <a:rPr lang="en-US" dirty="0">
                <a:hlinkClick r:id="rId4"/>
              </a:rPr>
              <a:t>https://flask.palletsprojects.com/en/1.1.x/patterns/fileuploads/#uploading-files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Query Parameters</a:t>
            </a:r>
            <a:r>
              <a:rPr lang="he-IL" dirty="0"/>
              <a:t>(פרמטרים)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&lt;protocol&gt;://&lt;hostname&gt;/&lt;relative-path&gt;?&lt;</a:t>
            </a:r>
            <a:r>
              <a:rPr lang="en-US" sz="2400" dirty="0">
                <a:solidFill>
                  <a:srgbClr val="FF0000"/>
                </a:solidFill>
              </a:rPr>
              <a:t>query-parameters</a:t>
            </a:r>
            <a:r>
              <a:rPr lang="en-US" sz="2400" dirty="0"/>
              <a:t>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הפרמטרים ב-</a:t>
            </a:r>
            <a:r>
              <a:rPr lang="en-US" dirty="0"/>
              <a:t>URL</a:t>
            </a:r>
            <a:r>
              <a:rPr lang="he-IL" dirty="0"/>
              <a:t> נותן הקשר ומשמעות מסוימת לעמוד </a:t>
            </a:r>
            <a:r>
              <a:rPr lang="he-IL" dirty="0" err="1"/>
              <a:t>הנצפהץ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המבנה הכללי של הפרמטרים הוא: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>
                <a:solidFill>
                  <a:srgbClr val="0070C0"/>
                </a:solidFill>
              </a:rPr>
              <a:t>key1=value1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key2=value2</a:t>
            </a:r>
            <a:r>
              <a:rPr lang="en-US" dirty="0"/>
              <a:t>&amp;…&amp;</a:t>
            </a:r>
            <a:r>
              <a:rPr lang="en-US" dirty="0" err="1">
                <a:solidFill>
                  <a:srgbClr val="FFC000"/>
                </a:solidFill>
              </a:rPr>
              <a:t>keyN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valueN</a:t>
            </a:r>
            <a:endParaRPr lang="he-IL" dirty="0">
              <a:solidFill>
                <a:srgbClr val="FFC000"/>
              </a:solidFill>
            </a:endParaRP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72D74-016D-F542-8778-7935F2E8C2B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07B7-D50B-7242-B2C0-49B658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2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386FCD2-572B-324C-AEA6-E03424FE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10692"/>
            <a:ext cx="7620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  <a:r>
              <a:rPr lang="he-IL" dirty="0"/>
              <a:t> הוא משתנה גלובאלי שניתן לשמור בו נתונים שיהיו זמינים בכל מקום.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נהוג לנצל </a:t>
            </a:r>
            <a:r>
              <a:rPr lang="en-US" dirty="0"/>
              <a:t>Session</a:t>
            </a:r>
            <a:r>
              <a:rPr lang="he-IL" dirty="0"/>
              <a:t> כדי לשמור מידע על המשתמש.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כלומר לאחר התחברות של המשתמש לאתר ובכך להציג את האתר באופן שמותאם אליו.</a:t>
            </a:r>
          </a:p>
          <a:p>
            <a:pPr algn="r" rtl="1"/>
            <a:r>
              <a:rPr lang="he-IL" dirty="0"/>
              <a:t>כדי להשתמש ב-</a:t>
            </a:r>
            <a:r>
              <a:rPr lang="en-US" dirty="0"/>
              <a:t>Session</a:t>
            </a:r>
            <a:r>
              <a:rPr lang="he-IL" dirty="0"/>
              <a:t> חייבים להגדיר מפתח ייחודי שמכונה </a:t>
            </a:r>
            <a:r>
              <a:rPr lang="en-US" dirty="0"/>
              <a:t>SECRET_KEY</a:t>
            </a:r>
            <a:r>
              <a:rPr lang="he-IL" dirty="0"/>
              <a:t> במופע של אפליקציית ה-</a:t>
            </a:r>
            <a:r>
              <a:rPr lang="en-US" dirty="0"/>
              <a:t>Flask</a:t>
            </a:r>
            <a:r>
              <a:rPr lang="he-IL" dirty="0"/>
              <a:t> (כלומר ב-</a:t>
            </a:r>
            <a:r>
              <a:rPr lang="en-US" dirty="0"/>
              <a:t>app</a:t>
            </a:r>
            <a:r>
              <a:rPr lang="he-IL" dirty="0"/>
              <a:t>).</a:t>
            </a:r>
          </a:p>
          <a:p>
            <a:pPr lvl="1" algn="r" rtl="1"/>
            <a:r>
              <a:rPr lang="he-IL" dirty="0"/>
              <a:t>בפרויקט הדבר נעשה עבורכם באופן חלקי (תצטרכו לשנות את ה</a:t>
            </a:r>
            <a:r>
              <a:rPr lang="en-US" dirty="0"/>
              <a:t>key</a:t>
            </a:r>
            <a:r>
              <a:rPr lang="he-IL" dirty="0"/>
              <a:t> בעצמכם).</a:t>
            </a:r>
          </a:p>
          <a:p>
            <a:pPr algn="r" rtl="1"/>
            <a:r>
              <a:rPr lang="en-US" dirty="0"/>
              <a:t>Session</a:t>
            </a:r>
            <a:r>
              <a:rPr lang="he-IL" dirty="0"/>
              <a:t> בא לידי ביטוי במשתנה בשם </a:t>
            </a:r>
            <a:r>
              <a:rPr lang="en-US" dirty="0"/>
              <a:t>session</a:t>
            </a:r>
            <a:r>
              <a:rPr lang="he-IL" dirty="0"/>
              <a:t> שהוא מסוג </a:t>
            </a:r>
            <a:r>
              <a:rPr lang="en-US" dirty="0" err="1"/>
              <a:t>dict</a:t>
            </a:r>
            <a:r>
              <a:rPr lang="he-IL" dirty="0"/>
              <a:t>, הוא גלובאלי ולכן – הוא זמין בכל מקום בקוד.</a:t>
            </a:r>
          </a:p>
          <a:p>
            <a:pPr algn="r" rtl="1"/>
            <a:r>
              <a:rPr lang="he-IL" dirty="0"/>
              <a:t>זמן ברירת מחדל ל-</a:t>
            </a:r>
            <a:r>
              <a:rPr lang="en-US" dirty="0"/>
              <a:t>session</a:t>
            </a:r>
            <a:r>
              <a:rPr lang="he-IL" dirty="0"/>
              <a:t> הוא 31 ימים, ניתן לשינוי באמצעות הגדרת </a:t>
            </a:r>
            <a:r>
              <a:rPr lang="en-US" dirty="0"/>
              <a:t>PERMANENT_SESSION_LIFETIME</a:t>
            </a:r>
            <a:r>
              <a:rPr lang="he-IL" dirty="0"/>
              <a:t>.</a:t>
            </a:r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שמירה במשתנה </a:t>
            </a:r>
            <a:r>
              <a:rPr lang="en-US" dirty="0"/>
              <a:t>session</a:t>
            </a:r>
            <a:r>
              <a:rPr lang="he-IL" dirty="0"/>
              <a:t> כמו בכל משתנה מסוג </a:t>
            </a:r>
            <a:r>
              <a:rPr lang="en-US" dirty="0" err="1"/>
              <a:t>dict</a:t>
            </a:r>
            <a:r>
              <a:rPr lang="he-IL" dirty="0"/>
              <a:t>, תתבצע באופן הבא: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session[‘KEY’] = VALUE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דוגמאות: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session[‘username’] = ‘Arseni’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</a:t>
            </a:r>
            <a:r>
              <a:rPr lang="en-US" dirty="0" err="1"/>
              <a:t>logged_in</a:t>
            </a:r>
            <a:r>
              <a:rPr lang="en-US" dirty="0"/>
              <a:t>’] = True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session[‘user’] = {‘</a:t>
            </a:r>
            <a:r>
              <a:rPr lang="en-US" dirty="0" err="1"/>
              <a:t>firstname</a:t>
            </a:r>
            <a:r>
              <a:rPr lang="en-US" dirty="0"/>
              <a:t>’: ‘Arseni’, ‘</a:t>
            </a:r>
            <a:r>
              <a:rPr lang="en-US" dirty="0" err="1"/>
              <a:t>lastname</a:t>
            </a:r>
            <a:r>
              <a:rPr lang="en-US" dirty="0"/>
              <a:t>’: ‘</a:t>
            </a:r>
            <a:r>
              <a:rPr lang="en-US" dirty="0" err="1"/>
              <a:t>Pertzovski</a:t>
            </a:r>
            <a:r>
              <a:rPr lang="en-US" dirty="0"/>
              <a:t>’}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שליפה ממשתנה </a:t>
            </a:r>
            <a:r>
              <a:rPr lang="en-US" dirty="0"/>
              <a:t>session</a:t>
            </a:r>
            <a:r>
              <a:rPr lang="he-IL" dirty="0"/>
              <a:t> מתבצעת באמצעות </a:t>
            </a:r>
            <a:r>
              <a:rPr lang="en-US" dirty="0"/>
              <a:t>get</a:t>
            </a:r>
            <a:r>
              <a:rPr lang="he-IL" dirty="0"/>
              <a:t>, באופן הבא:</a:t>
            </a:r>
          </a:p>
          <a:p>
            <a:pPr marL="457200" lvl="1" indent="0" algn="r" rtl="1">
              <a:spcBef>
                <a:spcPts val="1000"/>
              </a:spcBef>
              <a:buNone/>
            </a:pPr>
            <a:r>
              <a:rPr lang="en-US" dirty="0" err="1"/>
              <a:t>session.get</a:t>
            </a:r>
            <a:r>
              <a:rPr lang="en-US" dirty="0"/>
              <a:t>(‘KEY’)</a:t>
            </a:r>
            <a:r>
              <a:rPr lang="he-IL" dirty="0"/>
              <a:t> למשל: </a:t>
            </a:r>
            <a:r>
              <a:rPr lang="en-US" dirty="0" err="1"/>
              <a:t>session.get</a:t>
            </a:r>
            <a:r>
              <a:rPr lang="en-US" dirty="0"/>
              <a:t>(‘username’)</a:t>
            </a:r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 </a:t>
            </a:r>
            <a:r>
              <a:rPr lang="en-US" dirty="0"/>
              <a:t>session</a:t>
            </a:r>
            <a:r>
              <a:rPr lang="he-IL" dirty="0"/>
              <a:t>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/login</a:t>
            </a:r>
            <a:r>
              <a:rPr lang="he-IL" dirty="0"/>
              <a:t> (בשיטת </a:t>
            </a:r>
            <a:r>
              <a:rPr lang="en-US" dirty="0"/>
              <a:t>GET</a:t>
            </a:r>
            <a:r>
              <a:rPr lang="he-IL" dirty="0"/>
              <a:t>).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בתגובה ל-</a:t>
            </a:r>
            <a:r>
              <a:rPr lang="en-US" dirty="0"/>
              <a:t>route</a:t>
            </a:r>
            <a:r>
              <a:rPr lang="he-IL" dirty="0"/>
              <a:t> – הציגו טופס התחברות עם שדה </a:t>
            </a:r>
            <a:r>
              <a:rPr lang="en-US" dirty="0"/>
              <a:t>input</a:t>
            </a:r>
            <a:r>
              <a:rPr lang="he-IL" dirty="0"/>
              <a:t> ששמו </a:t>
            </a:r>
            <a:r>
              <a:rPr lang="en-US" dirty="0"/>
              <a:t>’username’</a:t>
            </a:r>
            <a:r>
              <a:rPr lang="he-IL" dirty="0"/>
              <a:t> שמצפה לשם 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הגדירו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dirty="0"/>
              <a:t>/login</a:t>
            </a:r>
            <a:r>
              <a:rPr lang="he-IL" dirty="0"/>
              <a:t> בשיטת </a:t>
            </a:r>
            <a:r>
              <a:rPr lang="en-US" dirty="0"/>
              <a:t>POST</a:t>
            </a:r>
            <a:r>
              <a:rPr lang="he-IL" dirty="0"/>
              <a:t>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התגובה ל-</a:t>
            </a:r>
            <a:r>
              <a:rPr lang="en-US" dirty="0"/>
              <a:t>route</a:t>
            </a:r>
            <a:r>
              <a:rPr lang="he-IL" dirty="0"/>
              <a:t> תבדוק אם קיים ערך בשדה </a:t>
            </a:r>
            <a:r>
              <a:rPr lang="en-US" dirty="0"/>
              <a:t>username</a:t>
            </a:r>
            <a:r>
              <a:rPr lang="he-IL" dirty="0"/>
              <a:t> שנשלח מהטופס.</a:t>
            </a:r>
          </a:p>
          <a:p>
            <a:pPr lvl="3" algn="r" rtl="1">
              <a:spcBef>
                <a:spcPts val="1000"/>
              </a:spcBef>
            </a:pPr>
            <a:r>
              <a:rPr lang="he-IL" dirty="0"/>
              <a:t>אם קיים ערך אז הוא יישמר במשתנה </a:t>
            </a:r>
            <a:r>
              <a:rPr lang="en-US" dirty="0"/>
              <a:t>session</a:t>
            </a:r>
            <a:r>
              <a:rPr lang="he-IL" dirty="0"/>
              <a:t> תחת המפתח </a:t>
            </a:r>
            <a:r>
              <a:rPr lang="en-US" dirty="0"/>
              <a:t>’username’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שפרו את התגובות ל-</a:t>
            </a:r>
            <a:r>
              <a:rPr lang="en-US" dirty="0"/>
              <a:t>route</a:t>
            </a:r>
            <a:r>
              <a:rPr lang="he-IL" dirty="0"/>
              <a:t> שלעיל כך ש:</a:t>
            </a:r>
            <a:endParaRPr lang="en-US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טופס ההתחברות יוצג רק אם המפתח </a:t>
            </a:r>
            <a:r>
              <a:rPr lang="en-US" dirty="0"/>
              <a:t>’username’</a:t>
            </a:r>
            <a:r>
              <a:rPr lang="he-IL" dirty="0"/>
              <a:t> אינו קיים ב-</a:t>
            </a:r>
            <a:r>
              <a:rPr lang="en-US" dirty="0"/>
              <a:t>session</a:t>
            </a:r>
            <a:r>
              <a:rPr lang="he-IL" dirty="0"/>
              <a:t>, אחרת הפנו לדף הבית.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פעולת השמירה ב-</a:t>
            </a:r>
            <a:r>
              <a:rPr lang="en-US" dirty="0"/>
              <a:t>session</a:t>
            </a:r>
            <a:r>
              <a:rPr lang="he-IL" dirty="0"/>
              <a:t> תתבצע אך ורק אם המפתח </a:t>
            </a:r>
            <a:r>
              <a:rPr lang="en-US" dirty="0"/>
              <a:t>’username’</a:t>
            </a:r>
            <a:r>
              <a:rPr lang="he-IL" dirty="0"/>
              <a:t> אינו כבר קיים ב-</a:t>
            </a:r>
            <a:r>
              <a:rPr lang="en-US" dirty="0"/>
              <a:t>session</a:t>
            </a:r>
            <a:r>
              <a:rPr lang="he-IL" dirty="0"/>
              <a:t>.</a:t>
            </a:r>
            <a:endParaRPr lang="en-US" dirty="0"/>
          </a:p>
          <a:p>
            <a:pPr marL="457200" lvl="1" indent="0" algn="r" rtl="1">
              <a:spcBef>
                <a:spcPts val="1000"/>
              </a:spcBef>
              <a:buNone/>
            </a:pPr>
            <a:endParaRPr lang="he-IL" dirty="0"/>
          </a:p>
          <a:p>
            <a:pPr lvl="1" algn="r" rtl="1"/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015047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 באינטרנט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שיטות של בקשה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REST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8" y="2011680"/>
            <a:ext cx="4564913" cy="34389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משאבים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אתר שומר מידע חיוני המשמש לתפעולו.</a:t>
            </a:r>
          </a:p>
          <a:p>
            <a:pPr algn="r" rtl="1"/>
            <a:r>
              <a:rPr lang="he-IL" dirty="0"/>
              <a:t>מידה זה יכול להיות משתמשים, מוצרים, הזמנות, מסמכים או כל דבר אחר, והוא נשמר בטבלאות שבבסיסי הנתונים של האתר.</a:t>
            </a:r>
          </a:p>
          <a:p>
            <a:pPr algn="r" rtl="1"/>
            <a:r>
              <a:rPr lang="he-IL" dirty="0"/>
              <a:t>לעתים יש צורך לנהל משאבים אלו, כשהרצוי הוא להקפיד על ניהול אחיד למשאבים שונים.</a:t>
            </a:r>
          </a:p>
          <a:p>
            <a:pPr algn="r" rtl="1"/>
            <a:r>
              <a:rPr lang="he-IL" dirty="0"/>
              <a:t>ננהל בקשות לעמודים עם </a:t>
            </a:r>
            <a:r>
              <a:rPr lang="en-US" dirty="0"/>
              <a:t>routes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נשנה תצוגה של העמודים באמצעות </a:t>
            </a:r>
            <a:r>
              <a:rPr lang="en-US" dirty="0"/>
              <a:t>query </a:t>
            </a:r>
            <a:r>
              <a:rPr lang="en-US" dirty="0" err="1"/>
              <a:t>paramenters</a:t>
            </a:r>
            <a:r>
              <a:rPr lang="he-I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Routes</a:t>
            </a:r>
            <a:r>
              <a:rPr lang="he-IL" dirty="0"/>
              <a:t> לעמודי </a:t>
            </a:r>
            <a:r>
              <a:rPr lang="en-US" dirty="0"/>
              <a:t>HTML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הנתיבים שנגדיר לעמודי </a:t>
            </a:r>
            <a:r>
              <a:rPr lang="en-US" dirty="0"/>
              <a:t>html</a:t>
            </a:r>
            <a:r>
              <a:rPr lang="he-IL" dirty="0"/>
              <a:t> הוא לפי שמם, כאשר עמוד שמורכב מיותר ממילה בודדת יופרד בקווים מפרידים, למשל:</a:t>
            </a:r>
          </a:p>
          <a:p>
            <a:pPr algn="l"/>
            <a:r>
              <a:rPr lang="en-US" dirty="0"/>
              <a:t>/about (or: about-us)</a:t>
            </a:r>
          </a:p>
          <a:p>
            <a:pPr algn="l"/>
            <a:r>
              <a:rPr lang="en-US" dirty="0"/>
              <a:t>/catalog</a:t>
            </a:r>
          </a:p>
          <a:p>
            <a:pPr algn="l"/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</a:t>
            </a:r>
          </a:p>
          <a:p>
            <a:pPr algn="l"/>
            <a:r>
              <a:rPr lang="en-US" dirty="0"/>
              <a:t>/</a:t>
            </a:r>
            <a:r>
              <a:rPr lang="en-US" dirty="0" err="1"/>
              <a:t>catalog?id</a:t>
            </a:r>
            <a:r>
              <a:rPr lang="en-US" dirty="0"/>
              <a:t>=3&amp;color=</a:t>
            </a:r>
            <a:r>
              <a:rPr lang="en-US" dirty="0" err="1"/>
              <a:t>green&amp;size</a:t>
            </a:r>
            <a:r>
              <a:rPr lang="en-US" dirty="0"/>
              <a:t>=large</a:t>
            </a:r>
          </a:p>
          <a:p>
            <a:pPr algn="l"/>
            <a:r>
              <a:rPr lang="en-US" dirty="0"/>
              <a:t>/product</a:t>
            </a:r>
          </a:p>
          <a:p>
            <a:pPr algn="l"/>
            <a:r>
              <a:rPr lang="en-US" dirty="0"/>
              <a:t>/login</a:t>
            </a:r>
          </a:p>
          <a:p>
            <a:pPr algn="l"/>
            <a:r>
              <a:rPr lang="en-US" dirty="0"/>
              <a:t>/cart</a:t>
            </a:r>
          </a:p>
          <a:p>
            <a:pPr algn="l"/>
            <a:r>
              <a:rPr lang="en-US" dirty="0"/>
              <a:t>/user/profile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 באינטרנט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בקשה (</a:t>
            </a:r>
            <a:r>
              <a:rPr lang="en-US" dirty="0"/>
              <a:t>request</a:t>
            </a:r>
            <a:r>
              <a:rPr lang="he-IL" dirty="0"/>
              <a:t>): הפעולה שמתבצעת כשמשתמש פונה למשאב מסוים באינטרנט.</a:t>
            </a:r>
          </a:p>
          <a:p>
            <a:pPr algn="r" rtl="1"/>
            <a:r>
              <a:rPr lang="he-IL" dirty="0"/>
              <a:t>משאב באינטרנט בא לידי ביטוי באמצעות הנתיב שלו,</a:t>
            </a:r>
          </a:p>
          <a:p>
            <a:pPr marL="0" indent="0" algn="r" rtl="1">
              <a:buNone/>
            </a:pPr>
            <a:r>
              <a:rPr lang="he-IL" dirty="0"/>
              <a:t>   </a:t>
            </a:r>
            <a:r>
              <a:rPr lang="en-US" dirty="0"/>
              <a:t>URL / path / route / endpoint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למשל:</a:t>
            </a:r>
          </a:p>
          <a:p>
            <a:pPr lvl="1" algn="r" rtl="1"/>
            <a:r>
              <a:rPr lang="he-IL" dirty="0"/>
              <a:t>עבור הפנייה לאתר </a:t>
            </a:r>
            <a:r>
              <a:rPr lang="en-US" dirty="0">
                <a:hlinkClick r:id="rId3"/>
              </a:rPr>
              <a:t>http://www.google.com</a:t>
            </a:r>
            <a:r>
              <a:rPr lang="he-IL" dirty="0"/>
              <a:t> מתבצעת בקשה לקבלת עמוד הבית והמשאבים שבו.</a:t>
            </a:r>
          </a:p>
          <a:p>
            <a:pPr lvl="1" algn="r" rtl="1"/>
            <a:r>
              <a:rPr lang="he-IL" dirty="0"/>
              <a:t>עבור הפנייה ל </a:t>
            </a:r>
            <a:r>
              <a:rPr lang="en-US" dirty="0">
                <a:hlinkClick r:id="rId4"/>
              </a:rPr>
              <a:t>http://www.google.com/maps</a:t>
            </a:r>
            <a:r>
              <a:rPr lang="he-IL" dirty="0"/>
              <a:t> מתבצעת בקשה לקבלת </a:t>
            </a:r>
            <a:r>
              <a:rPr lang="en-US" dirty="0"/>
              <a:t>Google Maps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Flask</a:t>
            </a:r>
            <a:r>
              <a:rPr lang="he-IL" dirty="0"/>
              <a:t>, אובייקט </a:t>
            </a:r>
            <a:r>
              <a:rPr lang="en-US" dirty="0"/>
              <a:t>request</a:t>
            </a:r>
            <a:r>
              <a:rPr lang="he-IL" dirty="0"/>
              <a:t> זמין לתשאול רק לאחר יבואו מהחבילה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אובייקט זה שומר נתונים ומידע על הבקשה שהתבצעה.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המחשה לתהליך בקשה ותגובה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65D2349F-1071-7E49-A239-A521A287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493" y="3331701"/>
            <a:ext cx="2205789" cy="2205789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09E6E5E6-7D9D-9A49-AFD4-A5849F2D1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9569" y="3253495"/>
            <a:ext cx="2362200" cy="2362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3BEDFCEB-A1D7-EB41-9358-5797F174A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4423" y="3223195"/>
            <a:ext cx="1682416" cy="168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2367AC-6AEC-9046-ADAE-99AF4ECBD9FC}"/>
              </a:ext>
            </a:extLst>
          </p:cNvPr>
          <p:cNvSpPr txBox="1"/>
          <p:nvPr/>
        </p:nvSpPr>
        <p:spPr>
          <a:xfrm>
            <a:off x="7459578" y="2670058"/>
            <a:ext cx="319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משתמש פונה לכתובת של אתר אינטרנט דרך כתיבתו ב-</a:t>
            </a:r>
            <a:r>
              <a:rPr lang="en-US" dirty="0"/>
              <a:t>URL</a:t>
            </a:r>
            <a:r>
              <a:rPr lang="he-IL" dirty="0"/>
              <a:t> או דרך לחיצה על קישורים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9FCEE-7B5C-5048-9AC5-3E5E8E7A5782}"/>
              </a:ext>
            </a:extLst>
          </p:cNvPr>
          <p:cNvSpPr txBox="1"/>
          <p:nvPr/>
        </p:nvSpPr>
        <p:spPr>
          <a:xfrm>
            <a:off x="8384447" y="4084318"/>
            <a:ext cx="319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מחשב אישי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98788-7A2D-DD4B-836E-3A2AD1ABE182}"/>
              </a:ext>
            </a:extLst>
          </p:cNvPr>
          <p:cNvSpPr txBox="1"/>
          <p:nvPr/>
        </p:nvSpPr>
        <p:spPr>
          <a:xfrm>
            <a:off x="3992921" y="2670058"/>
            <a:ext cx="319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בעקבות הפנייה נשלחת בקשה (</a:t>
            </a:r>
            <a:r>
              <a:rPr lang="en-US" dirty="0"/>
              <a:t>request</a:t>
            </a:r>
            <a:r>
              <a:rPr lang="he-IL" dirty="0"/>
              <a:t>) לקבלת כלל המשאבים של האתר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0D148-957A-6D4D-B1DF-D84A599CD765}"/>
              </a:ext>
            </a:extLst>
          </p:cNvPr>
          <p:cNvSpPr txBox="1"/>
          <p:nvPr/>
        </p:nvSpPr>
        <p:spPr>
          <a:xfrm>
            <a:off x="143819" y="4084318"/>
            <a:ext cx="110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שרת מרוחק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E2937-D2A0-D948-B31E-339B1942E01A}"/>
              </a:ext>
            </a:extLst>
          </p:cNvPr>
          <p:cNvSpPr txBox="1"/>
          <p:nvPr/>
        </p:nvSpPr>
        <p:spPr>
          <a:xfrm>
            <a:off x="285132" y="2670058"/>
            <a:ext cx="31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שבו מאוחסן האתר מחפש את המשאבים המבוקשים</a:t>
            </a:r>
            <a:endParaRPr lang="en-US" dirty="0"/>
          </a:p>
        </p:txBody>
      </p:sp>
      <p:pic>
        <p:nvPicPr>
          <p:cNvPr id="18" name="Graphic 17" descr="Arrow Straight">
            <a:extLst>
              <a:ext uri="{FF2B5EF4-FFF2-40B4-BE49-F238E27FC236}">
                <a16:creationId xmlns:a16="http://schemas.microsoft.com/office/drawing/2014/main" id="{5BEE6258-7811-D44A-93BD-C935C4D4A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114423" y="3933279"/>
            <a:ext cx="1682416" cy="1682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257D9D-2986-6C48-AAFF-B36495B7133F}"/>
              </a:ext>
            </a:extLst>
          </p:cNvPr>
          <p:cNvSpPr txBox="1"/>
          <p:nvPr/>
        </p:nvSpPr>
        <p:spPr>
          <a:xfrm>
            <a:off x="3992920" y="5458748"/>
            <a:ext cx="319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השרת מחזיר תגובה (</a:t>
            </a:r>
            <a:r>
              <a:rPr lang="en-US" dirty="0"/>
              <a:t>response</a:t>
            </a:r>
            <a:r>
              <a:rPr lang="he-IL" dirty="0"/>
              <a:t>) שכוללת את המשאבים המבוקשים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שיטות של בקשה באינטרנט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בקשה באינטרנט (פנייה ל-</a:t>
            </a:r>
            <a:r>
              <a:rPr lang="en-US" dirty="0"/>
              <a:t>URL</a:t>
            </a:r>
            <a:r>
              <a:rPr lang="he-IL" dirty="0"/>
              <a:t> או </a:t>
            </a:r>
            <a:r>
              <a:rPr lang="en-US" dirty="0"/>
              <a:t>route</a:t>
            </a:r>
            <a:r>
              <a:rPr lang="he-IL" dirty="0"/>
              <a:t>) יכולה להיות באחת מהשיטות הבאות:</a:t>
            </a:r>
          </a:p>
          <a:p>
            <a:pPr lvl="1" algn="r" rtl="1"/>
            <a:r>
              <a:rPr lang="en-US" dirty="0"/>
              <a:t>GET</a:t>
            </a:r>
            <a:r>
              <a:rPr lang="he-IL" dirty="0"/>
              <a:t> (ברירת המחדל)</a:t>
            </a:r>
          </a:p>
          <a:p>
            <a:pPr lvl="1" algn="r" rtl="1"/>
            <a:r>
              <a:rPr lang="en-US" dirty="0"/>
              <a:t>POST</a:t>
            </a:r>
            <a:endParaRPr lang="he-IL" dirty="0"/>
          </a:p>
          <a:p>
            <a:pPr lvl="1" algn="r" rtl="1"/>
            <a:r>
              <a:rPr lang="en-US" dirty="0"/>
              <a:t>PUT</a:t>
            </a:r>
            <a:r>
              <a:rPr lang="he-IL" dirty="0"/>
              <a:t> (בשימוש בקריאות </a:t>
            </a:r>
            <a:r>
              <a:rPr lang="en-US" dirty="0"/>
              <a:t>API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DELETE</a:t>
            </a:r>
            <a:r>
              <a:rPr lang="he-IL" dirty="0"/>
              <a:t> (בשימוש בקריאות </a:t>
            </a:r>
            <a:r>
              <a:rPr lang="en-US" dirty="0"/>
              <a:t>API</a:t>
            </a:r>
            <a:r>
              <a:rPr lang="he-IL" dirty="0"/>
              <a:t>)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כל עוד לא הוגדר אחרת השיטה מוגדרת כ-</a:t>
            </a:r>
            <a:r>
              <a:rPr lang="en-US" dirty="0"/>
              <a:t>GET</a:t>
            </a:r>
            <a:r>
              <a:rPr lang="he-IL" dirty="0"/>
              <a:t>. היא ברירת מחדל.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92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2341</Words>
  <Application>Microsoft Macintosh PowerPoint</Application>
  <PresentationFormat>Widescreen</PresentationFormat>
  <Paragraphs>312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Elephant</vt:lpstr>
      <vt:lpstr>BrushVTI</vt:lpstr>
      <vt:lpstr>מבוא</vt:lpstr>
      <vt:lpstr>URL </vt:lpstr>
      <vt:lpstr> Query Parameters(פרמטרים)</vt:lpstr>
      <vt:lpstr>REQUEST</vt:lpstr>
      <vt:lpstr>משאבים </vt:lpstr>
      <vt:lpstr>Routes לעמודי HTML </vt:lpstr>
      <vt:lpstr>בקשה (request) באינטרנט</vt:lpstr>
      <vt:lpstr>המחשה לתהליך בקשה ותגובה</vt:lpstr>
      <vt:lpstr>שיטות של בקשה באינטרנט</vt:lpstr>
      <vt:lpstr>שיטה GET</vt:lpstr>
      <vt:lpstr>המחשה - GET</vt:lpstr>
      <vt:lpstr>המחשה - GET</vt:lpstr>
      <vt:lpstr>המחשה - GET</vt:lpstr>
      <vt:lpstr>המחשה - GET</vt:lpstr>
      <vt:lpstr>שיטה POST</vt:lpstr>
      <vt:lpstr>המחשה - POST</vt:lpstr>
      <vt:lpstr>המחשה - POST</vt:lpstr>
      <vt:lpstr>המחשה - POST</vt:lpstr>
      <vt:lpstr>המחשה - POST</vt:lpstr>
      <vt:lpstr>Flask – Query Parameters</vt:lpstr>
      <vt:lpstr>Flask</vt:lpstr>
      <vt:lpstr>השיטה GET וטפסים</vt:lpstr>
      <vt:lpstr>השיטה GET וטפסים</vt:lpstr>
      <vt:lpstr>השיטה GET וטפסים</vt:lpstr>
      <vt:lpstr>השיטה POST וטפסים</vt:lpstr>
      <vt:lpstr>request.method</vt:lpstr>
      <vt:lpstr>Forms בשיטת GET</vt:lpstr>
      <vt:lpstr>Forms בשיטת POST</vt:lpstr>
      <vt:lpstr>Files – שמירת קבצים שנשלחו בטופס</vt:lpstr>
      <vt:lpstr>Flask</vt:lpstr>
      <vt:lpstr>Session</vt:lpstr>
      <vt:lpstr>Session</vt:lpstr>
      <vt:lpstr>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174</cp:revision>
  <dcterms:created xsi:type="dcterms:W3CDTF">2020-09-17T10:35:21Z</dcterms:created>
  <dcterms:modified xsi:type="dcterms:W3CDTF">2020-10-02T11:17:39Z</dcterms:modified>
</cp:coreProperties>
</file>