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3"/>
  </p:notesMasterIdLst>
  <p:sldIdLst>
    <p:sldId id="358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42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9"/>
    <p:restoredTop sz="90901"/>
  </p:normalViewPr>
  <p:slideViewPr>
    <p:cSldViewPr snapToGrid="0" snapToObjects="1">
      <p:cViewPr varScale="1">
        <p:scale>
          <a:sx n="85" d="100"/>
          <a:sy n="85" d="100"/>
        </p:scale>
        <p:origin x="11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9FA33-5C78-4040-A82F-ED8AE39E5D1E}" type="datetimeFigureOut">
              <a:rPr lang="en-US" smtClean="0"/>
              <a:t>10/2/20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3563E-55B3-EB4A-87F2-2B89F31DE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63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03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1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6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00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en-US" dirty="0" err="1"/>
              <a:t>dmManager</a:t>
            </a:r>
            <a:r>
              <a:rPr lang="he-IL" dirty="0"/>
              <a:t> דואג לכם. הוא עושה את ה-</a:t>
            </a:r>
            <a:r>
              <a:rPr lang="en-US" dirty="0"/>
              <a:t>execute</a:t>
            </a:r>
            <a:r>
              <a:rPr lang="he-IL" dirty="0"/>
              <a:t> בשבילכם, אתם עושים ישירות </a:t>
            </a:r>
            <a:r>
              <a:rPr lang="en-US" dirty="0"/>
              <a:t>fetch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13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7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0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06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20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4BF9-9545-5146-9B36-52C3009DFD5B}" type="datetime1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31AD-AE96-1843-9F53-89EF7B21E3B6}" type="datetime1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1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C1A5-5C9E-F344-B3D5-658DD73E1128}" type="datetime1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41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1F77-9C3D-5E40-A8B2-46453E3B6E43}" type="datetime1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9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5B4-A5D9-B74F-A981-B5F53E7ED6FB}" type="datetime1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2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E3D2-DCC1-8E45-9614-6E42FCEB31A5}" type="datetime1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8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5CF2-D19B-6D4F-9F1C-B9B4837773DF}" type="datetime1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5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162C-DC6E-2341-8BF1-6F6DCBA55482}" type="datetime1">
              <a:rPr lang="en-US" smtClean="0"/>
              <a:t>10/2/20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5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C823-DE43-6C4A-AD43-01421086DC7A}" type="datetime1">
              <a:rPr lang="en-US" smtClean="0"/>
              <a:t>10/2/20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76A1-6F0A-9A46-B656-2413603BB76F}" type="datetime1">
              <a:rPr lang="en-US" smtClean="0"/>
              <a:t>10/2/20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8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5236-1845-164F-BED2-F0BE6118DB31}" type="datetime1">
              <a:rPr lang="en-US" smtClean="0"/>
              <a:t>10/2/20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1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33A5-F7A6-434A-9F78-8C41A204696C}" type="datetime1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9DD7-7DA8-084D-9AE4-CCB2D147EA86}" type="datetime1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0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688" r:id="rId5"/>
    <p:sldLayoutId id="2147483689" r:id="rId6"/>
    <p:sldLayoutId id="2147483695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mysql_getstarted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mysql.com/doc/connector-python/e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745C-1B4F-E847-AE4C-C1C56955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Flask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E4C9C-EC7C-D64C-B9CC-D7EF23470E26}"/>
              </a:ext>
            </a:extLst>
          </p:cNvPr>
          <p:cNvSpPr txBox="1"/>
          <p:nvPr/>
        </p:nvSpPr>
        <p:spPr>
          <a:xfrm>
            <a:off x="7189234" y="1866024"/>
            <a:ext cx="38733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en-US" dirty="0"/>
              <a:t>MySQL Database</a:t>
            </a:r>
          </a:p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dirty="0"/>
              <a:t>יצירת בסיס נתונים</a:t>
            </a:r>
          </a:p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dirty="0"/>
              <a:t>יצירת טבלה</a:t>
            </a:r>
          </a:p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dirty="0"/>
              <a:t>שאילתות </a:t>
            </a:r>
            <a:r>
              <a:rPr lang="en-US" dirty="0"/>
              <a:t>Insert, Update, Delete</a:t>
            </a:r>
          </a:p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dirty="0"/>
              <a:t>שאילתת </a:t>
            </a:r>
            <a:r>
              <a:rPr lang="en-US" dirty="0"/>
              <a:t>Select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3ABD0-8958-C44D-9EEA-509BC68C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</a:t>
            </a:fld>
            <a:endParaRPr lang="en-US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386FCD2-572B-324C-AEA6-E03424FE3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50" y="2072560"/>
            <a:ext cx="6489147" cy="25415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96D952-D632-FC4B-8935-84EED8E6F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855" y="3429000"/>
            <a:ext cx="5777693" cy="298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99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err="1"/>
              <a:t>dbManager</a:t>
            </a:r>
            <a:r>
              <a:rPr lang="en-US" dirty="0"/>
              <a:t> utility</a:t>
            </a:r>
            <a:r>
              <a:rPr lang="he-IL" dirty="0"/>
              <a:t> - </a:t>
            </a:r>
            <a:r>
              <a:rPr lang="en-US" dirty="0"/>
              <a:t>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/>
              <a:t>commit</a:t>
            </a:r>
            <a:r>
              <a:rPr lang="he-IL" dirty="0"/>
              <a:t> היא שיטה לשימוש עבור שאילתות </a:t>
            </a:r>
            <a:r>
              <a:rPr lang="en-US" dirty="0"/>
              <a:t>INSERT, UPDATE, DELETE</a:t>
            </a:r>
          </a:p>
          <a:p>
            <a:pPr lvl="1" algn="r" rtl="1"/>
            <a:r>
              <a:rPr lang="he-IL" dirty="0"/>
              <a:t>השיטה תחזיר מספר (שלם ואי-שלילי, 0 ומעלה) שמייצג את מספר הרשומות שהושפעו מהשאילתה</a:t>
            </a:r>
          </a:p>
          <a:p>
            <a:pPr lvl="1" algn="r" rtl="1"/>
            <a:r>
              <a:rPr lang="he-IL" dirty="0"/>
              <a:t>אם הייתה שגיאה אז יחזור המספר </a:t>
            </a:r>
            <a:r>
              <a:rPr lang="en-US" dirty="0"/>
              <a:t>-1</a:t>
            </a:r>
            <a:endParaRPr lang="he-IL" dirty="0"/>
          </a:p>
          <a:p>
            <a:pPr algn="r" rtl="1"/>
            <a:r>
              <a:rPr lang="he-IL" dirty="0"/>
              <a:t>השיטה מקבלת 2 ארגומנטים: הראשון הוא חובה – מחרוזת של השאילתה והשני הוא רשות – </a:t>
            </a:r>
            <a:r>
              <a:rPr lang="en-US" dirty="0"/>
              <a:t>Tuple</a:t>
            </a:r>
            <a:r>
              <a:rPr lang="he-IL" dirty="0"/>
              <a:t> של ערכים מופרדים בפסיקים להחלפת הפרמטרים.</a:t>
            </a: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8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435727-DE7D-AA48-AE6F-880977C80849}"/>
              </a:ext>
            </a:extLst>
          </p:cNvPr>
          <p:cNvSpPr/>
          <p:nvPr/>
        </p:nvSpPr>
        <p:spPr>
          <a:xfrm>
            <a:off x="2371241" y="2045776"/>
            <a:ext cx="9283484" cy="44480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F869D-EA01-E646-8C0F-8D453E21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7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MySQL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אתר יכול להיות דינאמי עם תוכן שמשתנה בהתאם לנתונים ששומרים בבסיס הנתונים שלו. נרצה לשלוף נתונים מבסיס הנתונים ולהציג אותם באתר.</a:t>
            </a:r>
          </a:p>
          <a:p>
            <a:pPr algn="r" rtl="1"/>
            <a:r>
              <a:rPr lang="en-US" dirty="0"/>
              <a:t>Flask</a:t>
            </a:r>
            <a:r>
              <a:rPr lang="he-IL" dirty="0"/>
              <a:t> מאפשר להשתמש בחבילת </a:t>
            </a:r>
            <a:r>
              <a:rPr lang="en-US" dirty="0"/>
              <a:t>python </a:t>
            </a:r>
            <a:r>
              <a:rPr lang="he-IL" dirty="0"/>
              <a:t> בשם </a:t>
            </a:r>
            <a:r>
              <a:rPr lang="en-US" dirty="0" err="1"/>
              <a:t>mysql</a:t>
            </a:r>
            <a:r>
              <a:rPr lang="en-US" dirty="0"/>
              <a:t>-connector-python </a:t>
            </a:r>
            <a:r>
              <a:rPr lang="he-IL" dirty="0"/>
              <a:t> (או </a:t>
            </a:r>
            <a:r>
              <a:rPr lang="en-US" dirty="0" err="1"/>
              <a:t>mysql</a:t>
            </a:r>
            <a:r>
              <a:rPr lang="en-US" dirty="0"/>
              <a:t>-connector</a:t>
            </a:r>
            <a:r>
              <a:rPr lang="he-IL" dirty="0"/>
              <a:t> לגרסאות ישנות) כדי לתקשר עם בסיס הנתונים.</a:t>
            </a:r>
          </a:p>
          <a:p>
            <a:pPr algn="r" rtl="1"/>
            <a:r>
              <a:rPr lang="he-IL" dirty="0"/>
              <a:t>לא נלמד לעבוד עם </a:t>
            </a:r>
            <a:r>
              <a:rPr lang="en-US" dirty="0"/>
              <a:t>MySQL</a:t>
            </a:r>
            <a:r>
              <a:rPr lang="he-IL" dirty="0"/>
              <a:t> ישירות אלא כפי שמוגדר בפרויקט הבסיס.</a:t>
            </a:r>
          </a:p>
          <a:p>
            <a:pPr algn="r" rtl="1"/>
            <a:r>
              <a:rPr lang="he-IL" dirty="0"/>
              <a:t>בשביל ללמוד דוגמאות לפעולות נוספות תוכלו להיעזר במדריכים באינטרנט, למשל:</a:t>
            </a:r>
          </a:p>
          <a:p>
            <a:pPr algn="r" rtl="1"/>
            <a:r>
              <a:rPr lang="en-US" dirty="0">
                <a:hlinkClick r:id="rId3"/>
              </a:rPr>
              <a:t>https://www.w3schools.com/python/python_mysql_getstarted.asp</a:t>
            </a:r>
            <a:endParaRPr lang="he-IL" dirty="0"/>
          </a:p>
          <a:p>
            <a:pPr algn="r" rtl="1"/>
            <a:r>
              <a:rPr lang="en-US" dirty="0">
                <a:hlinkClick r:id="rId4"/>
              </a:rPr>
              <a:t>https://dev.mysql.com/doc/connector-python/en/</a:t>
            </a:r>
            <a:endParaRPr lang="he-IL" dirty="0"/>
          </a:p>
          <a:p>
            <a:pPr algn="r" rtl="1"/>
            <a:endParaRPr lang="en-US" dirty="0"/>
          </a:p>
          <a:p>
            <a:pPr marL="457200" lvl="1" indent="0" algn="r" rtl="1">
              <a:spcBef>
                <a:spcPts val="1000"/>
              </a:spcBef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MySQL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ניתן לייצר את בסיס הנתונים ישירות ב-</a:t>
            </a:r>
            <a:r>
              <a:rPr lang="en-US" dirty="0"/>
              <a:t>PyCharm</a:t>
            </a:r>
            <a:r>
              <a:rPr lang="he-IL" dirty="0"/>
              <a:t> כפי שכתוב במדריך שבאתר, או באמצעות </a:t>
            </a:r>
            <a:r>
              <a:rPr lang="en-US" dirty="0"/>
              <a:t>MySQL Workbench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הלמידה לעבודה ב-</a:t>
            </a:r>
            <a:r>
              <a:rPr lang="en-US" dirty="0"/>
              <a:t> MySQL Workbench</a:t>
            </a:r>
            <a:r>
              <a:rPr lang="he-IL" dirty="0"/>
              <a:t>היא עצמאית.</a:t>
            </a:r>
          </a:p>
          <a:p>
            <a:pPr algn="r" rtl="1"/>
            <a:endParaRPr lang="en-US" dirty="0"/>
          </a:p>
          <a:p>
            <a:pPr marL="457200" lvl="1" indent="0" algn="r" rtl="1">
              <a:spcBef>
                <a:spcPts val="1000"/>
              </a:spcBef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4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פעולות ב-</a:t>
            </a:r>
            <a:r>
              <a:rPr lang="en-US" dirty="0"/>
              <a:t>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הפעולות שקיימות ב-</a:t>
            </a:r>
            <a:r>
              <a:rPr lang="en-US" dirty="0"/>
              <a:t>MySQL</a:t>
            </a:r>
            <a:r>
              <a:rPr lang="he-IL" dirty="0"/>
              <a:t> הן:</a:t>
            </a:r>
          </a:p>
          <a:p>
            <a:pPr lvl="1" algn="r" rtl="1"/>
            <a:r>
              <a:rPr lang="en-US" dirty="0"/>
              <a:t>connect</a:t>
            </a:r>
            <a:r>
              <a:rPr lang="he-IL" dirty="0"/>
              <a:t> – חיבור / יצירת בסיס נתונים</a:t>
            </a:r>
          </a:p>
          <a:p>
            <a:pPr lvl="2" algn="r" rtl="1"/>
            <a:r>
              <a:rPr lang="en-US" dirty="0"/>
              <a:t>close</a:t>
            </a:r>
            <a:r>
              <a:rPr lang="he-IL" dirty="0"/>
              <a:t> – סגירת החיבור לבסיס הנתונים</a:t>
            </a:r>
          </a:p>
          <a:p>
            <a:pPr lvl="1" algn="r" rtl="1"/>
            <a:r>
              <a:rPr lang="en-US" dirty="0"/>
              <a:t>execute</a:t>
            </a:r>
            <a:r>
              <a:rPr lang="he-IL" dirty="0"/>
              <a:t> – הרצת שאילתות על בסיס </a:t>
            </a:r>
            <a:r>
              <a:rPr lang="he-IL" dirty="0" err="1"/>
              <a:t>התונים</a:t>
            </a:r>
            <a:endParaRPr lang="he-IL" dirty="0"/>
          </a:p>
          <a:p>
            <a:pPr lvl="2" algn="r" rtl="1"/>
            <a:r>
              <a:rPr lang="en-US" dirty="0"/>
              <a:t>fetch/</a:t>
            </a:r>
            <a:r>
              <a:rPr lang="en-US" dirty="0" err="1"/>
              <a:t>fetchall</a:t>
            </a:r>
            <a:r>
              <a:rPr lang="he-IL" dirty="0"/>
              <a:t> – פעולה עוקבת שנדרשת לשאילתה </a:t>
            </a:r>
            <a:r>
              <a:rPr lang="en-US" dirty="0"/>
              <a:t>SELECT</a:t>
            </a:r>
            <a:r>
              <a:rPr lang="he-IL" dirty="0"/>
              <a:t>.</a:t>
            </a:r>
          </a:p>
          <a:p>
            <a:pPr lvl="2" algn="r" rtl="1"/>
            <a:r>
              <a:rPr lang="en-US" dirty="0"/>
              <a:t>commit</a:t>
            </a:r>
            <a:r>
              <a:rPr lang="he-IL" dirty="0"/>
              <a:t> – פעולה עוקבת שנדרשת </a:t>
            </a:r>
            <a:r>
              <a:rPr lang="he-IL" dirty="0" err="1"/>
              <a:t>לשאיתות</a:t>
            </a:r>
            <a:r>
              <a:rPr lang="he-IL" dirty="0"/>
              <a:t> מסוג </a:t>
            </a:r>
            <a:r>
              <a:rPr lang="en-US" dirty="0"/>
              <a:t>INSERT, UPDATE, DELETE</a:t>
            </a:r>
            <a:r>
              <a:rPr lang="he-IL" dirty="0"/>
              <a:t>.</a:t>
            </a:r>
          </a:p>
          <a:p>
            <a:pPr algn="r" rtl="1"/>
            <a:endParaRPr lang="en-US" dirty="0"/>
          </a:p>
          <a:p>
            <a:pPr marL="457200" lvl="1" indent="0" algn="r" rtl="1">
              <a:spcBef>
                <a:spcPts val="1000"/>
              </a:spcBef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6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execute</a:t>
            </a:r>
            <a:r>
              <a:rPr lang="he-IL" dirty="0"/>
              <a:t> – הרצת שאילתות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r" rtl="1"/>
            <a:r>
              <a:rPr lang="he-IL" dirty="0"/>
              <a:t>את הפקודה </a:t>
            </a:r>
            <a:r>
              <a:rPr lang="en-US" dirty="0"/>
              <a:t>execute</a:t>
            </a:r>
            <a:r>
              <a:rPr lang="he-IL" dirty="0"/>
              <a:t> נריץ דרך המשתנה של חיבור לבסיס הנתונים, באופן הבא:</a:t>
            </a:r>
          </a:p>
          <a:p>
            <a:pPr lvl="1" algn="r" rtl="1"/>
            <a:r>
              <a:rPr lang="en-US" dirty="0" err="1"/>
              <a:t>con.execute</a:t>
            </a:r>
            <a:r>
              <a:rPr lang="en-US" dirty="0"/>
              <a:t>(QUERY_STRING)</a:t>
            </a:r>
            <a:endParaRPr lang="he-IL" dirty="0"/>
          </a:p>
          <a:p>
            <a:pPr algn="r" rtl="1"/>
            <a:r>
              <a:rPr lang="he-IL" dirty="0"/>
              <a:t>הפקודה מצפה בארגומנט למחרוזת </a:t>
            </a:r>
            <a:r>
              <a:rPr lang="en-US" dirty="0"/>
              <a:t>SQL</a:t>
            </a:r>
            <a:r>
              <a:rPr lang="he-IL" dirty="0"/>
              <a:t> שמתארת שאילתה על בסיס הנתונים.</a:t>
            </a:r>
          </a:p>
          <a:p>
            <a:pPr algn="r" rtl="1"/>
            <a:r>
              <a:rPr lang="he-IL" dirty="0"/>
              <a:t>בדרך כלל נשמור את השאילתה במשתנה ונעביר את המשתנה אל הפקודה.</a:t>
            </a:r>
          </a:p>
          <a:p>
            <a:pPr algn="r" rtl="1"/>
            <a:r>
              <a:rPr lang="he-IL" dirty="0"/>
              <a:t>הרצת </a:t>
            </a:r>
            <a:r>
              <a:rPr lang="en-US" dirty="0"/>
              <a:t>execute</a:t>
            </a:r>
            <a:r>
              <a:rPr lang="he-IL" dirty="0"/>
              <a:t> חייבת להתבצע כאשר יש חיבול </a:t>
            </a:r>
            <a:r>
              <a:rPr lang="he-IL" b="1" dirty="0"/>
              <a:t>פעיל</a:t>
            </a:r>
            <a:r>
              <a:rPr lang="he-IL" dirty="0"/>
              <a:t>, כלומר לאחר שהפקודה של החיבור לבסיס הנתונים כבר בוצעה </a:t>
            </a:r>
            <a:r>
              <a:rPr lang="en-US" dirty="0"/>
              <a:t>con=</a:t>
            </a:r>
            <a:r>
              <a:rPr lang="en-US" dirty="0" err="1"/>
              <a:t>mysql.connector.connect</a:t>
            </a:r>
            <a:r>
              <a:rPr lang="en-US" dirty="0"/>
              <a:t>(…)</a:t>
            </a:r>
            <a:r>
              <a:rPr lang="he-IL" dirty="0"/>
              <a:t>, ולפני שהיא נסגרה עם </a:t>
            </a:r>
            <a:r>
              <a:rPr lang="en-US" dirty="0" err="1"/>
              <a:t>con.close</a:t>
            </a:r>
            <a:r>
              <a:rPr lang="en-US" dirty="0"/>
              <a:t>()</a:t>
            </a:r>
            <a:r>
              <a:rPr lang="he-IL" dirty="0"/>
              <a:t>.</a:t>
            </a:r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9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execute</a:t>
            </a:r>
            <a:r>
              <a:rPr lang="he-IL" dirty="0"/>
              <a:t> – שאילתת </a:t>
            </a:r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כדי לבחור נתונים מטבלה נצטרך:</a:t>
            </a:r>
          </a:p>
          <a:p>
            <a:pPr lvl="1" algn="r" rtl="1"/>
            <a:r>
              <a:rPr lang="he-IL" dirty="0"/>
              <a:t>להריץ את שאילתת ה-</a:t>
            </a:r>
            <a:r>
              <a:rPr lang="en-US" dirty="0"/>
              <a:t>SELECT</a:t>
            </a:r>
            <a:r>
              <a:rPr lang="he-IL" dirty="0"/>
              <a:t> בפקודת </a:t>
            </a:r>
            <a:r>
              <a:rPr lang="en-US" dirty="0"/>
              <a:t>execute</a:t>
            </a:r>
            <a:r>
              <a:rPr lang="he-IL" dirty="0"/>
              <a:t> על המצביע של החיבור ובסופו </a:t>
            </a:r>
            <a:r>
              <a:rPr lang="en-US" dirty="0" err="1"/>
              <a:t>fetchall</a:t>
            </a:r>
            <a:r>
              <a:rPr lang="en-US" dirty="0"/>
              <a:t>()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לשמור את תוצאת השאילתה במשתנה. סוג המשתנה שבו נשמרים הנתונים הוא </a:t>
            </a:r>
            <a:r>
              <a:rPr lang="en-US" dirty="0"/>
              <a:t>list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בשלב זה, לבחירתנו אם:</a:t>
            </a:r>
          </a:p>
          <a:p>
            <a:pPr lvl="1" algn="r" rtl="1"/>
            <a:r>
              <a:rPr lang="he-IL" dirty="0"/>
              <a:t>להעביר את הנתונים הלאה כמו שהם.</a:t>
            </a:r>
          </a:p>
          <a:p>
            <a:pPr lvl="1" algn="r" rtl="1"/>
            <a:r>
              <a:rPr lang="he-IL" dirty="0"/>
              <a:t>לערוך אותם ואז להעביר אותם.</a:t>
            </a:r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DC6B0C-5D97-FE4E-8324-AB6796DD0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1" y="5139587"/>
            <a:ext cx="6499224" cy="158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9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execute</a:t>
            </a:r>
            <a:r>
              <a:rPr lang="he-IL" dirty="0"/>
              <a:t> – שאילתות </a:t>
            </a:r>
            <a:r>
              <a:rPr lang="en-US" dirty="0"/>
              <a:t>INSERT, UPDATE,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להבדיל משאר השאילתות, השאילתות של </a:t>
            </a:r>
            <a:r>
              <a:rPr lang="en-US" dirty="0"/>
              <a:t>INSERT, UPDATE, DELETE</a:t>
            </a:r>
            <a:r>
              <a:rPr lang="he-IL" dirty="0"/>
              <a:t> דורשות פעולה עוקבת בשם </a:t>
            </a:r>
            <a:r>
              <a:rPr lang="en-US" dirty="0"/>
              <a:t>commit</a:t>
            </a:r>
            <a:r>
              <a:rPr lang="he-IL" dirty="0"/>
              <a:t>. ללא ביצוע פעולה זו – העדכון/מחיקה/הכנסה לא יתבצעו.</a:t>
            </a:r>
          </a:p>
          <a:p>
            <a:pPr algn="r" rtl="1"/>
            <a:r>
              <a:rPr lang="he-IL" dirty="0"/>
              <a:t>אופן הביצוע של השאילתות זהה בשלושתן:</a:t>
            </a:r>
          </a:p>
          <a:p>
            <a:pPr lvl="1" algn="r" rtl="1"/>
            <a:r>
              <a:rPr lang="he-IL" dirty="0"/>
              <a:t>פתיחת חיבור לבסיס נתונים</a:t>
            </a:r>
          </a:p>
          <a:p>
            <a:pPr lvl="1" algn="r" rtl="1"/>
            <a:r>
              <a:rPr lang="he-IL" dirty="0"/>
              <a:t>הרצת השאילתה ב-</a:t>
            </a:r>
            <a:r>
              <a:rPr lang="en-US" dirty="0"/>
              <a:t>execute</a:t>
            </a:r>
            <a:r>
              <a:rPr lang="he-IL" dirty="0"/>
              <a:t> על החיבור.</a:t>
            </a:r>
          </a:p>
          <a:p>
            <a:pPr lvl="1" algn="r" rtl="1"/>
            <a:r>
              <a:rPr lang="he-IL" dirty="0"/>
              <a:t>הרצת הפקודה </a:t>
            </a:r>
            <a:r>
              <a:rPr lang="en-US" dirty="0"/>
              <a:t>commit</a:t>
            </a:r>
            <a:r>
              <a:rPr lang="he-IL" dirty="0"/>
              <a:t> על החיבור.</a:t>
            </a:r>
          </a:p>
          <a:p>
            <a:pPr lvl="1" algn="r" rtl="1"/>
            <a:r>
              <a:rPr lang="he-IL" dirty="0"/>
              <a:t>סגירת חיבור.</a:t>
            </a:r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FE7EC2-7540-5B4F-ADD9-752632ABC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" y="5083175"/>
            <a:ext cx="5054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1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err="1"/>
              <a:t>dbManager</a:t>
            </a:r>
            <a:r>
              <a:rPr lang="en-US" dirty="0"/>
              <a:t> utility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r" rtl="1"/>
            <a:r>
              <a:rPr lang="he-IL" dirty="0"/>
              <a:t>פרויקט הבסיס מספק עבורכם אובייקט לעבודה קלה ונוחה מול בסיס הנתונים</a:t>
            </a:r>
          </a:p>
          <a:p>
            <a:pPr lvl="1" algn="r" rtl="1"/>
            <a:r>
              <a:rPr lang="he-IL" dirty="0"/>
              <a:t>חוסך בפתיחת החיבור לבסיס הנתונים</a:t>
            </a:r>
          </a:p>
          <a:p>
            <a:pPr lvl="1" algn="r" rtl="1"/>
            <a:r>
              <a:rPr lang="he-IL" dirty="0"/>
              <a:t>חוסר בקריאה ל-</a:t>
            </a:r>
            <a:r>
              <a:rPr lang="en-US" dirty="0"/>
              <a:t>fetch/</a:t>
            </a:r>
            <a:r>
              <a:rPr lang="en-US" dirty="0" err="1"/>
              <a:t>fetchall</a:t>
            </a:r>
            <a:r>
              <a:rPr lang="en-US" dirty="0"/>
              <a:t>/commit</a:t>
            </a:r>
            <a:r>
              <a:rPr lang="he-IL" dirty="0"/>
              <a:t> לאחר </a:t>
            </a:r>
            <a:r>
              <a:rPr lang="en-US" dirty="0"/>
              <a:t>execute</a:t>
            </a:r>
            <a:endParaRPr lang="he-IL" dirty="0"/>
          </a:p>
          <a:p>
            <a:pPr lvl="1" algn="r" rtl="1"/>
            <a:r>
              <a:rPr lang="he-IL" dirty="0"/>
              <a:t>חוסך בסגירת בסיס הנתונים</a:t>
            </a:r>
          </a:p>
          <a:p>
            <a:pPr algn="r" rtl="1"/>
            <a:r>
              <a:rPr lang="en-US" dirty="0" err="1"/>
              <a:t>dbManager</a:t>
            </a:r>
            <a:r>
              <a:rPr lang="he-IL" dirty="0"/>
              <a:t> הוא מופע של מחלקה שמבצעת את כל התקשורת מול בסיס הנתונים </a:t>
            </a:r>
          </a:p>
          <a:p>
            <a:pPr lvl="1" algn="r" rtl="1"/>
            <a:r>
              <a:rPr lang="he-IL" dirty="0"/>
              <a:t>חובה לייבא אותו בראש הקובץ </a:t>
            </a:r>
            <a:r>
              <a:rPr lang="en-US" dirty="0"/>
              <a:t>.</a:t>
            </a:r>
            <a:r>
              <a:rPr lang="en-US" dirty="0" err="1"/>
              <a:t>py</a:t>
            </a:r>
            <a:r>
              <a:rPr lang="he-IL" dirty="0"/>
              <a:t> באמצעות שורת הקוד:</a:t>
            </a:r>
          </a:p>
          <a:p>
            <a:pPr marL="457200" lvl="1" indent="0" algn="r" rtl="1">
              <a:buNone/>
            </a:pPr>
            <a:r>
              <a:rPr lang="en-US" dirty="0"/>
              <a:t>from </a:t>
            </a:r>
            <a:r>
              <a:rPr lang="en-US" dirty="0" err="1"/>
              <a:t>utilities.db.db_manager</a:t>
            </a:r>
            <a:r>
              <a:rPr lang="en-US" dirty="0"/>
              <a:t> import </a:t>
            </a:r>
            <a:r>
              <a:rPr lang="en-US" dirty="0" err="1"/>
              <a:t>dbManager</a:t>
            </a:r>
            <a:endParaRPr lang="en-US" dirty="0"/>
          </a:p>
          <a:p>
            <a:pPr algn="r" rtl="1"/>
            <a:r>
              <a:rPr lang="he-IL" dirty="0"/>
              <a:t>ל-</a:t>
            </a:r>
            <a:r>
              <a:rPr lang="en-US" dirty="0" err="1"/>
              <a:t>dbManager</a:t>
            </a:r>
            <a:r>
              <a:rPr lang="he-IL" dirty="0"/>
              <a:t> 3 שיטות עיקריות:</a:t>
            </a:r>
          </a:p>
          <a:p>
            <a:pPr lvl="1" algn="r" rtl="1"/>
            <a:r>
              <a:rPr lang="en-US" dirty="0"/>
              <a:t>fetch</a:t>
            </a:r>
            <a:r>
              <a:rPr lang="he-IL" dirty="0"/>
              <a:t> – לביצוע שאילתות </a:t>
            </a:r>
            <a:r>
              <a:rPr lang="en-US" dirty="0"/>
              <a:t>SELECT</a:t>
            </a:r>
          </a:p>
          <a:p>
            <a:pPr lvl="1" algn="r" rtl="1"/>
            <a:r>
              <a:rPr lang="en-US" dirty="0"/>
              <a:t>commit</a:t>
            </a:r>
            <a:r>
              <a:rPr lang="he-IL" dirty="0"/>
              <a:t> – לביצוע שאילתות </a:t>
            </a:r>
            <a:r>
              <a:rPr lang="en-US" dirty="0"/>
              <a:t>INSERT, UPDATE, DELETE</a:t>
            </a:r>
          </a:p>
          <a:p>
            <a:pPr lvl="1" algn="r" rtl="1"/>
            <a:r>
              <a:rPr lang="en-US" dirty="0"/>
              <a:t>execute</a:t>
            </a:r>
            <a:r>
              <a:rPr lang="he-IL" dirty="0"/>
              <a:t> – לביצוע שאילתות </a:t>
            </a:r>
            <a:r>
              <a:rPr lang="en-US" dirty="0"/>
              <a:t>CREATE, DROP, ALTER</a:t>
            </a: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0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err="1"/>
              <a:t>dbManager</a:t>
            </a:r>
            <a:r>
              <a:rPr lang="en-US" dirty="0"/>
              <a:t> utility</a:t>
            </a:r>
            <a:r>
              <a:rPr lang="he-IL" dirty="0"/>
              <a:t> - </a:t>
            </a:r>
            <a:r>
              <a:rPr lang="en-US" dirty="0"/>
              <a:t>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/>
              <a:t>fetch</a:t>
            </a:r>
            <a:r>
              <a:rPr lang="he-IL" dirty="0"/>
              <a:t> היא שיטה לשימוש עבור שאילתות </a:t>
            </a:r>
            <a:r>
              <a:rPr lang="en-US" dirty="0"/>
              <a:t>SELECT</a:t>
            </a:r>
          </a:p>
          <a:p>
            <a:pPr lvl="1" algn="r" rtl="1"/>
            <a:r>
              <a:rPr lang="he-IL" dirty="0"/>
              <a:t>אם השאילתה כשלה טכנית אז השיטה תחזיר </a:t>
            </a:r>
            <a:r>
              <a:rPr lang="en-US" dirty="0"/>
              <a:t>False</a:t>
            </a:r>
            <a:endParaRPr lang="he-IL" dirty="0"/>
          </a:p>
          <a:p>
            <a:pPr lvl="1" algn="r" rtl="1"/>
            <a:r>
              <a:rPr lang="he-IL" dirty="0"/>
              <a:t>אחרת, השיטה תחזיר מערך של הנתונים (מערך ריק אם לא קיימים נתונים שעונים על השאילתה)</a:t>
            </a:r>
          </a:p>
          <a:p>
            <a:pPr algn="r" rtl="1"/>
            <a:r>
              <a:rPr lang="he-IL" dirty="0"/>
              <a:t>השיטה מקבלת 2 ארגומנטים: הראשון הוא חובה – מחרוזת של השאילתה והשני הוא רשות – </a:t>
            </a:r>
            <a:r>
              <a:rPr lang="en-US" dirty="0"/>
              <a:t>Tuple</a:t>
            </a:r>
            <a:r>
              <a:rPr lang="he-IL" dirty="0"/>
              <a:t> של ערכים מופרדים בפסיקים להחלפת פרמטרים.</a:t>
            </a:r>
          </a:p>
          <a:p>
            <a:pPr algn="r" rtl="1"/>
            <a:r>
              <a:rPr lang="he-IL" dirty="0"/>
              <a:t>דוגמאות:</a:t>
            </a:r>
          </a:p>
          <a:p>
            <a:pPr algn="r" rtl="1"/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690C94-6472-BA4E-907E-533A35759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88" y="5886450"/>
            <a:ext cx="102743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0634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2E8E7"/>
      </a:lt2>
      <a:accent1>
        <a:srgbClr val="C6969B"/>
      </a:accent1>
      <a:accent2>
        <a:srgbClr val="BA927F"/>
      </a:accent2>
      <a:accent3>
        <a:srgbClr val="AEA383"/>
      </a:accent3>
      <a:accent4>
        <a:srgbClr val="A0A873"/>
      </a:accent4>
      <a:accent5>
        <a:srgbClr val="93AB81"/>
      </a:accent5>
      <a:accent6>
        <a:srgbClr val="79B078"/>
      </a:accent6>
      <a:hlink>
        <a:srgbClr val="568E88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7794</TotalTime>
  <Words>661</Words>
  <Application>Microsoft Macintosh PowerPoint</Application>
  <PresentationFormat>Widescreen</PresentationFormat>
  <Paragraphs>97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Elephant</vt:lpstr>
      <vt:lpstr>BrushVTI</vt:lpstr>
      <vt:lpstr>Flask</vt:lpstr>
      <vt:lpstr>MySQL Database</vt:lpstr>
      <vt:lpstr>MySQL Database</vt:lpstr>
      <vt:lpstr>פעולות ב-MySQL</vt:lpstr>
      <vt:lpstr>execute – הרצת שאילתות</vt:lpstr>
      <vt:lpstr>execute – שאילתת SELECT</vt:lpstr>
      <vt:lpstr>execute – שאילתות INSERT, UPDATE, DELETE</vt:lpstr>
      <vt:lpstr>dbManager utility</vt:lpstr>
      <vt:lpstr>dbManager utility - fetch</vt:lpstr>
      <vt:lpstr>dbManager utility - commit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</dc:title>
  <dc:creator>Microsoft Office User</dc:creator>
  <cp:lastModifiedBy>Microsoft Office User</cp:lastModifiedBy>
  <cp:revision>173</cp:revision>
  <dcterms:created xsi:type="dcterms:W3CDTF">2020-09-17T10:35:21Z</dcterms:created>
  <dcterms:modified xsi:type="dcterms:W3CDTF">2020-10-02T11:23:25Z</dcterms:modified>
</cp:coreProperties>
</file>