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79"/>
  </p:notesMasterIdLst>
  <p:sldIdLst>
    <p:sldId id="256" r:id="rId2"/>
    <p:sldId id="363" r:id="rId3"/>
    <p:sldId id="404" r:id="rId4"/>
    <p:sldId id="364" r:id="rId5"/>
    <p:sldId id="374" r:id="rId6"/>
    <p:sldId id="375" r:id="rId7"/>
    <p:sldId id="376" r:id="rId8"/>
    <p:sldId id="377" r:id="rId9"/>
    <p:sldId id="403" r:id="rId10"/>
    <p:sldId id="378" r:id="rId11"/>
    <p:sldId id="402" r:id="rId12"/>
    <p:sldId id="379" r:id="rId13"/>
    <p:sldId id="380" r:id="rId14"/>
    <p:sldId id="419" r:id="rId15"/>
    <p:sldId id="417" r:id="rId16"/>
    <p:sldId id="420" r:id="rId17"/>
    <p:sldId id="421" r:id="rId18"/>
    <p:sldId id="405" r:id="rId19"/>
    <p:sldId id="394" r:id="rId20"/>
    <p:sldId id="395" r:id="rId21"/>
    <p:sldId id="408" r:id="rId22"/>
    <p:sldId id="410" r:id="rId23"/>
    <p:sldId id="409" r:id="rId24"/>
    <p:sldId id="396" r:id="rId25"/>
    <p:sldId id="411" r:id="rId26"/>
    <p:sldId id="406" r:id="rId27"/>
    <p:sldId id="400" r:id="rId28"/>
    <p:sldId id="413" r:id="rId29"/>
    <p:sldId id="412" r:id="rId30"/>
    <p:sldId id="414" r:id="rId31"/>
    <p:sldId id="415" r:id="rId32"/>
    <p:sldId id="424" r:id="rId33"/>
    <p:sldId id="425" r:id="rId34"/>
    <p:sldId id="452" r:id="rId35"/>
    <p:sldId id="453" r:id="rId36"/>
    <p:sldId id="407" r:id="rId37"/>
    <p:sldId id="381" r:id="rId38"/>
    <p:sldId id="385" r:id="rId39"/>
    <p:sldId id="386" r:id="rId40"/>
    <p:sldId id="423" r:id="rId41"/>
    <p:sldId id="451" r:id="rId42"/>
    <p:sldId id="382" r:id="rId43"/>
    <p:sldId id="418" r:id="rId44"/>
    <p:sldId id="388" r:id="rId45"/>
    <p:sldId id="389" r:id="rId46"/>
    <p:sldId id="427" r:id="rId47"/>
    <p:sldId id="430" r:id="rId48"/>
    <p:sldId id="401" r:id="rId49"/>
    <p:sldId id="431" r:id="rId50"/>
    <p:sldId id="436" r:id="rId51"/>
    <p:sldId id="437" r:id="rId52"/>
    <p:sldId id="438" r:id="rId53"/>
    <p:sldId id="443" r:id="rId54"/>
    <p:sldId id="444" r:id="rId55"/>
    <p:sldId id="454" r:id="rId56"/>
    <p:sldId id="455" r:id="rId57"/>
    <p:sldId id="456" r:id="rId58"/>
    <p:sldId id="457" r:id="rId59"/>
    <p:sldId id="432" r:id="rId60"/>
    <p:sldId id="433" r:id="rId61"/>
    <p:sldId id="434" r:id="rId62"/>
    <p:sldId id="435" r:id="rId63"/>
    <p:sldId id="441" r:id="rId64"/>
    <p:sldId id="442" r:id="rId65"/>
    <p:sldId id="439" r:id="rId66"/>
    <p:sldId id="440" r:id="rId67"/>
    <p:sldId id="458" r:id="rId68"/>
    <p:sldId id="459" r:id="rId69"/>
    <p:sldId id="460" r:id="rId70"/>
    <p:sldId id="416" r:id="rId71"/>
    <p:sldId id="447" r:id="rId72"/>
    <p:sldId id="448" r:id="rId73"/>
    <p:sldId id="449" r:id="rId74"/>
    <p:sldId id="450" r:id="rId75"/>
    <p:sldId id="426" r:id="rId76"/>
    <p:sldId id="392" r:id="rId77"/>
    <p:sldId id="393" r:id="rId7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600"/>
    <a:srgbClr val="FDAE00"/>
    <a:srgbClr val="DFA80D"/>
    <a:srgbClr val="82FFFF"/>
    <a:srgbClr val="F6A7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6"/>
    <p:restoredTop sz="86250" autoAdjust="0"/>
  </p:normalViewPr>
  <p:slideViewPr>
    <p:cSldViewPr snapToGrid="0">
      <p:cViewPr varScale="1">
        <p:scale>
          <a:sx n="75" d="100"/>
          <a:sy n="75" d="100"/>
        </p:scale>
        <p:origin x="1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1D02B4-7DC0-4997-AAED-87DD849E85D4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01875E-C76F-4108-B853-F64F95343A22}">
      <dgm:prSet phldrT="[Text]"/>
      <dgm:spPr/>
      <dgm:t>
        <a:bodyPr/>
        <a:lstStyle/>
        <a:p>
          <a:pPr rtl="0"/>
          <a:r>
            <a:rPr lang="en-US" dirty="0"/>
            <a:t>Document</a:t>
          </a:r>
        </a:p>
      </dgm:t>
    </dgm:pt>
    <dgm:pt modelId="{70E30119-8CF7-47B2-83E6-6676E2E7C43E}" type="parTrans" cxnId="{7EF01DFA-B9B4-4EA5-8362-AD9C438372EF}">
      <dgm:prSet/>
      <dgm:spPr/>
      <dgm:t>
        <a:bodyPr/>
        <a:lstStyle/>
        <a:p>
          <a:pPr rtl="0"/>
          <a:endParaRPr lang="en-US"/>
        </a:p>
      </dgm:t>
    </dgm:pt>
    <dgm:pt modelId="{6E581A1F-7EF1-48CB-80C4-B1D06156E680}" type="sibTrans" cxnId="{7EF01DFA-B9B4-4EA5-8362-AD9C438372EF}">
      <dgm:prSet/>
      <dgm:spPr/>
      <dgm:t>
        <a:bodyPr/>
        <a:lstStyle/>
        <a:p>
          <a:pPr rtl="0"/>
          <a:endParaRPr lang="en-US"/>
        </a:p>
      </dgm:t>
    </dgm:pt>
    <dgm:pt modelId="{5B07C59B-277E-48AD-BF83-15312992DB77}">
      <dgm:prSet phldrT="[Text]"/>
      <dgm:spPr/>
      <dgm:t>
        <a:bodyPr/>
        <a:lstStyle/>
        <a:p>
          <a:pPr rtl="0"/>
          <a:r>
            <a:rPr lang="en-US" dirty="0"/>
            <a:t>head</a:t>
          </a:r>
        </a:p>
      </dgm:t>
    </dgm:pt>
    <dgm:pt modelId="{386F95FB-4CDA-4C96-BD5E-4B8588204D11}" type="parTrans" cxnId="{4E052A48-A738-45B4-A3DB-608B794FC30B}">
      <dgm:prSet>
        <dgm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pPr rtl="0"/>
          <a:endParaRPr lang="en-US"/>
        </a:p>
      </dgm:t>
    </dgm:pt>
    <dgm:pt modelId="{E4EBF155-3FDD-4572-A6E7-0621056C27A2}" type="sibTrans" cxnId="{4E052A48-A738-45B4-A3DB-608B794FC30B}">
      <dgm:prSet/>
      <dgm:spPr/>
      <dgm:t>
        <a:bodyPr/>
        <a:lstStyle/>
        <a:p>
          <a:pPr rtl="0"/>
          <a:endParaRPr lang="en-US"/>
        </a:p>
      </dgm:t>
    </dgm:pt>
    <dgm:pt modelId="{E80D24AC-3AA8-4AAF-BF60-B2891C178292}">
      <dgm:prSet phldrT="[Text]"/>
      <dgm:spPr/>
      <dgm:t>
        <a:bodyPr/>
        <a:lstStyle/>
        <a:p>
          <a:pPr rtl="0"/>
          <a:r>
            <a:rPr lang="en-US" dirty="0" err="1"/>
            <a:t>ul</a:t>
          </a:r>
          <a:endParaRPr lang="en-US" dirty="0"/>
        </a:p>
      </dgm:t>
    </dgm:pt>
    <dgm:pt modelId="{0528702A-E685-4A96-B3AB-43430947BA67}" type="parTrans" cxnId="{07654DA6-C7A0-4772-9CE4-16D7DAC22F04}">
      <dgm:prSet>
        <dgm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pPr rtl="0"/>
          <a:endParaRPr lang="en-US"/>
        </a:p>
      </dgm:t>
    </dgm:pt>
    <dgm:pt modelId="{7D83A2EB-F96B-4809-BD66-7597CD171648}" type="sibTrans" cxnId="{07654DA6-C7A0-4772-9CE4-16D7DAC22F04}">
      <dgm:prSet/>
      <dgm:spPr/>
      <dgm:t>
        <a:bodyPr/>
        <a:lstStyle/>
        <a:p>
          <a:pPr rtl="0"/>
          <a:endParaRPr lang="en-US"/>
        </a:p>
      </dgm:t>
    </dgm:pt>
    <dgm:pt modelId="{037EBE71-6E59-4CAB-BC51-57CC12D4EED2}">
      <dgm:prSet phldrT="[Text]"/>
      <dgm:spPr/>
      <dgm:t>
        <a:bodyPr/>
        <a:lstStyle/>
        <a:p>
          <a:pPr rtl="0"/>
          <a:r>
            <a:rPr lang="en-US" dirty="0"/>
            <a:t>body</a:t>
          </a:r>
        </a:p>
      </dgm:t>
    </dgm:pt>
    <dgm:pt modelId="{F8EF214C-7496-4965-9DE5-B0AC3DDAEDAE}" type="parTrans" cxnId="{713D7A55-7B0D-42A7-B7DF-03DE62BCB412}">
      <dgm:prSet>
        <dgm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pPr rtl="0"/>
          <a:endParaRPr lang="en-US"/>
        </a:p>
      </dgm:t>
    </dgm:pt>
    <dgm:pt modelId="{3E8C004C-2E01-40EE-83B0-3FB35D88E3E3}" type="sibTrans" cxnId="{713D7A55-7B0D-42A7-B7DF-03DE62BCB412}">
      <dgm:prSet/>
      <dgm:spPr/>
      <dgm:t>
        <a:bodyPr/>
        <a:lstStyle/>
        <a:p>
          <a:pPr rtl="0"/>
          <a:endParaRPr lang="en-US"/>
        </a:p>
      </dgm:t>
    </dgm:pt>
    <dgm:pt modelId="{1A43B113-6320-4A2D-A8C2-4AF6FA9B95EF}">
      <dgm:prSet/>
      <dgm:spPr/>
      <dgm:t>
        <a:bodyPr/>
        <a:lstStyle/>
        <a:p>
          <a:r>
            <a:rPr lang="en-US" dirty="0"/>
            <a:t>title</a:t>
          </a:r>
        </a:p>
      </dgm:t>
    </dgm:pt>
    <dgm:pt modelId="{D5FAA05D-FE0E-4A22-A8CA-7D3125494FEA}" type="parTrans" cxnId="{B5A0C14D-43C7-4DCF-B06C-6F8D735801C8}">
      <dgm:prSet>
        <dgm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A481F0C1-AEF9-430A-AABD-2F651DDA8A73}" type="sibTrans" cxnId="{B5A0C14D-43C7-4DCF-B06C-6F8D735801C8}">
      <dgm:prSet/>
      <dgm:spPr/>
      <dgm:t>
        <a:bodyPr/>
        <a:lstStyle/>
        <a:p>
          <a:endParaRPr lang="en-US"/>
        </a:p>
      </dgm:t>
    </dgm:pt>
    <dgm:pt modelId="{68E17CC8-C662-4C03-8561-CC1E83C0D190}">
      <dgm:prSet/>
      <dgm:spPr/>
      <dgm:t>
        <a:bodyPr/>
        <a:lstStyle/>
        <a:p>
          <a:r>
            <a:rPr lang="en-US" dirty="0"/>
            <a:t>DOM example</a:t>
          </a:r>
        </a:p>
      </dgm:t>
    </dgm:pt>
    <dgm:pt modelId="{17D41F0E-3C75-4AAC-A6B7-36A0BF00A5AF}" type="parTrans" cxnId="{BF929B85-2A22-4D8A-80DA-72E901ABD40B}">
      <dgm:prSet>
        <dgm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B402927D-D777-4811-9363-5A2F4359805E}" type="sibTrans" cxnId="{BF929B85-2A22-4D8A-80DA-72E901ABD40B}">
      <dgm:prSet/>
      <dgm:spPr/>
      <dgm:t>
        <a:bodyPr/>
        <a:lstStyle/>
        <a:p>
          <a:endParaRPr lang="en-US"/>
        </a:p>
      </dgm:t>
    </dgm:pt>
    <dgm:pt modelId="{D7926069-5A11-4976-8E7B-7E676503245D}">
      <dgm:prSet/>
      <dgm:spPr/>
      <dgm:t>
        <a:bodyPr/>
        <a:lstStyle/>
        <a:p>
          <a:r>
            <a:rPr lang="en-US" dirty="0"/>
            <a:t>li</a:t>
          </a:r>
        </a:p>
      </dgm:t>
    </dgm:pt>
    <dgm:pt modelId="{3FB96F9B-A0E3-48E1-A676-9208E68E5103}" type="parTrans" cxnId="{856EECBF-6B18-4ED2-A189-EA7D01E4C514}">
      <dgm:prSet>
        <dgm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8C330645-A2C6-42DF-8C3F-F3E9471B5611}" type="sibTrans" cxnId="{856EECBF-6B18-4ED2-A189-EA7D01E4C514}">
      <dgm:prSet/>
      <dgm:spPr/>
      <dgm:t>
        <a:bodyPr/>
        <a:lstStyle/>
        <a:p>
          <a:endParaRPr lang="en-US"/>
        </a:p>
      </dgm:t>
    </dgm:pt>
    <dgm:pt modelId="{83E396FC-B5A2-4C68-B90D-B9CC98FBD15C}">
      <dgm:prSet/>
      <dgm:spPr/>
      <dgm:t>
        <a:bodyPr/>
        <a:lstStyle/>
        <a:p>
          <a:r>
            <a:rPr lang="en-US" dirty="0"/>
            <a:t>li</a:t>
          </a:r>
        </a:p>
      </dgm:t>
    </dgm:pt>
    <dgm:pt modelId="{CD0C6E01-CCA4-42CB-92F4-DC0D106986B7}" type="parTrans" cxnId="{8A0464B0-1FC7-49AF-BE00-18667ED9E084}">
      <dgm:prSet>
        <dgm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139FAE35-2788-4A46-B39D-7BB2E658B4EF}" type="sibTrans" cxnId="{8A0464B0-1FC7-49AF-BE00-18667ED9E084}">
      <dgm:prSet/>
      <dgm:spPr/>
      <dgm:t>
        <a:bodyPr/>
        <a:lstStyle/>
        <a:p>
          <a:endParaRPr lang="en-US"/>
        </a:p>
      </dgm:t>
    </dgm:pt>
    <dgm:pt modelId="{48AABF41-2D91-4602-91C4-1025028CDC0F}">
      <dgm:prSet/>
      <dgm:spPr/>
      <dgm:t>
        <a:bodyPr/>
        <a:lstStyle/>
        <a:p>
          <a:r>
            <a:rPr lang="en-US" dirty="0"/>
            <a:t>HTML</a:t>
          </a:r>
        </a:p>
      </dgm:t>
    </dgm:pt>
    <dgm:pt modelId="{552BB5CC-52A5-4F08-8C31-9CA9736C2A05}" type="parTrans" cxnId="{CFCA11D6-80EB-44F5-A7C2-56AFF5D8757E}">
      <dgm:prSet>
        <dgm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AF02F007-750F-4F73-A2BC-FF1E0514676A}" type="sibTrans" cxnId="{CFCA11D6-80EB-44F5-A7C2-56AFF5D8757E}">
      <dgm:prSet/>
      <dgm:spPr/>
      <dgm:t>
        <a:bodyPr/>
        <a:lstStyle/>
        <a:p>
          <a:endParaRPr lang="en-US"/>
        </a:p>
      </dgm:t>
    </dgm:pt>
    <dgm:pt modelId="{09ED2596-F056-4EAB-B5D0-00101EF4DA44}">
      <dgm:prSet/>
      <dgm:spPr/>
      <dgm:t>
        <a:bodyPr/>
        <a:lstStyle/>
        <a:p>
          <a:r>
            <a:rPr lang="en-US" dirty="0"/>
            <a:t>CSS</a:t>
          </a:r>
        </a:p>
      </dgm:t>
    </dgm:pt>
    <dgm:pt modelId="{A4914DC8-176F-4C79-98A8-0B4B602C2637}" type="parTrans" cxnId="{D9C3FD10-C426-4373-A713-70AFA3CA6A7B}">
      <dgm:prSet>
        <dgm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3458CD99-3639-41A8-B445-A9FF9BB6CEBE}" type="sibTrans" cxnId="{D9C3FD10-C426-4373-A713-70AFA3CA6A7B}">
      <dgm:prSet/>
      <dgm:spPr/>
      <dgm:t>
        <a:bodyPr/>
        <a:lstStyle/>
        <a:p>
          <a:endParaRPr lang="en-US"/>
        </a:p>
      </dgm:t>
    </dgm:pt>
    <dgm:pt modelId="{E77FD255-7449-4016-A532-8E3F794B34A2}" type="pres">
      <dgm:prSet presAssocID="{D51D02B4-7DC0-4997-AAED-87DD849E85D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C9D4116-173C-4129-BFBA-6CA05550199B}" type="pres">
      <dgm:prSet presAssocID="{B001875E-C76F-4108-B853-F64F95343A22}" presName="hierRoot1" presStyleCnt="0"/>
      <dgm:spPr/>
    </dgm:pt>
    <dgm:pt modelId="{EC184863-C285-4B4B-A823-29E8D97F1983}" type="pres">
      <dgm:prSet presAssocID="{B001875E-C76F-4108-B853-F64F95343A22}" presName="composite" presStyleCnt="0"/>
      <dgm:spPr/>
    </dgm:pt>
    <dgm:pt modelId="{401C22AA-6020-46F6-A198-719AF1E154B9}" type="pres">
      <dgm:prSet presAssocID="{B001875E-C76F-4108-B853-F64F95343A22}" presName="image" presStyleLbl="node0" presStyleIdx="0" presStyleCn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</dgm:pt>
    <dgm:pt modelId="{C60EAD51-0802-4AFF-A421-12EF09411E27}" type="pres">
      <dgm:prSet presAssocID="{B001875E-C76F-4108-B853-F64F95343A22}" presName="text" presStyleLbl="revTx" presStyleIdx="0" presStyleCnt="10">
        <dgm:presLayoutVars>
          <dgm:chPref val="3"/>
        </dgm:presLayoutVars>
      </dgm:prSet>
      <dgm:spPr/>
    </dgm:pt>
    <dgm:pt modelId="{8847EB08-837E-4F6D-8DB3-95551C70DA4C}" type="pres">
      <dgm:prSet presAssocID="{B001875E-C76F-4108-B853-F64F95343A22}" presName="hierChild2" presStyleCnt="0"/>
      <dgm:spPr/>
    </dgm:pt>
    <dgm:pt modelId="{2B25834E-A31B-44ED-B53E-97A3A88AF66D}" type="pres">
      <dgm:prSet presAssocID="{386F95FB-4CDA-4C96-BD5E-4B8588204D11}" presName="Name10" presStyleLbl="parChTrans1D2" presStyleIdx="0" presStyleCnt="2"/>
      <dgm:spPr/>
    </dgm:pt>
    <dgm:pt modelId="{688449D0-381F-446D-9759-F81A18334ECA}" type="pres">
      <dgm:prSet presAssocID="{5B07C59B-277E-48AD-BF83-15312992DB77}" presName="hierRoot2" presStyleCnt="0"/>
      <dgm:spPr/>
    </dgm:pt>
    <dgm:pt modelId="{1BA11706-3FD9-403A-A904-71513DDE7380}" type="pres">
      <dgm:prSet presAssocID="{5B07C59B-277E-48AD-BF83-15312992DB77}" presName="composite2" presStyleCnt="0"/>
      <dgm:spPr/>
    </dgm:pt>
    <dgm:pt modelId="{F781349E-56EC-48B4-ABD4-1BF4510E1712}" type="pres">
      <dgm:prSet presAssocID="{5B07C59B-277E-48AD-BF83-15312992DB77}" presName="image2" presStyleLbl="node2" presStyleIdx="0" presStyleCnt="2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</dgm:pt>
    <dgm:pt modelId="{5237E6C7-D342-4028-B3F1-467D6D93F2C4}" type="pres">
      <dgm:prSet presAssocID="{5B07C59B-277E-48AD-BF83-15312992DB77}" presName="text2" presStyleLbl="revTx" presStyleIdx="1" presStyleCnt="10">
        <dgm:presLayoutVars>
          <dgm:chPref val="3"/>
        </dgm:presLayoutVars>
      </dgm:prSet>
      <dgm:spPr/>
    </dgm:pt>
    <dgm:pt modelId="{BC48F1B2-86BC-4A77-85E4-C34A14CEABF9}" type="pres">
      <dgm:prSet presAssocID="{5B07C59B-277E-48AD-BF83-15312992DB77}" presName="hierChild3" presStyleCnt="0"/>
      <dgm:spPr/>
    </dgm:pt>
    <dgm:pt modelId="{9354A5D9-390B-4D18-AA7A-41CDBBF30EF5}" type="pres">
      <dgm:prSet presAssocID="{D5FAA05D-FE0E-4A22-A8CA-7D3125494FEA}" presName="Name17" presStyleLbl="parChTrans1D3" presStyleIdx="0" presStyleCnt="2"/>
      <dgm:spPr/>
    </dgm:pt>
    <dgm:pt modelId="{26703402-894D-4800-8720-AC9F8E459A8C}" type="pres">
      <dgm:prSet presAssocID="{1A43B113-6320-4A2D-A8C2-4AF6FA9B95EF}" presName="hierRoot3" presStyleCnt="0"/>
      <dgm:spPr/>
    </dgm:pt>
    <dgm:pt modelId="{6718CEBA-D1B7-417D-85C8-3C46686E537C}" type="pres">
      <dgm:prSet presAssocID="{1A43B113-6320-4A2D-A8C2-4AF6FA9B95EF}" presName="composite3" presStyleCnt="0"/>
      <dgm:spPr/>
    </dgm:pt>
    <dgm:pt modelId="{CB59F54F-2F11-4985-A181-DB61EE7266A5}" type="pres">
      <dgm:prSet presAssocID="{1A43B113-6320-4A2D-A8C2-4AF6FA9B95EF}" presName="image3" presStyleLbl="node3" presStyleIdx="0" presStyleCnt="2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</dgm:pt>
    <dgm:pt modelId="{1AE991A3-D60C-49ED-9767-CAD773B089DC}" type="pres">
      <dgm:prSet presAssocID="{1A43B113-6320-4A2D-A8C2-4AF6FA9B95EF}" presName="text3" presStyleLbl="revTx" presStyleIdx="2" presStyleCnt="10">
        <dgm:presLayoutVars>
          <dgm:chPref val="3"/>
        </dgm:presLayoutVars>
      </dgm:prSet>
      <dgm:spPr/>
    </dgm:pt>
    <dgm:pt modelId="{B0DC0EAA-DB00-4EA6-BD73-4E68A6E99011}" type="pres">
      <dgm:prSet presAssocID="{1A43B113-6320-4A2D-A8C2-4AF6FA9B95EF}" presName="hierChild4" presStyleCnt="0"/>
      <dgm:spPr/>
    </dgm:pt>
    <dgm:pt modelId="{19C1736B-CD4E-4D62-9F33-C6DDD740760F}" type="pres">
      <dgm:prSet presAssocID="{17D41F0E-3C75-4AAC-A6B7-36A0BF00A5AF}" presName="Name23" presStyleLbl="parChTrans1D4" presStyleIdx="0" presStyleCnt="5"/>
      <dgm:spPr/>
    </dgm:pt>
    <dgm:pt modelId="{BA711A70-4485-4D6A-99EE-9E7A52E38431}" type="pres">
      <dgm:prSet presAssocID="{68E17CC8-C662-4C03-8561-CC1E83C0D190}" presName="hierRoot4" presStyleCnt="0"/>
      <dgm:spPr/>
    </dgm:pt>
    <dgm:pt modelId="{54A374DC-0174-4017-8D95-CD2D835A4AAC}" type="pres">
      <dgm:prSet presAssocID="{68E17CC8-C662-4C03-8561-CC1E83C0D190}" presName="composite4" presStyleCnt="0"/>
      <dgm:spPr/>
    </dgm:pt>
    <dgm:pt modelId="{A248BAE2-0B34-4475-880C-D046F295734F}" type="pres">
      <dgm:prSet presAssocID="{68E17CC8-C662-4C03-8561-CC1E83C0D190}" presName="image4" presStyleLbl="node4" presStyleIdx="0" presStyleCnt="5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  <dgm:pt modelId="{25D87744-7D7D-4A69-9676-211B5BB0E232}" type="pres">
      <dgm:prSet presAssocID="{68E17CC8-C662-4C03-8561-CC1E83C0D190}" presName="text4" presStyleLbl="revTx" presStyleIdx="3" presStyleCnt="10">
        <dgm:presLayoutVars>
          <dgm:chPref val="3"/>
        </dgm:presLayoutVars>
      </dgm:prSet>
      <dgm:spPr/>
    </dgm:pt>
    <dgm:pt modelId="{AF99CE37-535E-417C-8E8B-D2EC112D38DD}" type="pres">
      <dgm:prSet presAssocID="{68E17CC8-C662-4C03-8561-CC1E83C0D190}" presName="hierChild5" presStyleCnt="0"/>
      <dgm:spPr/>
    </dgm:pt>
    <dgm:pt modelId="{82D37851-3CC9-48DE-84F4-3C55F54580B8}" type="pres">
      <dgm:prSet presAssocID="{F8EF214C-7496-4965-9DE5-B0AC3DDAEDAE}" presName="Name10" presStyleLbl="parChTrans1D2" presStyleIdx="1" presStyleCnt="2"/>
      <dgm:spPr/>
    </dgm:pt>
    <dgm:pt modelId="{9FD2CF03-E9E9-4F56-A3C1-657804CB3D2D}" type="pres">
      <dgm:prSet presAssocID="{037EBE71-6E59-4CAB-BC51-57CC12D4EED2}" presName="hierRoot2" presStyleCnt="0"/>
      <dgm:spPr/>
    </dgm:pt>
    <dgm:pt modelId="{6A90A195-D014-4442-ACC2-FA6695CB7BCF}" type="pres">
      <dgm:prSet presAssocID="{037EBE71-6E59-4CAB-BC51-57CC12D4EED2}" presName="composite2" presStyleCnt="0"/>
      <dgm:spPr/>
    </dgm:pt>
    <dgm:pt modelId="{2B14303D-734E-4219-A000-BC25E1F6263E}" type="pres">
      <dgm:prSet presAssocID="{037EBE71-6E59-4CAB-BC51-57CC12D4EED2}" presName="image2" presStyleLbl="node2" presStyleIdx="1" presStyleCnt="2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</dgm:pt>
    <dgm:pt modelId="{0E6F600F-CA95-407B-B8D6-6A61852FA1F8}" type="pres">
      <dgm:prSet presAssocID="{037EBE71-6E59-4CAB-BC51-57CC12D4EED2}" presName="text2" presStyleLbl="revTx" presStyleIdx="4" presStyleCnt="10">
        <dgm:presLayoutVars>
          <dgm:chPref val="3"/>
        </dgm:presLayoutVars>
      </dgm:prSet>
      <dgm:spPr/>
    </dgm:pt>
    <dgm:pt modelId="{E613B0FB-8AC4-469D-A2AD-4AF118E6C59C}" type="pres">
      <dgm:prSet presAssocID="{037EBE71-6E59-4CAB-BC51-57CC12D4EED2}" presName="hierChild3" presStyleCnt="0"/>
      <dgm:spPr/>
    </dgm:pt>
    <dgm:pt modelId="{3938085C-5037-4057-A312-CF9BA4C6E3A1}" type="pres">
      <dgm:prSet presAssocID="{0528702A-E685-4A96-B3AB-43430947BA67}" presName="Name17" presStyleLbl="parChTrans1D3" presStyleIdx="1" presStyleCnt="2"/>
      <dgm:spPr/>
    </dgm:pt>
    <dgm:pt modelId="{299CDC98-211C-4791-AF0F-98A5E6264068}" type="pres">
      <dgm:prSet presAssocID="{E80D24AC-3AA8-4AAF-BF60-B2891C178292}" presName="hierRoot3" presStyleCnt="0"/>
      <dgm:spPr/>
    </dgm:pt>
    <dgm:pt modelId="{54A461A3-0A81-475D-9A9A-F1C6BA6E7F3E}" type="pres">
      <dgm:prSet presAssocID="{E80D24AC-3AA8-4AAF-BF60-B2891C178292}" presName="composite3" presStyleCnt="0"/>
      <dgm:spPr/>
    </dgm:pt>
    <dgm:pt modelId="{C77470E2-711E-4DEF-A354-865344F7DC3A}" type="pres">
      <dgm:prSet presAssocID="{E80D24AC-3AA8-4AAF-BF60-B2891C178292}" presName="image3" presStyleLbl="node3" presStyleIdx="1" presStyleCnt="2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</dgm:pt>
    <dgm:pt modelId="{C38DA2D4-D9E2-4B7E-97E3-72AC14834A1A}" type="pres">
      <dgm:prSet presAssocID="{E80D24AC-3AA8-4AAF-BF60-B2891C178292}" presName="text3" presStyleLbl="revTx" presStyleIdx="5" presStyleCnt="10">
        <dgm:presLayoutVars>
          <dgm:chPref val="3"/>
        </dgm:presLayoutVars>
      </dgm:prSet>
      <dgm:spPr/>
    </dgm:pt>
    <dgm:pt modelId="{F59D047B-FBD7-43A2-9F6B-13167FC59CB3}" type="pres">
      <dgm:prSet presAssocID="{E80D24AC-3AA8-4AAF-BF60-B2891C178292}" presName="hierChild4" presStyleCnt="0"/>
      <dgm:spPr/>
    </dgm:pt>
    <dgm:pt modelId="{B7667B98-E824-41CE-95E2-5718E5575B6B}" type="pres">
      <dgm:prSet presAssocID="{3FB96F9B-A0E3-48E1-A676-9208E68E5103}" presName="Name23" presStyleLbl="parChTrans1D4" presStyleIdx="1" presStyleCnt="5"/>
      <dgm:spPr/>
    </dgm:pt>
    <dgm:pt modelId="{A0CF58D1-0FF3-4854-9E1E-01F0102C58AC}" type="pres">
      <dgm:prSet presAssocID="{D7926069-5A11-4976-8E7B-7E676503245D}" presName="hierRoot4" presStyleCnt="0"/>
      <dgm:spPr/>
    </dgm:pt>
    <dgm:pt modelId="{F0EB543E-29E8-48F2-BBB8-ED179207C3F8}" type="pres">
      <dgm:prSet presAssocID="{D7926069-5A11-4976-8E7B-7E676503245D}" presName="composite4" presStyleCnt="0"/>
      <dgm:spPr/>
    </dgm:pt>
    <dgm:pt modelId="{8D390BBC-2E45-4E4E-896B-6106A1C13C7B}" type="pres">
      <dgm:prSet presAssocID="{D7926069-5A11-4976-8E7B-7E676503245D}" presName="image4" presStyleLbl="node4" presStyleIdx="1" presStyleCnt="5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</dgm:pt>
    <dgm:pt modelId="{CFADA794-37E3-462B-9987-F7AD9A120E1D}" type="pres">
      <dgm:prSet presAssocID="{D7926069-5A11-4976-8E7B-7E676503245D}" presName="text4" presStyleLbl="revTx" presStyleIdx="6" presStyleCnt="10">
        <dgm:presLayoutVars>
          <dgm:chPref val="3"/>
        </dgm:presLayoutVars>
      </dgm:prSet>
      <dgm:spPr/>
    </dgm:pt>
    <dgm:pt modelId="{9501B279-B01F-4610-BE5C-062030ECA4D3}" type="pres">
      <dgm:prSet presAssocID="{D7926069-5A11-4976-8E7B-7E676503245D}" presName="hierChild5" presStyleCnt="0"/>
      <dgm:spPr/>
    </dgm:pt>
    <dgm:pt modelId="{BA298336-62B2-4C56-9241-9E5EFAC7C314}" type="pres">
      <dgm:prSet presAssocID="{552BB5CC-52A5-4F08-8C31-9CA9736C2A05}" presName="Name23" presStyleLbl="parChTrans1D4" presStyleIdx="2" presStyleCnt="5"/>
      <dgm:spPr/>
    </dgm:pt>
    <dgm:pt modelId="{AB056429-4AA8-4018-8CB6-B500836B5B26}" type="pres">
      <dgm:prSet presAssocID="{48AABF41-2D91-4602-91C4-1025028CDC0F}" presName="hierRoot4" presStyleCnt="0"/>
      <dgm:spPr/>
    </dgm:pt>
    <dgm:pt modelId="{5ACFF83A-4AAF-4DB1-A5DA-CF1B153FDA20}" type="pres">
      <dgm:prSet presAssocID="{48AABF41-2D91-4602-91C4-1025028CDC0F}" presName="composite4" presStyleCnt="0"/>
      <dgm:spPr/>
    </dgm:pt>
    <dgm:pt modelId="{79CA47AA-4B86-4E9F-8001-7CF587D2190F}" type="pres">
      <dgm:prSet presAssocID="{48AABF41-2D91-4602-91C4-1025028CDC0F}" presName="image4" presStyleLbl="node4" presStyleIdx="2" presStyleCnt="5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  <dgm:pt modelId="{D97FFF5C-5FF8-4375-8398-399A4CEC6FD4}" type="pres">
      <dgm:prSet presAssocID="{48AABF41-2D91-4602-91C4-1025028CDC0F}" presName="text4" presStyleLbl="revTx" presStyleIdx="7" presStyleCnt="10">
        <dgm:presLayoutVars>
          <dgm:chPref val="3"/>
        </dgm:presLayoutVars>
      </dgm:prSet>
      <dgm:spPr/>
    </dgm:pt>
    <dgm:pt modelId="{53E5280E-B813-42BC-8E05-9BCF6660F43A}" type="pres">
      <dgm:prSet presAssocID="{48AABF41-2D91-4602-91C4-1025028CDC0F}" presName="hierChild5" presStyleCnt="0"/>
      <dgm:spPr/>
    </dgm:pt>
    <dgm:pt modelId="{E7B162F8-F7AE-43B9-9378-6ABF3229C52E}" type="pres">
      <dgm:prSet presAssocID="{CD0C6E01-CCA4-42CB-92F4-DC0D106986B7}" presName="Name23" presStyleLbl="parChTrans1D4" presStyleIdx="3" presStyleCnt="5"/>
      <dgm:spPr/>
    </dgm:pt>
    <dgm:pt modelId="{FAD80C85-AC3F-4008-8C7A-B1115183BEAF}" type="pres">
      <dgm:prSet presAssocID="{83E396FC-B5A2-4C68-B90D-B9CC98FBD15C}" presName="hierRoot4" presStyleCnt="0"/>
      <dgm:spPr/>
    </dgm:pt>
    <dgm:pt modelId="{49C1CB6C-350A-4900-A319-881EBB31F85F}" type="pres">
      <dgm:prSet presAssocID="{83E396FC-B5A2-4C68-B90D-B9CC98FBD15C}" presName="composite4" presStyleCnt="0"/>
      <dgm:spPr/>
    </dgm:pt>
    <dgm:pt modelId="{0E5E2DCD-625C-4590-BB48-BED3E1F76B81}" type="pres">
      <dgm:prSet presAssocID="{83E396FC-B5A2-4C68-B90D-B9CC98FBD15C}" presName="image4" presStyleLbl="node4" presStyleIdx="3" presStyleCnt="5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</dgm:pt>
    <dgm:pt modelId="{70D61837-0A46-4A9B-B777-4834D33A7A04}" type="pres">
      <dgm:prSet presAssocID="{83E396FC-B5A2-4C68-B90D-B9CC98FBD15C}" presName="text4" presStyleLbl="revTx" presStyleIdx="8" presStyleCnt="10">
        <dgm:presLayoutVars>
          <dgm:chPref val="3"/>
        </dgm:presLayoutVars>
      </dgm:prSet>
      <dgm:spPr/>
    </dgm:pt>
    <dgm:pt modelId="{C149A38C-85AD-46AA-B0B9-128F2D27EED5}" type="pres">
      <dgm:prSet presAssocID="{83E396FC-B5A2-4C68-B90D-B9CC98FBD15C}" presName="hierChild5" presStyleCnt="0"/>
      <dgm:spPr/>
    </dgm:pt>
    <dgm:pt modelId="{BE222E2D-7858-403D-B249-7FA97CDF769A}" type="pres">
      <dgm:prSet presAssocID="{A4914DC8-176F-4C79-98A8-0B4B602C2637}" presName="Name23" presStyleLbl="parChTrans1D4" presStyleIdx="4" presStyleCnt="5"/>
      <dgm:spPr/>
    </dgm:pt>
    <dgm:pt modelId="{40F993E9-ACE8-47F3-9079-6A6963F7EF18}" type="pres">
      <dgm:prSet presAssocID="{09ED2596-F056-4EAB-B5D0-00101EF4DA44}" presName="hierRoot4" presStyleCnt="0"/>
      <dgm:spPr/>
    </dgm:pt>
    <dgm:pt modelId="{10B1A7F5-77A5-45E2-96F8-4D705D3913CC}" type="pres">
      <dgm:prSet presAssocID="{09ED2596-F056-4EAB-B5D0-00101EF4DA44}" presName="composite4" presStyleCnt="0"/>
      <dgm:spPr/>
    </dgm:pt>
    <dgm:pt modelId="{106102B3-E24A-40CB-90A3-E54DB0486FF9}" type="pres">
      <dgm:prSet presAssocID="{09ED2596-F056-4EAB-B5D0-00101EF4DA44}" presName="image4" presStyleLbl="node4" presStyleIdx="4" presStyleCnt="5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  <dgm:pt modelId="{AEFE3985-03E6-403E-B107-B88C532B0AE9}" type="pres">
      <dgm:prSet presAssocID="{09ED2596-F056-4EAB-B5D0-00101EF4DA44}" presName="text4" presStyleLbl="revTx" presStyleIdx="9" presStyleCnt="10">
        <dgm:presLayoutVars>
          <dgm:chPref val="3"/>
        </dgm:presLayoutVars>
      </dgm:prSet>
      <dgm:spPr/>
    </dgm:pt>
    <dgm:pt modelId="{045963FE-479D-4F43-9270-7C5E0F41D74A}" type="pres">
      <dgm:prSet presAssocID="{09ED2596-F056-4EAB-B5D0-00101EF4DA44}" presName="hierChild5" presStyleCnt="0"/>
      <dgm:spPr/>
    </dgm:pt>
  </dgm:ptLst>
  <dgm:cxnLst>
    <dgm:cxn modelId="{8857E101-4FB9-4BB3-8D6A-FA95ECF8F13F}" type="presOf" srcId="{5B07C59B-277E-48AD-BF83-15312992DB77}" destId="{5237E6C7-D342-4028-B3F1-467D6D93F2C4}" srcOrd="0" destOrd="0" presId="urn:microsoft.com/office/officeart/2009/layout/CirclePictureHierarchy"/>
    <dgm:cxn modelId="{5E13E604-7C66-41B6-984B-0A7553A43E2B}" type="presOf" srcId="{48AABF41-2D91-4602-91C4-1025028CDC0F}" destId="{D97FFF5C-5FF8-4375-8398-399A4CEC6FD4}" srcOrd="0" destOrd="0" presId="urn:microsoft.com/office/officeart/2009/layout/CirclePictureHierarchy"/>
    <dgm:cxn modelId="{3C4FE904-6D53-4C1F-8DE2-2FBC6ED6D522}" type="presOf" srcId="{B001875E-C76F-4108-B853-F64F95343A22}" destId="{C60EAD51-0802-4AFF-A421-12EF09411E27}" srcOrd="0" destOrd="0" presId="urn:microsoft.com/office/officeart/2009/layout/CirclePictureHierarchy"/>
    <dgm:cxn modelId="{A9D56F0F-E4E7-4D0F-9E35-8A64977803AE}" type="presOf" srcId="{552BB5CC-52A5-4F08-8C31-9CA9736C2A05}" destId="{BA298336-62B2-4C56-9241-9E5EFAC7C314}" srcOrd="0" destOrd="0" presId="urn:microsoft.com/office/officeart/2009/layout/CirclePictureHierarchy"/>
    <dgm:cxn modelId="{D9C3FD10-C426-4373-A713-70AFA3CA6A7B}" srcId="{83E396FC-B5A2-4C68-B90D-B9CC98FBD15C}" destId="{09ED2596-F056-4EAB-B5D0-00101EF4DA44}" srcOrd="0" destOrd="0" parTransId="{A4914DC8-176F-4C79-98A8-0B4B602C2637}" sibTransId="{3458CD99-3639-41A8-B445-A9FF9BB6CEBE}"/>
    <dgm:cxn modelId="{1D122426-550F-4E6C-962E-B47A384F2C08}" type="presOf" srcId="{09ED2596-F056-4EAB-B5D0-00101EF4DA44}" destId="{AEFE3985-03E6-403E-B107-B88C532B0AE9}" srcOrd="0" destOrd="0" presId="urn:microsoft.com/office/officeart/2009/layout/CirclePictureHierarchy"/>
    <dgm:cxn modelId="{3B2AD02B-F4C0-4D7B-BFD5-D5D2F7A4DBA3}" type="presOf" srcId="{A4914DC8-176F-4C79-98A8-0B4B602C2637}" destId="{BE222E2D-7858-403D-B249-7FA97CDF769A}" srcOrd="0" destOrd="0" presId="urn:microsoft.com/office/officeart/2009/layout/CirclePictureHierarchy"/>
    <dgm:cxn modelId="{E2D10739-1301-4E48-96AC-74E089577852}" type="presOf" srcId="{D7926069-5A11-4976-8E7B-7E676503245D}" destId="{CFADA794-37E3-462B-9987-F7AD9A120E1D}" srcOrd="0" destOrd="0" presId="urn:microsoft.com/office/officeart/2009/layout/CirclePictureHierarchy"/>
    <dgm:cxn modelId="{7E523443-ABC7-4809-BFAF-357C03C39EF9}" type="presOf" srcId="{F8EF214C-7496-4965-9DE5-B0AC3DDAEDAE}" destId="{82D37851-3CC9-48DE-84F4-3C55F54580B8}" srcOrd="0" destOrd="0" presId="urn:microsoft.com/office/officeart/2009/layout/CirclePictureHierarchy"/>
    <dgm:cxn modelId="{4E052A48-A738-45B4-A3DB-608B794FC30B}" srcId="{B001875E-C76F-4108-B853-F64F95343A22}" destId="{5B07C59B-277E-48AD-BF83-15312992DB77}" srcOrd="0" destOrd="0" parTransId="{386F95FB-4CDA-4C96-BD5E-4B8588204D11}" sibTransId="{E4EBF155-3FDD-4572-A6E7-0621056C27A2}"/>
    <dgm:cxn modelId="{B5A0C14D-43C7-4DCF-B06C-6F8D735801C8}" srcId="{5B07C59B-277E-48AD-BF83-15312992DB77}" destId="{1A43B113-6320-4A2D-A8C2-4AF6FA9B95EF}" srcOrd="0" destOrd="0" parTransId="{D5FAA05D-FE0E-4A22-A8CA-7D3125494FEA}" sibTransId="{A481F0C1-AEF9-430A-AABD-2F651DDA8A73}"/>
    <dgm:cxn modelId="{713D7A55-7B0D-42A7-B7DF-03DE62BCB412}" srcId="{B001875E-C76F-4108-B853-F64F95343A22}" destId="{037EBE71-6E59-4CAB-BC51-57CC12D4EED2}" srcOrd="1" destOrd="0" parTransId="{F8EF214C-7496-4965-9DE5-B0AC3DDAEDAE}" sibTransId="{3E8C004C-2E01-40EE-83B0-3FB35D88E3E3}"/>
    <dgm:cxn modelId="{6C297A73-60B0-4EA3-82AC-AD1B9BCBBE93}" type="presOf" srcId="{D51D02B4-7DC0-4997-AAED-87DD849E85D4}" destId="{E77FD255-7449-4016-A532-8E3F794B34A2}" srcOrd="0" destOrd="0" presId="urn:microsoft.com/office/officeart/2009/layout/CirclePictureHierarchy"/>
    <dgm:cxn modelId="{46811679-83A4-430B-BB8D-CA23F20FC164}" type="presOf" srcId="{0528702A-E685-4A96-B3AB-43430947BA67}" destId="{3938085C-5037-4057-A312-CF9BA4C6E3A1}" srcOrd="0" destOrd="0" presId="urn:microsoft.com/office/officeart/2009/layout/CirclePictureHierarchy"/>
    <dgm:cxn modelId="{1014D981-8F4C-444D-8347-EBAA01037828}" type="presOf" srcId="{CD0C6E01-CCA4-42CB-92F4-DC0D106986B7}" destId="{E7B162F8-F7AE-43B9-9378-6ABF3229C52E}" srcOrd="0" destOrd="0" presId="urn:microsoft.com/office/officeart/2009/layout/CirclePictureHierarchy"/>
    <dgm:cxn modelId="{BF929B85-2A22-4D8A-80DA-72E901ABD40B}" srcId="{1A43B113-6320-4A2D-A8C2-4AF6FA9B95EF}" destId="{68E17CC8-C662-4C03-8561-CC1E83C0D190}" srcOrd="0" destOrd="0" parTransId="{17D41F0E-3C75-4AAC-A6B7-36A0BF00A5AF}" sibTransId="{B402927D-D777-4811-9363-5A2F4359805E}"/>
    <dgm:cxn modelId="{1F50AF8A-F2A9-48C4-8D9D-42E26A59A478}" type="presOf" srcId="{17D41F0E-3C75-4AAC-A6B7-36A0BF00A5AF}" destId="{19C1736B-CD4E-4D62-9F33-C6DDD740760F}" srcOrd="0" destOrd="0" presId="urn:microsoft.com/office/officeart/2009/layout/CirclePictureHierarchy"/>
    <dgm:cxn modelId="{35FB379F-65CF-4A18-B83B-EA42E0991C23}" type="presOf" srcId="{386F95FB-4CDA-4C96-BD5E-4B8588204D11}" destId="{2B25834E-A31B-44ED-B53E-97A3A88AF66D}" srcOrd="0" destOrd="0" presId="urn:microsoft.com/office/officeart/2009/layout/CirclePictureHierarchy"/>
    <dgm:cxn modelId="{7F0BB29F-960D-40F9-AFAE-E3869E8DE652}" type="presOf" srcId="{68E17CC8-C662-4C03-8561-CC1E83C0D190}" destId="{25D87744-7D7D-4A69-9676-211B5BB0E232}" srcOrd="0" destOrd="0" presId="urn:microsoft.com/office/officeart/2009/layout/CirclePictureHierarchy"/>
    <dgm:cxn modelId="{07654DA6-C7A0-4772-9CE4-16D7DAC22F04}" srcId="{037EBE71-6E59-4CAB-BC51-57CC12D4EED2}" destId="{E80D24AC-3AA8-4AAF-BF60-B2891C178292}" srcOrd="0" destOrd="0" parTransId="{0528702A-E685-4A96-B3AB-43430947BA67}" sibTransId="{7D83A2EB-F96B-4809-BD66-7597CD171648}"/>
    <dgm:cxn modelId="{42BA2EA9-56FE-4757-A014-CDA2864E3D59}" type="presOf" srcId="{037EBE71-6E59-4CAB-BC51-57CC12D4EED2}" destId="{0E6F600F-CA95-407B-B8D6-6A61852FA1F8}" srcOrd="0" destOrd="0" presId="urn:microsoft.com/office/officeart/2009/layout/CirclePictureHierarchy"/>
    <dgm:cxn modelId="{8A0464B0-1FC7-49AF-BE00-18667ED9E084}" srcId="{E80D24AC-3AA8-4AAF-BF60-B2891C178292}" destId="{83E396FC-B5A2-4C68-B90D-B9CC98FBD15C}" srcOrd="1" destOrd="0" parTransId="{CD0C6E01-CCA4-42CB-92F4-DC0D106986B7}" sibTransId="{139FAE35-2788-4A46-B39D-7BB2E658B4EF}"/>
    <dgm:cxn modelId="{856EECBF-6B18-4ED2-A189-EA7D01E4C514}" srcId="{E80D24AC-3AA8-4AAF-BF60-B2891C178292}" destId="{D7926069-5A11-4976-8E7B-7E676503245D}" srcOrd="0" destOrd="0" parTransId="{3FB96F9B-A0E3-48E1-A676-9208E68E5103}" sibTransId="{8C330645-A2C6-42DF-8C3F-F3E9471B5611}"/>
    <dgm:cxn modelId="{CFCA11D6-80EB-44F5-A7C2-56AFF5D8757E}" srcId="{D7926069-5A11-4976-8E7B-7E676503245D}" destId="{48AABF41-2D91-4602-91C4-1025028CDC0F}" srcOrd="0" destOrd="0" parTransId="{552BB5CC-52A5-4F08-8C31-9CA9736C2A05}" sibTransId="{AF02F007-750F-4F73-A2BC-FF1E0514676A}"/>
    <dgm:cxn modelId="{40A440DD-6260-42CD-B067-227A4C9B6D69}" type="presOf" srcId="{83E396FC-B5A2-4C68-B90D-B9CC98FBD15C}" destId="{70D61837-0A46-4A9B-B777-4834D33A7A04}" srcOrd="0" destOrd="0" presId="urn:microsoft.com/office/officeart/2009/layout/CirclePictureHierarchy"/>
    <dgm:cxn modelId="{23B105DF-F3AC-4FA6-B50E-035E23EDC682}" type="presOf" srcId="{1A43B113-6320-4A2D-A8C2-4AF6FA9B95EF}" destId="{1AE991A3-D60C-49ED-9767-CAD773B089DC}" srcOrd="0" destOrd="0" presId="urn:microsoft.com/office/officeart/2009/layout/CirclePictureHierarchy"/>
    <dgm:cxn modelId="{6AAB29E1-B8A0-4AEF-9AC6-2FFA2BA2787C}" type="presOf" srcId="{E80D24AC-3AA8-4AAF-BF60-B2891C178292}" destId="{C38DA2D4-D9E2-4B7E-97E3-72AC14834A1A}" srcOrd="0" destOrd="0" presId="urn:microsoft.com/office/officeart/2009/layout/CirclePictureHierarchy"/>
    <dgm:cxn modelId="{6552C2EB-E41B-4B39-BE82-5B2B74D55796}" type="presOf" srcId="{D5FAA05D-FE0E-4A22-A8CA-7D3125494FEA}" destId="{9354A5D9-390B-4D18-AA7A-41CDBBF30EF5}" srcOrd="0" destOrd="0" presId="urn:microsoft.com/office/officeart/2009/layout/CirclePictureHierarchy"/>
    <dgm:cxn modelId="{84BDA3F7-77EF-4D66-82F2-1DE32F8AED46}" type="presOf" srcId="{3FB96F9B-A0E3-48E1-A676-9208E68E5103}" destId="{B7667B98-E824-41CE-95E2-5718E5575B6B}" srcOrd="0" destOrd="0" presId="urn:microsoft.com/office/officeart/2009/layout/CirclePictureHierarchy"/>
    <dgm:cxn modelId="{7EF01DFA-B9B4-4EA5-8362-AD9C438372EF}" srcId="{D51D02B4-7DC0-4997-AAED-87DD849E85D4}" destId="{B001875E-C76F-4108-B853-F64F95343A22}" srcOrd="0" destOrd="0" parTransId="{70E30119-8CF7-47B2-83E6-6676E2E7C43E}" sibTransId="{6E581A1F-7EF1-48CB-80C4-B1D06156E680}"/>
    <dgm:cxn modelId="{FC2458DE-7A8A-401B-B32B-AB6ABA038113}" type="presParOf" srcId="{E77FD255-7449-4016-A532-8E3F794B34A2}" destId="{5C9D4116-173C-4129-BFBA-6CA05550199B}" srcOrd="0" destOrd="0" presId="urn:microsoft.com/office/officeart/2009/layout/CirclePictureHierarchy"/>
    <dgm:cxn modelId="{586DFAAB-1218-405E-ABAE-2F995BB34A7A}" type="presParOf" srcId="{5C9D4116-173C-4129-BFBA-6CA05550199B}" destId="{EC184863-C285-4B4B-A823-29E8D97F1983}" srcOrd="0" destOrd="0" presId="urn:microsoft.com/office/officeart/2009/layout/CirclePictureHierarchy"/>
    <dgm:cxn modelId="{ECA27911-5A45-4F6B-8289-6B59E4AC3178}" type="presParOf" srcId="{EC184863-C285-4B4B-A823-29E8D97F1983}" destId="{401C22AA-6020-46F6-A198-719AF1E154B9}" srcOrd="0" destOrd="0" presId="urn:microsoft.com/office/officeart/2009/layout/CirclePictureHierarchy"/>
    <dgm:cxn modelId="{6FA3C24B-39EE-49B0-B328-22A36AB01AEA}" type="presParOf" srcId="{EC184863-C285-4B4B-A823-29E8D97F1983}" destId="{C60EAD51-0802-4AFF-A421-12EF09411E27}" srcOrd="1" destOrd="0" presId="urn:microsoft.com/office/officeart/2009/layout/CirclePictureHierarchy"/>
    <dgm:cxn modelId="{71F1E0C4-98D7-4E3C-9293-59B953CEA0D0}" type="presParOf" srcId="{5C9D4116-173C-4129-BFBA-6CA05550199B}" destId="{8847EB08-837E-4F6D-8DB3-95551C70DA4C}" srcOrd="1" destOrd="0" presId="urn:microsoft.com/office/officeart/2009/layout/CirclePictureHierarchy"/>
    <dgm:cxn modelId="{9C42FF5C-4566-4E11-9325-53AE8BA14C90}" type="presParOf" srcId="{8847EB08-837E-4F6D-8DB3-95551C70DA4C}" destId="{2B25834E-A31B-44ED-B53E-97A3A88AF66D}" srcOrd="0" destOrd="0" presId="urn:microsoft.com/office/officeart/2009/layout/CirclePictureHierarchy"/>
    <dgm:cxn modelId="{7F35819D-8F2B-45BA-BC1B-B91129ADEF02}" type="presParOf" srcId="{8847EB08-837E-4F6D-8DB3-95551C70DA4C}" destId="{688449D0-381F-446D-9759-F81A18334ECA}" srcOrd="1" destOrd="0" presId="urn:microsoft.com/office/officeart/2009/layout/CirclePictureHierarchy"/>
    <dgm:cxn modelId="{89AD91F8-CC21-4E08-8733-47B3F1068304}" type="presParOf" srcId="{688449D0-381F-446D-9759-F81A18334ECA}" destId="{1BA11706-3FD9-403A-A904-71513DDE7380}" srcOrd="0" destOrd="0" presId="urn:microsoft.com/office/officeart/2009/layout/CirclePictureHierarchy"/>
    <dgm:cxn modelId="{7705C928-9CB4-4C5E-843D-E829A807221A}" type="presParOf" srcId="{1BA11706-3FD9-403A-A904-71513DDE7380}" destId="{F781349E-56EC-48B4-ABD4-1BF4510E1712}" srcOrd="0" destOrd="0" presId="urn:microsoft.com/office/officeart/2009/layout/CirclePictureHierarchy"/>
    <dgm:cxn modelId="{5AC96951-DD77-4497-BB5E-EA14EA196302}" type="presParOf" srcId="{1BA11706-3FD9-403A-A904-71513DDE7380}" destId="{5237E6C7-D342-4028-B3F1-467D6D93F2C4}" srcOrd="1" destOrd="0" presId="urn:microsoft.com/office/officeart/2009/layout/CirclePictureHierarchy"/>
    <dgm:cxn modelId="{8F0465F2-2F94-4450-A26E-D78EC37F63A5}" type="presParOf" srcId="{688449D0-381F-446D-9759-F81A18334ECA}" destId="{BC48F1B2-86BC-4A77-85E4-C34A14CEABF9}" srcOrd="1" destOrd="0" presId="urn:microsoft.com/office/officeart/2009/layout/CirclePictureHierarchy"/>
    <dgm:cxn modelId="{9AE4EF05-20A2-4CE3-8A89-C0B0E2B51A36}" type="presParOf" srcId="{BC48F1B2-86BC-4A77-85E4-C34A14CEABF9}" destId="{9354A5D9-390B-4D18-AA7A-41CDBBF30EF5}" srcOrd="0" destOrd="0" presId="urn:microsoft.com/office/officeart/2009/layout/CirclePictureHierarchy"/>
    <dgm:cxn modelId="{17729CE3-69BA-4588-BBBC-2E17FE4B8593}" type="presParOf" srcId="{BC48F1B2-86BC-4A77-85E4-C34A14CEABF9}" destId="{26703402-894D-4800-8720-AC9F8E459A8C}" srcOrd="1" destOrd="0" presId="urn:microsoft.com/office/officeart/2009/layout/CirclePictureHierarchy"/>
    <dgm:cxn modelId="{E6E07F48-B022-4125-B372-DC164EC74BA8}" type="presParOf" srcId="{26703402-894D-4800-8720-AC9F8E459A8C}" destId="{6718CEBA-D1B7-417D-85C8-3C46686E537C}" srcOrd="0" destOrd="0" presId="urn:microsoft.com/office/officeart/2009/layout/CirclePictureHierarchy"/>
    <dgm:cxn modelId="{7A97197B-85E6-4577-94EE-DDF361AC1B89}" type="presParOf" srcId="{6718CEBA-D1B7-417D-85C8-3C46686E537C}" destId="{CB59F54F-2F11-4985-A181-DB61EE7266A5}" srcOrd="0" destOrd="0" presId="urn:microsoft.com/office/officeart/2009/layout/CirclePictureHierarchy"/>
    <dgm:cxn modelId="{19160217-532D-4BE0-9F4D-AFFDA659491F}" type="presParOf" srcId="{6718CEBA-D1B7-417D-85C8-3C46686E537C}" destId="{1AE991A3-D60C-49ED-9767-CAD773B089DC}" srcOrd="1" destOrd="0" presId="urn:microsoft.com/office/officeart/2009/layout/CirclePictureHierarchy"/>
    <dgm:cxn modelId="{EA3EAEEF-3E52-4FF9-B952-B074031392F3}" type="presParOf" srcId="{26703402-894D-4800-8720-AC9F8E459A8C}" destId="{B0DC0EAA-DB00-4EA6-BD73-4E68A6E99011}" srcOrd="1" destOrd="0" presId="urn:microsoft.com/office/officeart/2009/layout/CirclePictureHierarchy"/>
    <dgm:cxn modelId="{843C7652-3529-4EDE-AB74-05D2CFCB12BF}" type="presParOf" srcId="{B0DC0EAA-DB00-4EA6-BD73-4E68A6E99011}" destId="{19C1736B-CD4E-4D62-9F33-C6DDD740760F}" srcOrd="0" destOrd="0" presId="urn:microsoft.com/office/officeart/2009/layout/CirclePictureHierarchy"/>
    <dgm:cxn modelId="{D72C4A99-F5CD-4616-ACD7-80EDF5B050C8}" type="presParOf" srcId="{B0DC0EAA-DB00-4EA6-BD73-4E68A6E99011}" destId="{BA711A70-4485-4D6A-99EE-9E7A52E38431}" srcOrd="1" destOrd="0" presId="urn:microsoft.com/office/officeart/2009/layout/CirclePictureHierarchy"/>
    <dgm:cxn modelId="{4781EA79-8596-4A52-90ED-328B1623316D}" type="presParOf" srcId="{BA711A70-4485-4D6A-99EE-9E7A52E38431}" destId="{54A374DC-0174-4017-8D95-CD2D835A4AAC}" srcOrd="0" destOrd="0" presId="urn:microsoft.com/office/officeart/2009/layout/CirclePictureHierarchy"/>
    <dgm:cxn modelId="{D9678029-2F97-4F48-A7A3-0A08D28F0267}" type="presParOf" srcId="{54A374DC-0174-4017-8D95-CD2D835A4AAC}" destId="{A248BAE2-0B34-4475-880C-D046F295734F}" srcOrd="0" destOrd="0" presId="urn:microsoft.com/office/officeart/2009/layout/CirclePictureHierarchy"/>
    <dgm:cxn modelId="{18D8B324-7076-4FFB-B6F6-46124B84512F}" type="presParOf" srcId="{54A374DC-0174-4017-8D95-CD2D835A4AAC}" destId="{25D87744-7D7D-4A69-9676-211B5BB0E232}" srcOrd="1" destOrd="0" presId="urn:microsoft.com/office/officeart/2009/layout/CirclePictureHierarchy"/>
    <dgm:cxn modelId="{58AF8D4C-50AE-4504-AD53-82EE7FD51D4B}" type="presParOf" srcId="{BA711A70-4485-4D6A-99EE-9E7A52E38431}" destId="{AF99CE37-535E-417C-8E8B-D2EC112D38DD}" srcOrd="1" destOrd="0" presId="urn:microsoft.com/office/officeart/2009/layout/CirclePictureHierarchy"/>
    <dgm:cxn modelId="{3540936E-8EB9-49BE-B26A-280B29E8381C}" type="presParOf" srcId="{8847EB08-837E-4F6D-8DB3-95551C70DA4C}" destId="{82D37851-3CC9-48DE-84F4-3C55F54580B8}" srcOrd="2" destOrd="0" presId="urn:microsoft.com/office/officeart/2009/layout/CirclePictureHierarchy"/>
    <dgm:cxn modelId="{F2B95911-7151-465C-8EA4-63FFF571B6D3}" type="presParOf" srcId="{8847EB08-837E-4F6D-8DB3-95551C70DA4C}" destId="{9FD2CF03-E9E9-4F56-A3C1-657804CB3D2D}" srcOrd="3" destOrd="0" presId="urn:microsoft.com/office/officeart/2009/layout/CirclePictureHierarchy"/>
    <dgm:cxn modelId="{E6A6EFAA-63C8-4565-A695-993E200FDF3D}" type="presParOf" srcId="{9FD2CF03-E9E9-4F56-A3C1-657804CB3D2D}" destId="{6A90A195-D014-4442-ACC2-FA6695CB7BCF}" srcOrd="0" destOrd="0" presId="urn:microsoft.com/office/officeart/2009/layout/CirclePictureHierarchy"/>
    <dgm:cxn modelId="{2316FDA0-0B76-458E-B45A-9B44620A0B97}" type="presParOf" srcId="{6A90A195-D014-4442-ACC2-FA6695CB7BCF}" destId="{2B14303D-734E-4219-A000-BC25E1F6263E}" srcOrd="0" destOrd="0" presId="urn:microsoft.com/office/officeart/2009/layout/CirclePictureHierarchy"/>
    <dgm:cxn modelId="{0F9779CF-7822-486C-8B72-8AAF2E883EB5}" type="presParOf" srcId="{6A90A195-D014-4442-ACC2-FA6695CB7BCF}" destId="{0E6F600F-CA95-407B-B8D6-6A61852FA1F8}" srcOrd="1" destOrd="0" presId="urn:microsoft.com/office/officeart/2009/layout/CirclePictureHierarchy"/>
    <dgm:cxn modelId="{1FB49002-F39E-4CDC-ADD6-250E73ECF479}" type="presParOf" srcId="{9FD2CF03-E9E9-4F56-A3C1-657804CB3D2D}" destId="{E613B0FB-8AC4-469D-A2AD-4AF118E6C59C}" srcOrd="1" destOrd="0" presId="urn:microsoft.com/office/officeart/2009/layout/CirclePictureHierarchy"/>
    <dgm:cxn modelId="{F65B2431-6C92-43DD-9674-6691F0AEC970}" type="presParOf" srcId="{E613B0FB-8AC4-469D-A2AD-4AF118E6C59C}" destId="{3938085C-5037-4057-A312-CF9BA4C6E3A1}" srcOrd="0" destOrd="0" presId="urn:microsoft.com/office/officeart/2009/layout/CirclePictureHierarchy"/>
    <dgm:cxn modelId="{AA377699-D1FB-4C53-92AB-A5FD4D4AC831}" type="presParOf" srcId="{E613B0FB-8AC4-469D-A2AD-4AF118E6C59C}" destId="{299CDC98-211C-4791-AF0F-98A5E6264068}" srcOrd="1" destOrd="0" presId="urn:microsoft.com/office/officeart/2009/layout/CirclePictureHierarchy"/>
    <dgm:cxn modelId="{D3C9C219-AB6B-4D6A-83F5-1C681017E2C9}" type="presParOf" srcId="{299CDC98-211C-4791-AF0F-98A5E6264068}" destId="{54A461A3-0A81-475D-9A9A-F1C6BA6E7F3E}" srcOrd="0" destOrd="0" presId="urn:microsoft.com/office/officeart/2009/layout/CirclePictureHierarchy"/>
    <dgm:cxn modelId="{0C4FD85F-6155-4010-9F05-C428B43E3A5B}" type="presParOf" srcId="{54A461A3-0A81-475D-9A9A-F1C6BA6E7F3E}" destId="{C77470E2-711E-4DEF-A354-865344F7DC3A}" srcOrd="0" destOrd="0" presId="urn:microsoft.com/office/officeart/2009/layout/CirclePictureHierarchy"/>
    <dgm:cxn modelId="{F34AB3BB-4B41-436B-830C-9F459574A2AD}" type="presParOf" srcId="{54A461A3-0A81-475D-9A9A-F1C6BA6E7F3E}" destId="{C38DA2D4-D9E2-4B7E-97E3-72AC14834A1A}" srcOrd="1" destOrd="0" presId="urn:microsoft.com/office/officeart/2009/layout/CirclePictureHierarchy"/>
    <dgm:cxn modelId="{E93992A2-7E3C-4C74-991E-E16EECC6B99E}" type="presParOf" srcId="{299CDC98-211C-4791-AF0F-98A5E6264068}" destId="{F59D047B-FBD7-43A2-9F6B-13167FC59CB3}" srcOrd="1" destOrd="0" presId="urn:microsoft.com/office/officeart/2009/layout/CirclePictureHierarchy"/>
    <dgm:cxn modelId="{5393B1D6-5077-432B-9B09-D2E08DD70577}" type="presParOf" srcId="{F59D047B-FBD7-43A2-9F6B-13167FC59CB3}" destId="{B7667B98-E824-41CE-95E2-5718E5575B6B}" srcOrd="0" destOrd="0" presId="urn:microsoft.com/office/officeart/2009/layout/CirclePictureHierarchy"/>
    <dgm:cxn modelId="{32512B0B-E54B-47CA-81B0-590B03C91054}" type="presParOf" srcId="{F59D047B-FBD7-43A2-9F6B-13167FC59CB3}" destId="{A0CF58D1-0FF3-4854-9E1E-01F0102C58AC}" srcOrd="1" destOrd="0" presId="urn:microsoft.com/office/officeart/2009/layout/CirclePictureHierarchy"/>
    <dgm:cxn modelId="{7CA417B9-3969-4343-B833-C47139669053}" type="presParOf" srcId="{A0CF58D1-0FF3-4854-9E1E-01F0102C58AC}" destId="{F0EB543E-29E8-48F2-BBB8-ED179207C3F8}" srcOrd="0" destOrd="0" presId="urn:microsoft.com/office/officeart/2009/layout/CirclePictureHierarchy"/>
    <dgm:cxn modelId="{C7DAC611-CDBC-4F90-8780-DDF197259546}" type="presParOf" srcId="{F0EB543E-29E8-48F2-BBB8-ED179207C3F8}" destId="{8D390BBC-2E45-4E4E-896B-6106A1C13C7B}" srcOrd="0" destOrd="0" presId="urn:microsoft.com/office/officeart/2009/layout/CirclePictureHierarchy"/>
    <dgm:cxn modelId="{179EA201-5D03-4DE7-A7F6-DF176C61E0C5}" type="presParOf" srcId="{F0EB543E-29E8-48F2-BBB8-ED179207C3F8}" destId="{CFADA794-37E3-462B-9987-F7AD9A120E1D}" srcOrd="1" destOrd="0" presId="urn:microsoft.com/office/officeart/2009/layout/CirclePictureHierarchy"/>
    <dgm:cxn modelId="{7C48F9C9-EA36-4DCB-8074-4072742A5603}" type="presParOf" srcId="{A0CF58D1-0FF3-4854-9E1E-01F0102C58AC}" destId="{9501B279-B01F-4610-BE5C-062030ECA4D3}" srcOrd="1" destOrd="0" presId="urn:microsoft.com/office/officeart/2009/layout/CirclePictureHierarchy"/>
    <dgm:cxn modelId="{5759FCE5-CC87-4E6B-BDB7-147DAC4F82E4}" type="presParOf" srcId="{9501B279-B01F-4610-BE5C-062030ECA4D3}" destId="{BA298336-62B2-4C56-9241-9E5EFAC7C314}" srcOrd="0" destOrd="0" presId="urn:microsoft.com/office/officeart/2009/layout/CirclePictureHierarchy"/>
    <dgm:cxn modelId="{E5343556-F5C9-4103-8BB3-7FCCEFC666A7}" type="presParOf" srcId="{9501B279-B01F-4610-BE5C-062030ECA4D3}" destId="{AB056429-4AA8-4018-8CB6-B500836B5B26}" srcOrd="1" destOrd="0" presId="urn:microsoft.com/office/officeart/2009/layout/CirclePictureHierarchy"/>
    <dgm:cxn modelId="{B17DAC6E-3428-4DA6-8735-4FD467C4AC65}" type="presParOf" srcId="{AB056429-4AA8-4018-8CB6-B500836B5B26}" destId="{5ACFF83A-4AAF-4DB1-A5DA-CF1B153FDA20}" srcOrd="0" destOrd="0" presId="urn:microsoft.com/office/officeart/2009/layout/CirclePictureHierarchy"/>
    <dgm:cxn modelId="{7E9006CC-1B27-4CE7-B19A-270F1C378AA4}" type="presParOf" srcId="{5ACFF83A-4AAF-4DB1-A5DA-CF1B153FDA20}" destId="{79CA47AA-4B86-4E9F-8001-7CF587D2190F}" srcOrd="0" destOrd="0" presId="urn:microsoft.com/office/officeart/2009/layout/CirclePictureHierarchy"/>
    <dgm:cxn modelId="{CF68AFEA-24CC-4804-9E05-5DBD249F9020}" type="presParOf" srcId="{5ACFF83A-4AAF-4DB1-A5DA-CF1B153FDA20}" destId="{D97FFF5C-5FF8-4375-8398-399A4CEC6FD4}" srcOrd="1" destOrd="0" presId="urn:microsoft.com/office/officeart/2009/layout/CirclePictureHierarchy"/>
    <dgm:cxn modelId="{7053D188-9A88-4435-8EA8-0B671AE34CC7}" type="presParOf" srcId="{AB056429-4AA8-4018-8CB6-B500836B5B26}" destId="{53E5280E-B813-42BC-8E05-9BCF6660F43A}" srcOrd="1" destOrd="0" presId="urn:microsoft.com/office/officeart/2009/layout/CirclePictureHierarchy"/>
    <dgm:cxn modelId="{821971A5-DF85-4B9F-8D1A-DE84CC8F946D}" type="presParOf" srcId="{F59D047B-FBD7-43A2-9F6B-13167FC59CB3}" destId="{E7B162F8-F7AE-43B9-9378-6ABF3229C52E}" srcOrd="2" destOrd="0" presId="urn:microsoft.com/office/officeart/2009/layout/CirclePictureHierarchy"/>
    <dgm:cxn modelId="{C9AC6E9D-D20A-43FB-93F0-B1756E1B0087}" type="presParOf" srcId="{F59D047B-FBD7-43A2-9F6B-13167FC59CB3}" destId="{FAD80C85-AC3F-4008-8C7A-B1115183BEAF}" srcOrd="3" destOrd="0" presId="urn:microsoft.com/office/officeart/2009/layout/CirclePictureHierarchy"/>
    <dgm:cxn modelId="{EDC1CF8C-9DFD-4BCC-9152-F9E443A0CD91}" type="presParOf" srcId="{FAD80C85-AC3F-4008-8C7A-B1115183BEAF}" destId="{49C1CB6C-350A-4900-A319-881EBB31F85F}" srcOrd="0" destOrd="0" presId="urn:microsoft.com/office/officeart/2009/layout/CirclePictureHierarchy"/>
    <dgm:cxn modelId="{89C793D6-3F0F-424A-95C2-EE82735B833D}" type="presParOf" srcId="{49C1CB6C-350A-4900-A319-881EBB31F85F}" destId="{0E5E2DCD-625C-4590-BB48-BED3E1F76B81}" srcOrd="0" destOrd="0" presId="urn:microsoft.com/office/officeart/2009/layout/CirclePictureHierarchy"/>
    <dgm:cxn modelId="{904041B6-F802-4BCB-A8BE-C5CBB10A08A8}" type="presParOf" srcId="{49C1CB6C-350A-4900-A319-881EBB31F85F}" destId="{70D61837-0A46-4A9B-B777-4834D33A7A04}" srcOrd="1" destOrd="0" presId="urn:microsoft.com/office/officeart/2009/layout/CirclePictureHierarchy"/>
    <dgm:cxn modelId="{E35F11B8-7307-44F2-8C19-CC75C44FD30C}" type="presParOf" srcId="{FAD80C85-AC3F-4008-8C7A-B1115183BEAF}" destId="{C149A38C-85AD-46AA-B0B9-128F2D27EED5}" srcOrd="1" destOrd="0" presId="urn:microsoft.com/office/officeart/2009/layout/CirclePictureHierarchy"/>
    <dgm:cxn modelId="{05C17BC4-9B7D-4A89-B664-C491E42D5D9C}" type="presParOf" srcId="{C149A38C-85AD-46AA-B0B9-128F2D27EED5}" destId="{BE222E2D-7858-403D-B249-7FA97CDF769A}" srcOrd="0" destOrd="0" presId="urn:microsoft.com/office/officeart/2009/layout/CirclePictureHierarchy"/>
    <dgm:cxn modelId="{02129211-EB04-4FEF-9E89-5F771F7CFA9F}" type="presParOf" srcId="{C149A38C-85AD-46AA-B0B9-128F2D27EED5}" destId="{40F993E9-ACE8-47F3-9079-6A6963F7EF18}" srcOrd="1" destOrd="0" presId="urn:microsoft.com/office/officeart/2009/layout/CirclePictureHierarchy"/>
    <dgm:cxn modelId="{2F9D75FC-3F3C-4F23-97CC-006AC12ECC5A}" type="presParOf" srcId="{40F993E9-ACE8-47F3-9079-6A6963F7EF18}" destId="{10B1A7F5-77A5-45E2-96F8-4D705D3913CC}" srcOrd="0" destOrd="0" presId="urn:microsoft.com/office/officeart/2009/layout/CirclePictureHierarchy"/>
    <dgm:cxn modelId="{C08D0406-90AB-4317-A208-C486AF96F9B9}" type="presParOf" srcId="{10B1A7F5-77A5-45E2-96F8-4D705D3913CC}" destId="{106102B3-E24A-40CB-90A3-E54DB0486FF9}" srcOrd="0" destOrd="0" presId="urn:microsoft.com/office/officeart/2009/layout/CirclePictureHierarchy"/>
    <dgm:cxn modelId="{57E2B14B-86FA-4C37-94F4-970E275EC588}" type="presParOf" srcId="{10B1A7F5-77A5-45E2-96F8-4D705D3913CC}" destId="{AEFE3985-03E6-403E-B107-B88C532B0AE9}" srcOrd="1" destOrd="0" presId="urn:microsoft.com/office/officeart/2009/layout/CirclePictureHierarchy"/>
    <dgm:cxn modelId="{6058E113-677C-4766-B7C4-60B896DAC160}" type="presParOf" srcId="{40F993E9-ACE8-47F3-9079-6A6963F7EF18}" destId="{045963FE-479D-4F43-9270-7C5E0F41D74A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22E2D-7858-403D-B249-7FA97CDF769A}">
      <dsp:nvSpPr>
        <dsp:cNvPr id="0" name=""/>
        <dsp:cNvSpPr/>
      </dsp:nvSpPr>
      <dsp:spPr>
        <a:xfrm>
          <a:off x="3329274" y="2857842"/>
          <a:ext cx="91440" cy="177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7187"/>
              </a:lnTo>
            </a:path>
          </a:pathLst>
        </a:custGeom>
        <a:noFill/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0">
          <a:schemeClr val="accent6"/>
        </a:fillRef>
        <a:effectRef idx="1">
          <a:schemeClr val="accent6"/>
        </a:effectRef>
        <a:fontRef idx="minor">
          <a:schemeClr val="tx1"/>
        </a:fontRef>
      </dsp:style>
    </dsp:sp>
    <dsp:sp modelId="{E7B162F8-F7AE-43B9-9378-6ABF3229C52E}">
      <dsp:nvSpPr>
        <dsp:cNvPr id="0" name=""/>
        <dsp:cNvSpPr/>
      </dsp:nvSpPr>
      <dsp:spPr>
        <a:xfrm>
          <a:off x="2601557" y="2118156"/>
          <a:ext cx="773436" cy="177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296"/>
              </a:lnTo>
              <a:lnTo>
                <a:pt x="773436" y="89296"/>
              </a:lnTo>
              <a:lnTo>
                <a:pt x="773436" y="177187"/>
              </a:lnTo>
            </a:path>
          </a:pathLst>
        </a:custGeom>
        <a:noFill/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0">
          <a:schemeClr val="accent6"/>
        </a:fillRef>
        <a:effectRef idx="1">
          <a:schemeClr val="accent6"/>
        </a:effectRef>
        <a:fontRef idx="minor">
          <a:schemeClr val="tx1"/>
        </a:fontRef>
      </dsp:style>
    </dsp:sp>
    <dsp:sp modelId="{BA298336-62B2-4C56-9241-9E5EFAC7C314}">
      <dsp:nvSpPr>
        <dsp:cNvPr id="0" name=""/>
        <dsp:cNvSpPr/>
      </dsp:nvSpPr>
      <dsp:spPr>
        <a:xfrm>
          <a:off x="1782401" y="2857842"/>
          <a:ext cx="91440" cy="177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7187"/>
              </a:lnTo>
            </a:path>
          </a:pathLst>
        </a:custGeom>
        <a:noFill/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0">
          <a:schemeClr val="accent6"/>
        </a:fillRef>
        <a:effectRef idx="1">
          <a:schemeClr val="accent6"/>
        </a:effectRef>
        <a:fontRef idx="minor">
          <a:schemeClr val="tx1"/>
        </a:fontRef>
      </dsp:style>
    </dsp:sp>
    <dsp:sp modelId="{B7667B98-E824-41CE-95E2-5718E5575B6B}">
      <dsp:nvSpPr>
        <dsp:cNvPr id="0" name=""/>
        <dsp:cNvSpPr/>
      </dsp:nvSpPr>
      <dsp:spPr>
        <a:xfrm>
          <a:off x="1828121" y="2118156"/>
          <a:ext cx="773436" cy="177187"/>
        </a:xfrm>
        <a:custGeom>
          <a:avLst/>
          <a:gdLst/>
          <a:ahLst/>
          <a:cxnLst/>
          <a:rect l="0" t="0" r="0" b="0"/>
          <a:pathLst>
            <a:path>
              <a:moveTo>
                <a:pt x="773436" y="0"/>
              </a:moveTo>
              <a:lnTo>
                <a:pt x="773436" y="89296"/>
              </a:lnTo>
              <a:lnTo>
                <a:pt x="0" y="89296"/>
              </a:lnTo>
              <a:lnTo>
                <a:pt x="0" y="177187"/>
              </a:lnTo>
            </a:path>
          </a:pathLst>
        </a:custGeom>
        <a:noFill/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0">
          <a:schemeClr val="accent6"/>
        </a:fillRef>
        <a:effectRef idx="1">
          <a:schemeClr val="accent6"/>
        </a:effectRef>
        <a:fontRef idx="minor">
          <a:schemeClr val="tx1"/>
        </a:fontRef>
      </dsp:style>
    </dsp:sp>
    <dsp:sp modelId="{3938085C-5037-4057-A312-CF9BA4C6E3A1}">
      <dsp:nvSpPr>
        <dsp:cNvPr id="0" name=""/>
        <dsp:cNvSpPr/>
      </dsp:nvSpPr>
      <dsp:spPr>
        <a:xfrm>
          <a:off x="2555837" y="1378470"/>
          <a:ext cx="91440" cy="177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7187"/>
              </a:lnTo>
            </a:path>
          </a:pathLst>
        </a:custGeom>
        <a:noFill/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0">
          <a:schemeClr val="accent6"/>
        </a:fillRef>
        <a:effectRef idx="1">
          <a:schemeClr val="accent6"/>
        </a:effectRef>
        <a:fontRef idx="minor">
          <a:schemeClr val="tx1"/>
        </a:fontRef>
      </dsp:style>
    </dsp:sp>
    <dsp:sp modelId="{82D37851-3CC9-48DE-84F4-3C55F54580B8}">
      <dsp:nvSpPr>
        <dsp:cNvPr id="0" name=""/>
        <dsp:cNvSpPr/>
      </dsp:nvSpPr>
      <dsp:spPr>
        <a:xfrm>
          <a:off x="1441403" y="638784"/>
          <a:ext cx="1160154" cy="177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296"/>
              </a:lnTo>
              <a:lnTo>
                <a:pt x="1160154" y="89296"/>
              </a:lnTo>
              <a:lnTo>
                <a:pt x="1160154" y="177187"/>
              </a:lnTo>
            </a:path>
          </a:pathLst>
        </a:custGeom>
        <a:noFill/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0">
          <a:schemeClr val="accent6"/>
        </a:fillRef>
        <a:effectRef idx="1">
          <a:schemeClr val="accent6"/>
        </a:effectRef>
        <a:fontRef idx="minor">
          <a:schemeClr val="tx1"/>
        </a:fontRef>
      </dsp:style>
    </dsp:sp>
    <dsp:sp modelId="{19C1736B-CD4E-4D62-9F33-C6DDD740760F}">
      <dsp:nvSpPr>
        <dsp:cNvPr id="0" name=""/>
        <dsp:cNvSpPr/>
      </dsp:nvSpPr>
      <dsp:spPr>
        <a:xfrm>
          <a:off x="235529" y="2118156"/>
          <a:ext cx="91440" cy="177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7187"/>
              </a:lnTo>
            </a:path>
          </a:pathLst>
        </a:custGeom>
        <a:noFill/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0">
          <a:schemeClr val="accent6"/>
        </a:fillRef>
        <a:effectRef idx="1">
          <a:schemeClr val="accent6"/>
        </a:effectRef>
        <a:fontRef idx="minor">
          <a:schemeClr val="tx1"/>
        </a:fontRef>
      </dsp:style>
    </dsp:sp>
    <dsp:sp modelId="{9354A5D9-390B-4D18-AA7A-41CDBBF30EF5}">
      <dsp:nvSpPr>
        <dsp:cNvPr id="0" name=""/>
        <dsp:cNvSpPr/>
      </dsp:nvSpPr>
      <dsp:spPr>
        <a:xfrm>
          <a:off x="235529" y="1378470"/>
          <a:ext cx="91440" cy="177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7187"/>
              </a:lnTo>
            </a:path>
          </a:pathLst>
        </a:custGeom>
        <a:noFill/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0">
          <a:schemeClr val="accent6"/>
        </a:fillRef>
        <a:effectRef idx="1">
          <a:schemeClr val="accent6"/>
        </a:effectRef>
        <a:fontRef idx="minor">
          <a:schemeClr val="tx1"/>
        </a:fontRef>
      </dsp:style>
    </dsp:sp>
    <dsp:sp modelId="{2B25834E-A31B-44ED-B53E-97A3A88AF66D}">
      <dsp:nvSpPr>
        <dsp:cNvPr id="0" name=""/>
        <dsp:cNvSpPr/>
      </dsp:nvSpPr>
      <dsp:spPr>
        <a:xfrm>
          <a:off x="281249" y="638784"/>
          <a:ext cx="1160154" cy="177187"/>
        </a:xfrm>
        <a:custGeom>
          <a:avLst/>
          <a:gdLst/>
          <a:ahLst/>
          <a:cxnLst/>
          <a:rect l="0" t="0" r="0" b="0"/>
          <a:pathLst>
            <a:path>
              <a:moveTo>
                <a:pt x="1160154" y="0"/>
              </a:moveTo>
              <a:lnTo>
                <a:pt x="1160154" y="89296"/>
              </a:lnTo>
              <a:lnTo>
                <a:pt x="0" y="89296"/>
              </a:lnTo>
              <a:lnTo>
                <a:pt x="0" y="177187"/>
              </a:lnTo>
            </a:path>
          </a:pathLst>
        </a:custGeom>
        <a:noFill/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0">
          <a:schemeClr val="accent6"/>
        </a:fillRef>
        <a:effectRef idx="1">
          <a:schemeClr val="accent6"/>
        </a:effectRef>
        <a:fontRef idx="minor">
          <a:schemeClr val="tx1"/>
        </a:fontRef>
      </dsp:style>
    </dsp:sp>
    <dsp:sp modelId="{401C22AA-6020-46F6-A198-719AF1E154B9}">
      <dsp:nvSpPr>
        <dsp:cNvPr id="0" name=""/>
        <dsp:cNvSpPr/>
      </dsp:nvSpPr>
      <dsp:spPr>
        <a:xfrm>
          <a:off x="1160154" y="76285"/>
          <a:ext cx="562499" cy="562499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hade val="92000"/>
                <a:satMod val="130000"/>
              </a:schemeClr>
            </a:gs>
            <a:gs pos="45000">
              <a:schemeClr val="accent3">
                <a:tint val="60000"/>
                <a:shade val="99000"/>
                <a:satMod val="120000"/>
              </a:schemeClr>
            </a:gs>
            <a:gs pos="100000">
              <a:schemeClr val="accent3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C60EAD51-0802-4AFF-A421-12EF09411E27}">
      <dsp:nvSpPr>
        <dsp:cNvPr id="0" name=""/>
        <dsp:cNvSpPr/>
      </dsp:nvSpPr>
      <dsp:spPr>
        <a:xfrm>
          <a:off x="1722653" y="74879"/>
          <a:ext cx="843748" cy="562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Document</a:t>
          </a:r>
        </a:p>
      </dsp:txBody>
      <dsp:txXfrm>
        <a:off x="1722653" y="74879"/>
        <a:ext cx="843748" cy="562499"/>
      </dsp:txXfrm>
    </dsp:sp>
    <dsp:sp modelId="{F781349E-56EC-48B4-ABD4-1BF4510E1712}">
      <dsp:nvSpPr>
        <dsp:cNvPr id="0" name=""/>
        <dsp:cNvSpPr/>
      </dsp:nvSpPr>
      <dsp:spPr>
        <a:xfrm>
          <a:off x="0" y="815971"/>
          <a:ext cx="562499" cy="562499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hade val="92000"/>
                <a:satMod val="130000"/>
              </a:schemeClr>
            </a:gs>
            <a:gs pos="45000">
              <a:schemeClr val="accent3">
                <a:tint val="60000"/>
                <a:shade val="99000"/>
                <a:satMod val="120000"/>
              </a:schemeClr>
            </a:gs>
            <a:gs pos="100000">
              <a:schemeClr val="accent3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5237E6C7-D342-4028-B3F1-467D6D93F2C4}">
      <dsp:nvSpPr>
        <dsp:cNvPr id="0" name=""/>
        <dsp:cNvSpPr/>
      </dsp:nvSpPr>
      <dsp:spPr>
        <a:xfrm>
          <a:off x="562499" y="814565"/>
          <a:ext cx="843748" cy="562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head</a:t>
          </a:r>
        </a:p>
      </dsp:txBody>
      <dsp:txXfrm>
        <a:off x="562499" y="814565"/>
        <a:ext cx="843748" cy="562499"/>
      </dsp:txXfrm>
    </dsp:sp>
    <dsp:sp modelId="{CB59F54F-2F11-4985-A181-DB61EE7266A5}">
      <dsp:nvSpPr>
        <dsp:cNvPr id="0" name=""/>
        <dsp:cNvSpPr/>
      </dsp:nvSpPr>
      <dsp:spPr>
        <a:xfrm>
          <a:off x="0" y="1555657"/>
          <a:ext cx="562499" cy="562499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hade val="92000"/>
                <a:satMod val="130000"/>
              </a:schemeClr>
            </a:gs>
            <a:gs pos="45000">
              <a:schemeClr val="accent3">
                <a:tint val="60000"/>
                <a:shade val="99000"/>
                <a:satMod val="120000"/>
              </a:schemeClr>
            </a:gs>
            <a:gs pos="100000">
              <a:schemeClr val="accent3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1AE991A3-D60C-49ED-9767-CAD773B089DC}">
      <dsp:nvSpPr>
        <dsp:cNvPr id="0" name=""/>
        <dsp:cNvSpPr/>
      </dsp:nvSpPr>
      <dsp:spPr>
        <a:xfrm>
          <a:off x="562499" y="1554251"/>
          <a:ext cx="843748" cy="562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title</a:t>
          </a:r>
        </a:p>
      </dsp:txBody>
      <dsp:txXfrm>
        <a:off x="562499" y="1554251"/>
        <a:ext cx="843748" cy="562499"/>
      </dsp:txXfrm>
    </dsp:sp>
    <dsp:sp modelId="{A248BAE2-0B34-4475-880C-D046F295734F}">
      <dsp:nvSpPr>
        <dsp:cNvPr id="0" name=""/>
        <dsp:cNvSpPr/>
      </dsp:nvSpPr>
      <dsp:spPr>
        <a:xfrm>
          <a:off x="0" y="2295343"/>
          <a:ext cx="562499" cy="562499"/>
        </a:xfrm>
        <a:prstGeom prst="ellipse">
          <a:avLst/>
        </a:prstGeom>
        <a:gradFill rotWithShape="1">
          <a:gsLst>
            <a:gs pos="0">
              <a:schemeClr val="accent2">
                <a:tint val="65000"/>
                <a:shade val="92000"/>
                <a:satMod val="130000"/>
              </a:schemeClr>
            </a:gs>
            <a:gs pos="45000">
              <a:schemeClr val="accent2">
                <a:tint val="60000"/>
                <a:shade val="99000"/>
                <a:satMod val="120000"/>
              </a:schemeClr>
            </a:gs>
            <a:gs pos="100000">
              <a:schemeClr val="accent2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25D87744-7D7D-4A69-9676-211B5BB0E232}">
      <dsp:nvSpPr>
        <dsp:cNvPr id="0" name=""/>
        <dsp:cNvSpPr/>
      </dsp:nvSpPr>
      <dsp:spPr>
        <a:xfrm>
          <a:off x="562499" y="2293937"/>
          <a:ext cx="843748" cy="562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DOM example</a:t>
          </a:r>
        </a:p>
      </dsp:txBody>
      <dsp:txXfrm>
        <a:off x="562499" y="2293937"/>
        <a:ext cx="843748" cy="562499"/>
      </dsp:txXfrm>
    </dsp:sp>
    <dsp:sp modelId="{2B14303D-734E-4219-A000-BC25E1F6263E}">
      <dsp:nvSpPr>
        <dsp:cNvPr id="0" name=""/>
        <dsp:cNvSpPr/>
      </dsp:nvSpPr>
      <dsp:spPr>
        <a:xfrm>
          <a:off x="2320308" y="815971"/>
          <a:ext cx="562499" cy="562499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hade val="92000"/>
                <a:satMod val="130000"/>
              </a:schemeClr>
            </a:gs>
            <a:gs pos="45000">
              <a:schemeClr val="accent3">
                <a:tint val="60000"/>
                <a:shade val="99000"/>
                <a:satMod val="120000"/>
              </a:schemeClr>
            </a:gs>
            <a:gs pos="100000">
              <a:schemeClr val="accent3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0E6F600F-CA95-407B-B8D6-6A61852FA1F8}">
      <dsp:nvSpPr>
        <dsp:cNvPr id="0" name=""/>
        <dsp:cNvSpPr/>
      </dsp:nvSpPr>
      <dsp:spPr>
        <a:xfrm>
          <a:off x="2882807" y="814565"/>
          <a:ext cx="843748" cy="562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body</a:t>
          </a:r>
        </a:p>
      </dsp:txBody>
      <dsp:txXfrm>
        <a:off x="2882807" y="814565"/>
        <a:ext cx="843748" cy="562499"/>
      </dsp:txXfrm>
    </dsp:sp>
    <dsp:sp modelId="{C77470E2-711E-4DEF-A354-865344F7DC3A}">
      <dsp:nvSpPr>
        <dsp:cNvPr id="0" name=""/>
        <dsp:cNvSpPr/>
      </dsp:nvSpPr>
      <dsp:spPr>
        <a:xfrm>
          <a:off x="2320308" y="1555657"/>
          <a:ext cx="562499" cy="562499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hade val="92000"/>
                <a:satMod val="130000"/>
              </a:schemeClr>
            </a:gs>
            <a:gs pos="45000">
              <a:schemeClr val="accent3">
                <a:tint val="60000"/>
                <a:shade val="99000"/>
                <a:satMod val="120000"/>
              </a:schemeClr>
            </a:gs>
            <a:gs pos="100000">
              <a:schemeClr val="accent3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C38DA2D4-D9E2-4B7E-97E3-72AC14834A1A}">
      <dsp:nvSpPr>
        <dsp:cNvPr id="0" name=""/>
        <dsp:cNvSpPr/>
      </dsp:nvSpPr>
      <dsp:spPr>
        <a:xfrm>
          <a:off x="2882807" y="1554251"/>
          <a:ext cx="843748" cy="562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ul</a:t>
          </a:r>
          <a:endParaRPr lang="en-US" sz="1300" kern="1200" dirty="0"/>
        </a:p>
      </dsp:txBody>
      <dsp:txXfrm>
        <a:off x="2882807" y="1554251"/>
        <a:ext cx="843748" cy="562499"/>
      </dsp:txXfrm>
    </dsp:sp>
    <dsp:sp modelId="{8D390BBC-2E45-4E4E-896B-6106A1C13C7B}">
      <dsp:nvSpPr>
        <dsp:cNvPr id="0" name=""/>
        <dsp:cNvSpPr/>
      </dsp:nvSpPr>
      <dsp:spPr>
        <a:xfrm>
          <a:off x="1546872" y="2295343"/>
          <a:ext cx="562499" cy="562499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hade val="92000"/>
                <a:satMod val="130000"/>
              </a:schemeClr>
            </a:gs>
            <a:gs pos="45000">
              <a:schemeClr val="accent3">
                <a:tint val="60000"/>
                <a:shade val="99000"/>
                <a:satMod val="120000"/>
              </a:schemeClr>
            </a:gs>
            <a:gs pos="100000">
              <a:schemeClr val="accent3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CFADA794-37E3-462B-9987-F7AD9A120E1D}">
      <dsp:nvSpPr>
        <dsp:cNvPr id="0" name=""/>
        <dsp:cNvSpPr/>
      </dsp:nvSpPr>
      <dsp:spPr>
        <a:xfrm>
          <a:off x="2109371" y="2293937"/>
          <a:ext cx="843748" cy="562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li</a:t>
          </a:r>
        </a:p>
      </dsp:txBody>
      <dsp:txXfrm>
        <a:off x="2109371" y="2293937"/>
        <a:ext cx="843748" cy="562499"/>
      </dsp:txXfrm>
    </dsp:sp>
    <dsp:sp modelId="{79CA47AA-4B86-4E9F-8001-7CF587D2190F}">
      <dsp:nvSpPr>
        <dsp:cNvPr id="0" name=""/>
        <dsp:cNvSpPr/>
      </dsp:nvSpPr>
      <dsp:spPr>
        <a:xfrm>
          <a:off x="1546872" y="3035029"/>
          <a:ext cx="562499" cy="562499"/>
        </a:xfrm>
        <a:prstGeom prst="ellipse">
          <a:avLst/>
        </a:prstGeom>
        <a:gradFill rotWithShape="1">
          <a:gsLst>
            <a:gs pos="0">
              <a:schemeClr val="accent2">
                <a:tint val="65000"/>
                <a:shade val="92000"/>
                <a:satMod val="130000"/>
              </a:schemeClr>
            </a:gs>
            <a:gs pos="45000">
              <a:schemeClr val="accent2">
                <a:tint val="60000"/>
                <a:shade val="99000"/>
                <a:satMod val="120000"/>
              </a:schemeClr>
            </a:gs>
            <a:gs pos="100000">
              <a:schemeClr val="accent2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D97FFF5C-5FF8-4375-8398-399A4CEC6FD4}">
      <dsp:nvSpPr>
        <dsp:cNvPr id="0" name=""/>
        <dsp:cNvSpPr/>
      </dsp:nvSpPr>
      <dsp:spPr>
        <a:xfrm>
          <a:off x="2109371" y="3033623"/>
          <a:ext cx="843748" cy="562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HTML</a:t>
          </a:r>
        </a:p>
      </dsp:txBody>
      <dsp:txXfrm>
        <a:off x="2109371" y="3033623"/>
        <a:ext cx="843748" cy="562499"/>
      </dsp:txXfrm>
    </dsp:sp>
    <dsp:sp modelId="{0E5E2DCD-625C-4590-BB48-BED3E1F76B81}">
      <dsp:nvSpPr>
        <dsp:cNvPr id="0" name=""/>
        <dsp:cNvSpPr/>
      </dsp:nvSpPr>
      <dsp:spPr>
        <a:xfrm>
          <a:off x="3093744" y="2295343"/>
          <a:ext cx="562499" cy="562499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hade val="92000"/>
                <a:satMod val="130000"/>
              </a:schemeClr>
            </a:gs>
            <a:gs pos="45000">
              <a:schemeClr val="accent3">
                <a:tint val="60000"/>
                <a:shade val="99000"/>
                <a:satMod val="120000"/>
              </a:schemeClr>
            </a:gs>
            <a:gs pos="100000">
              <a:schemeClr val="accent3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70D61837-0A46-4A9B-B777-4834D33A7A04}">
      <dsp:nvSpPr>
        <dsp:cNvPr id="0" name=""/>
        <dsp:cNvSpPr/>
      </dsp:nvSpPr>
      <dsp:spPr>
        <a:xfrm>
          <a:off x="3656243" y="2293937"/>
          <a:ext cx="843748" cy="562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li</a:t>
          </a:r>
        </a:p>
      </dsp:txBody>
      <dsp:txXfrm>
        <a:off x="3656243" y="2293937"/>
        <a:ext cx="843748" cy="562499"/>
      </dsp:txXfrm>
    </dsp:sp>
    <dsp:sp modelId="{106102B3-E24A-40CB-90A3-E54DB0486FF9}">
      <dsp:nvSpPr>
        <dsp:cNvPr id="0" name=""/>
        <dsp:cNvSpPr/>
      </dsp:nvSpPr>
      <dsp:spPr>
        <a:xfrm>
          <a:off x="3093744" y="3035029"/>
          <a:ext cx="562499" cy="562499"/>
        </a:xfrm>
        <a:prstGeom prst="ellipse">
          <a:avLst/>
        </a:prstGeom>
        <a:gradFill rotWithShape="1">
          <a:gsLst>
            <a:gs pos="0">
              <a:schemeClr val="accent2">
                <a:tint val="65000"/>
                <a:shade val="92000"/>
                <a:satMod val="130000"/>
              </a:schemeClr>
            </a:gs>
            <a:gs pos="45000">
              <a:schemeClr val="accent2">
                <a:tint val="60000"/>
                <a:shade val="99000"/>
                <a:satMod val="120000"/>
              </a:schemeClr>
            </a:gs>
            <a:gs pos="100000">
              <a:schemeClr val="accent2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AEFE3985-03E6-403E-B107-B88C532B0AE9}">
      <dsp:nvSpPr>
        <dsp:cNvPr id="0" name=""/>
        <dsp:cNvSpPr/>
      </dsp:nvSpPr>
      <dsp:spPr>
        <a:xfrm>
          <a:off x="3656243" y="3033623"/>
          <a:ext cx="843748" cy="562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CSS</a:t>
          </a:r>
        </a:p>
      </dsp:txBody>
      <dsp:txXfrm>
        <a:off x="3656243" y="3033623"/>
        <a:ext cx="843748" cy="562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FD246-F717-4A16-9608-1A5999623D6C}" type="datetimeFigureOut">
              <a:rPr lang="LID4096" smtClean="0"/>
              <a:t>10/19/20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79CE7-B8C8-4004-A098-5FA1D659E5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8262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>
              <a:buFontTx/>
              <a:buChar char="•"/>
            </a:pPr>
            <a:r>
              <a:rPr lang="en-US" dirty="0">
                <a:cs typeface="Arial" charset="0"/>
              </a:rPr>
              <a:t>Js</a:t>
            </a:r>
            <a:r>
              <a:rPr lang="he-IL" dirty="0">
                <a:cs typeface="Arial" charset="0"/>
              </a:rPr>
              <a:t> – התנהגות</a:t>
            </a:r>
          </a:p>
          <a:p>
            <a:pPr marL="0" algn="r" defTabSz="914400" rtl="1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32770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157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4960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473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>
              <a:buFontTx/>
              <a:buChar char="•"/>
            </a:pPr>
            <a:r>
              <a:rPr lang="he-IL" dirty="0">
                <a:cs typeface="Arial" charset="0"/>
              </a:rPr>
              <a:t>לאובייקטים יש שיטות – זה הדבר החשוב</a:t>
            </a:r>
          </a:p>
          <a:p>
            <a:pPr marL="0" algn="r" defTabSz="914400" rtl="1" eaLnBrk="1" latinLnBrk="0" hangingPunct="1">
              <a:buFontTx/>
              <a:buChar char="•"/>
            </a:pPr>
            <a:r>
              <a:rPr lang="he-IL" dirty="0">
                <a:cs typeface="Arial" charset="0"/>
              </a:rPr>
              <a:t>איזה תגיד החיצוני ביותר?</a:t>
            </a: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09312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>
              <a:buFontTx/>
              <a:buChar char="•"/>
            </a:pPr>
            <a:r>
              <a:rPr lang="he-IL" dirty="0">
                <a:cs typeface="Arial" charset="0"/>
              </a:rPr>
              <a:t>לשני סוגי צמתים יש תכונות שונות – פשוט תכירו את זה</a:t>
            </a:r>
          </a:p>
          <a:p>
            <a:pPr marL="0" algn="r" defTabSz="914400" rtl="1" eaLnBrk="1" latinLnBrk="0" hangingPunct="1">
              <a:buFontTx/>
              <a:buChar char="•"/>
            </a:pPr>
            <a:r>
              <a:rPr lang="he-IL" dirty="0">
                <a:cs typeface="Arial" charset="0"/>
              </a:rPr>
              <a:t>הסדר חשוב</a:t>
            </a:r>
            <a:endParaRPr lang="en-US" dirty="0">
              <a:cs typeface="Arial" charset="0"/>
            </a:endParaRPr>
          </a:p>
          <a:p>
            <a:pPr marL="0" algn="r" defTabSz="914400" rtl="1" eaLnBrk="1" latinLnBrk="0" hangingPunct="1">
              <a:buFontTx/>
              <a:buChar char="•"/>
            </a:pPr>
            <a:r>
              <a:rPr lang="he-IL" dirty="0">
                <a:cs typeface="Arial" charset="0"/>
              </a:rPr>
              <a:t>כנסו ללינק</a:t>
            </a:r>
          </a:p>
          <a:p>
            <a:pPr marL="0" algn="r" defTabSz="914400" rtl="1" eaLnBrk="1" latinLnBrk="0" hangingPunct="1">
              <a:buFontTx/>
              <a:buChar char="•"/>
            </a:pPr>
            <a:r>
              <a:rPr lang="he-IL" dirty="0">
                <a:cs typeface="Arial" charset="0"/>
              </a:rPr>
              <a:t>להערות גם יש צמתים מסוג שלהם וגם להורדת שורה – בקורס שלנו לא רלוונטי – פשוט שתכירו</a:t>
            </a: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260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90102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>
              <a:buFontTx/>
              <a:buChar char="•"/>
            </a:pPr>
            <a:r>
              <a:rPr lang="he-IL" dirty="0" err="1">
                <a:cs typeface="Arial" charset="0"/>
              </a:rPr>
              <a:t>הפוקציות</a:t>
            </a:r>
            <a:r>
              <a:rPr lang="he-IL" dirty="0">
                <a:cs typeface="Arial" charset="0"/>
              </a:rPr>
              <a:t> מצפות לסלקטורים באותה צורה כמו ב</a:t>
            </a:r>
            <a:r>
              <a:rPr lang="en-US" dirty="0">
                <a:cs typeface="Arial" charset="0"/>
              </a:rPr>
              <a:t>CSS</a:t>
            </a:r>
            <a:endParaRPr lang="he-IL" dirty="0">
              <a:cs typeface="Arial" charset="0"/>
            </a:endParaRPr>
          </a:p>
          <a:p>
            <a:pPr marL="0" algn="r" defTabSz="914400" rtl="1" eaLnBrk="1" latinLnBrk="0" hangingPunct="1">
              <a:buFontTx/>
              <a:buChar char="•"/>
            </a:pPr>
            <a:r>
              <a:rPr lang="en-US" sz="1200" dirty="0" err="1">
                <a:solidFill>
                  <a:srgbClr val="00B050"/>
                </a:solidFill>
              </a:rPr>
              <a:t>querySelectorAll</a:t>
            </a:r>
            <a:r>
              <a:rPr lang="he-IL" sz="1200" dirty="0">
                <a:solidFill>
                  <a:srgbClr val="00B050"/>
                </a:solidFill>
              </a:rPr>
              <a:t> – מחזיר את התשובה תמיד בצורה של מערך – אפילו אם מצא אלמנט אחד</a:t>
            </a:r>
          </a:p>
          <a:p>
            <a:pPr marL="0" algn="r" defTabSz="914400" rtl="1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4314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r>
              <a:rPr lang="en-US" dirty="0" err="1">
                <a:cs typeface="Arial" charset="0"/>
              </a:rPr>
              <a:t>Att.value</a:t>
            </a:r>
            <a:endParaRPr lang="en-US" dirty="0">
              <a:cs typeface="Arial" charset="0"/>
            </a:endParaRPr>
          </a:p>
          <a:p>
            <a:pPr marL="0" algn="l" defTabSz="914400" rtl="0" eaLnBrk="1" latinLnBrk="0" hangingPunct="1">
              <a:buFontTx/>
              <a:buChar char="•"/>
            </a:pPr>
            <a:r>
              <a:rPr lang="en-US" dirty="0" err="1">
                <a:cs typeface="Arial" charset="0"/>
              </a:rPr>
              <a:t>X.setAttributeNode</a:t>
            </a:r>
            <a:r>
              <a:rPr lang="en-US" dirty="0">
                <a:cs typeface="Arial" charset="0"/>
              </a:rPr>
              <a:t>()</a:t>
            </a:r>
          </a:p>
          <a:p>
            <a:pPr marL="0" algn="r" defTabSz="914400" rtl="1" eaLnBrk="1" latinLnBrk="0" hangingPunct="1">
              <a:buFontTx/>
              <a:buChar char="•"/>
            </a:pPr>
            <a:r>
              <a:rPr lang="en-US" sz="1200" dirty="0" err="1">
                <a:solidFill>
                  <a:schemeClr val="tx2"/>
                </a:solidFill>
              </a:rPr>
              <a:t>createTextNode</a:t>
            </a:r>
            <a:r>
              <a:rPr lang="he-IL" sz="1200" dirty="0">
                <a:solidFill>
                  <a:schemeClr val="tx2"/>
                </a:solidFill>
              </a:rPr>
              <a:t> – פחות משתמשים בזה – במקום ב-</a:t>
            </a:r>
            <a:r>
              <a:rPr lang="en-US" sz="1200" dirty="0" err="1">
                <a:solidFill>
                  <a:schemeClr val="tx2"/>
                </a:solidFill>
              </a:rPr>
              <a:t>innerHTML</a:t>
            </a:r>
            <a:endParaRPr lang="he-IL" sz="1200" dirty="0">
              <a:solidFill>
                <a:schemeClr val="tx2"/>
              </a:solidFill>
            </a:endParaRPr>
          </a:p>
          <a:p>
            <a:pPr marL="0" algn="r" defTabSz="914400" rtl="1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25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72674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בסך </a:t>
            </a:r>
            <a:r>
              <a:rPr lang="he-IL" dirty="0" err="1"/>
              <a:t>הכל</a:t>
            </a:r>
            <a:r>
              <a:rPr lang="he-IL" dirty="0"/>
              <a:t> ב</a:t>
            </a:r>
            <a:r>
              <a:rPr lang="en-US" dirty="0" err="1"/>
              <a:t>js</a:t>
            </a:r>
            <a:r>
              <a:rPr lang="he-IL" dirty="0"/>
              <a:t> אנחנו יוצרים אלמנטים, משנים אלמנטים, מוחקים אותם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15347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>
              <a:buFontTx/>
              <a:buChar char="•"/>
            </a:pPr>
            <a:r>
              <a:rPr lang="he-IL" dirty="0">
                <a:cs typeface="Arial" charset="0"/>
              </a:rPr>
              <a:t>מחולק ל5 קטגוריות לצורך הנוחות.</a:t>
            </a: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9934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62778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r>
              <a:rPr lang="en-US" dirty="0">
                <a:cs typeface="Arial" charset="0"/>
              </a:rPr>
              <a:t>Focus, </a:t>
            </a:r>
            <a:r>
              <a:rPr lang="en-US" dirty="0" err="1">
                <a:cs typeface="Arial" charset="0"/>
              </a:rPr>
              <a:t>blus</a:t>
            </a:r>
            <a:r>
              <a:rPr lang="en-US" dirty="0">
                <a:cs typeface="Arial" charset="0"/>
              </a:rPr>
              <a:t>, click – less relevant to our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483923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29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12292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50955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6138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33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9377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562941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37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6270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38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65175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39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3025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40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8450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05581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42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885305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44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476204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45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81017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46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80219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48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73257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49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25327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51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6320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52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9166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54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798687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56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5925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88288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57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52080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58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4529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60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27098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62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34240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64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16647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66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42482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68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18124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69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51000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71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76385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72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56452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9746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73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75794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74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467258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76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97107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77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23489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>
              <a:buFontTx/>
              <a:buChar char="•"/>
            </a:pPr>
            <a:r>
              <a:rPr lang="he-IL" dirty="0">
                <a:cs typeface="Arial" charset="0"/>
              </a:rPr>
              <a:t>קודם לומדים ״איך״ לעשות דברים ואז ״למה״ לעשות אותם.</a:t>
            </a:r>
          </a:p>
          <a:p>
            <a:pPr marL="0" algn="r" defTabSz="914400" rtl="1" eaLnBrk="1" latinLnBrk="0" hangingPunct="1">
              <a:buFontTx/>
              <a:buChar char="•"/>
            </a:pPr>
            <a:r>
              <a:rPr lang="he-IL" dirty="0">
                <a:cs typeface="Arial" charset="0"/>
              </a:rPr>
              <a:t>קבצים שמהם תלויים קבצים אחרים צריכים להגיע קודם</a:t>
            </a: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37367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22734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0946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buFontTx/>
              <a:buChar char="•"/>
            </a:pP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79CE7-B8C8-4004-A098-5FA1D659E513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37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88E9-A632-4934-BD27-3C047116DA27}" type="datetimeFigureOut">
              <a:rPr lang="LID4096" smtClean="0"/>
              <a:t>10/19/20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FFDDE-4082-4B27-8FA9-78CD586CF115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0228FA-BE82-4F0F-9591-6BD8BC3EE702}"/>
              </a:ext>
            </a:extLst>
          </p:cNvPr>
          <p:cNvSpPr txBox="1"/>
          <p:nvPr userDrawn="1"/>
        </p:nvSpPr>
        <p:spPr>
          <a:xfrm>
            <a:off x="-20820" y="33090"/>
            <a:ext cx="1228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Barak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Pinchovski</a:t>
            </a:r>
            <a:endParaRPr lang="LID4096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68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88E9-A632-4934-BD27-3C047116DA27}" type="datetimeFigureOut">
              <a:rPr lang="LID4096" smtClean="0"/>
              <a:t>10/19/20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FFDDE-4082-4B27-8FA9-78CD586CF11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4233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88E9-A632-4934-BD27-3C047116DA27}" type="datetimeFigureOut">
              <a:rPr lang="LID4096" smtClean="0"/>
              <a:t>10/19/20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FFDDE-4082-4B27-8FA9-78CD586CF115}" type="slidenum">
              <a:rPr lang="LID4096" smtClean="0"/>
              <a:t>‹#›</a:t>
            </a:fld>
            <a:endParaRPr lang="LID409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7FA5B-2AC8-472D-8622-D34A84E655B2}"/>
              </a:ext>
            </a:extLst>
          </p:cNvPr>
          <p:cNvSpPr txBox="1"/>
          <p:nvPr userDrawn="1"/>
        </p:nvSpPr>
        <p:spPr>
          <a:xfrm>
            <a:off x="-20820" y="33090"/>
            <a:ext cx="1228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Barak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Pinchovski</a:t>
            </a:r>
            <a:endParaRPr lang="LID4096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1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07705"/>
            <a:ext cx="10058400" cy="800325"/>
          </a:xfrm>
        </p:spPr>
        <p:txBody>
          <a:bodyPr>
            <a:normAutofit/>
          </a:bodyPr>
          <a:lstStyle>
            <a:lvl1pPr algn="r" rtl="1">
              <a:defRPr sz="28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68416"/>
            <a:ext cx="10058400" cy="4100678"/>
          </a:xfrm>
        </p:spPr>
        <p:txBody>
          <a:bodyPr/>
          <a:lstStyle>
            <a:lvl1pPr marL="0" indent="0" algn="r" rtl="1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88E9-A632-4934-BD27-3C047116DA27}" type="datetimeFigureOut">
              <a:rPr lang="LID4096" smtClean="0"/>
              <a:t>10/19/20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FFDDE-4082-4B27-8FA9-78CD586CF11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146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88E9-A632-4934-BD27-3C047116DA27}" type="datetimeFigureOut">
              <a:rPr lang="LID4096" smtClean="0"/>
              <a:t>10/19/20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FFDDE-4082-4B27-8FA9-78CD586CF115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DE572F-D351-434D-BB9F-4842943D01E9}"/>
              </a:ext>
            </a:extLst>
          </p:cNvPr>
          <p:cNvSpPr txBox="1"/>
          <p:nvPr userDrawn="1"/>
        </p:nvSpPr>
        <p:spPr>
          <a:xfrm>
            <a:off x="-20820" y="33090"/>
            <a:ext cx="1228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Barak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Pinchovski</a:t>
            </a:r>
            <a:endParaRPr lang="LID4096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04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88E9-A632-4934-BD27-3C047116DA27}" type="datetimeFigureOut">
              <a:rPr lang="LID4096" smtClean="0"/>
              <a:t>10/19/20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FFDDE-4082-4B27-8FA9-78CD586CF11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0867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88E9-A632-4934-BD27-3C047116DA27}" type="datetimeFigureOut">
              <a:rPr lang="LID4096" smtClean="0"/>
              <a:t>10/19/20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FFDDE-4082-4B27-8FA9-78CD586CF11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125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88E9-A632-4934-BD27-3C047116DA27}" type="datetimeFigureOut">
              <a:rPr lang="LID4096" smtClean="0"/>
              <a:t>10/19/20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FFDDE-4082-4B27-8FA9-78CD586CF11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193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88E9-A632-4934-BD27-3C047116DA27}" type="datetimeFigureOut">
              <a:rPr lang="LID4096" smtClean="0"/>
              <a:t>10/19/20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FFDDE-4082-4B27-8FA9-78CD586CF115}" type="slidenum">
              <a:rPr lang="LID4096" smtClean="0"/>
              <a:t>‹#›</a:t>
            </a:fld>
            <a:endParaRPr lang="LID4096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C9BC2B-2FF1-4036-A868-4C76EEE86CEE}"/>
              </a:ext>
            </a:extLst>
          </p:cNvPr>
          <p:cNvSpPr txBox="1"/>
          <p:nvPr userDrawn="1"/>
        </p:nvSpPr>
        <p:spPr>
          <a:xfrm>
            <a:off x="-20820" y="33090"/>
            <a:ext cx="1228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Barak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Pinchovski</a:t>
            </a:r>
            <a:endParaRPr lang="LID4096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75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120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7720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020" y="594359"/>
            <a:ext cx="3200400" cy="2286000"/>
          </a:xfrm>
        </p:spPr>
        <p:txBody>
          <a:bodyPr anchor="b">
            <a:normAutofit/>
          </a:bodyPr>
          <a:lstStyle>
            <a:lvl1pPr algn="r" rtl="1"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680" y="731520"/>
            <a:ext cx="6492240" cy="5257800"/>
          </a:xfrm>
        </p:spPr>
        <p:txBody>
          <a:bodyPr/>
          <a:lstStyle>
            <a:lvl1pPr algn="r" rtl="1">
              <a:defRPr>
                <a:solidFill>
                  <a:schemeClr val="tx2"/>
                </a:solidFill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202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 algn="r" rtl="1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7388E9-A632-4934-BD27-3C047116DA27}" type="datetimeFigureOut">
              <a:rPr lang="LID4096" smtClean="0"/>
              <a:t>10/19/20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CFFDDE-4082-4B27-8FA9-78CD586CF115}" type="slidenum">
              <a:rPr lang="LID4096" smtClean="0"/>
              <a:t>‹#›</a:t>
            </a:fld>
            <a:endParaRPr lang="LID4096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F7E71-648A-4A70-AD7F-3DCC60B372CB}"/>
              </a:ext>
            </a:extLst>
          </p:cNvPr>
          <p:cNvSpPr txBox="1"/>
          <p:nvPr userDrawn="1"/>
        </p:nvSpPr>
        <p:spPr>
          <a:xfrm>
            <a:off x="-20820" y="33090"/>
            <a:ext cx="1228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Barak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Pinchovski</a:t>
            </a:r>
            <a:endParaRPr lang="LID4096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04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88E9-A632-4934-BD27-3C047116DA27}" type="datetimeFigureOut">
              <a:rPr lang="LID4096" smtClean="0"/>
              <a:t>10/19/20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FFDDE-4082-4B27-8FA9-78CD586CF115}" type="slidenum">
              <a:rPr lang="LID4096" smtClean="0"/>
              <a:t>‹#›</a:t>
            </a:fld>
            <a:endParaRPr lang="LID4096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BEB113-E6A4-4AC3-B355-EDFF3AB8397E}"/>
              </a:ext>
            </a:extLst>
          </p:cNvPr>
          <p:cNvSpPr txBox="1"/>
          <p:nvPr userDrawn="1"/>
        </p:nvSpPr>
        <p:spPr>
          <a:xfrm>
            <a:off x="-20820" y="33090"/>
            <a:ext cx="1228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Barak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Pinchovski</a:t>
            </a:r>
            <a:endParaRPr lang="LID4096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41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7388E9-A632-4934-BD27-3C047116DA27}" type="datetimeFigureOut">
              <a:rPr lang="LID4096" smtClean="0"/>
              <a:t>10/19/20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CFFDDE-4082-4B27-8FA9-78CD586CF115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AA8B98-3261-4E42-B333-C0EB4D1E646E}"/>
              </a:ext>
            </a:extLst>
          </p:cNvPr>
          <p:cNvSpPr txBox="1"/>
          <p:nvPr userDrawn="1"/>
        </p:nvSpPr>
        <p:spPr>
          <a:xfrm>
            <a:off x="-20820" y="33090"/>
            <a:ext cx="1228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Barak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Pinchovski</a:t>
            </a:r>
            <a:endParaRPr lang="LID4096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71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rkpinch@post.bgu.ac.i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/E:/Barak/Studies/&#1505;&#1502;&#1505;&#1496;&#1512;%20&#1488;%20&#1514;&#1513;&#1506;&#1496;%202019/Lectures/4/Examples/da%20-%20inlin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/E:/Barak/Studies/&#1505;&#1502;&#1505;&#1496;&#1512;%20&#1488;%20&#1514;&#1513;&#1506;&#1496;%202019/Lectures/4/Examples/db%20-%20internal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/E:/Barak/Studies/&#1505;&#1502;&#1505;&#1496;&#1512;%20&#1488;%20&#1514;&#1513;&#1506;&#1496;%202019/Lectures/4/Examples/dc%20-%20external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/E:/Barak/Studies/&#1505;&#1502;&#1505;&#1496;&#1512;%20&#1488;%20&#1514;&#1513;&#1506;&#1496;%202019/Lectures/4/Examples/dc%20-%20order%20of%20creation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tools/chrome-devtools/javascrip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sfiddle.net/" TargetMode="External"/><Relationship Id="rId5" Type="http://schemas.openxmlformats.org/officeDocument/2006/relationships/hyperlink" Target="https://netbeans.org/kb/docs/webclient/html5-js-support.html" TargetMode="External"/><Relationship Id="rId4" Type="http://schemas.openxmlformats.org/officeDocument/2006/relationships/hyperlink" Target="https://msdn.microsoft.com/en-us/library/dd565625(v=vs.85).aspx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Consol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htmldom.as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API/Document_Object_Model/Introduction" TargetMode="External"/><Relationship Id="rId4" Type="http://schemas.openxmlformats.org/officeDocument/2006/relationships/hyperlink" Target="https://www.w3schools.com/jsref/dom_obj_document.as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barakpinchovski.github.io/css-dom-visualization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dom_obj_document.as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/E:/Barak/Studies/&#1505;&#1502;&#1505;&#1496;&#1512;%20&#1488;%20&#1514;&#1513;&#1506;&#1496;%202019/Lectures/4/Examples/di%20-%20DOM%20document%20exercise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/querySelector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ref/dom_obj_document.asp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dom_obj_document.as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dom_obj_all.as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/E:/Barak/Studies/&#1505;&#1502;&#1505;&#1496;&#1512;%20&#1488;%20&#1514;&#1513;&#1506;&#1496;%202019/Lectures/4/Examples/dj%20-%20actions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dom_obj_all.as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dom_obj_all.as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rakpinchovski.github.io/css-dom-visualizatio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dom_obj_all.as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dom_obj_all.as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file:////E:/Barak/Studies/&#1505;&#1502;&#1505;&#1496;&#1512;%20&#1488;%20&#1514;&#1513;&#1506;&#1496;%202019/Lectures/4/Examples/dd%20-%20vars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file:////E:/Barak/Studies/&#1505;&#1502;&#1505;&#1496;&#1512;%20&#1488;%20&#1514;&#1513;&#1506;&#1496;%202019/Lectures/4/Examples/dd%20-%20vars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jsref_obj_string.asp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/E:/Barak/Studies/&#1505;&#1502;&#1505;&#1496;&#1512;%20&#1488;%20&#1514;&#1513;&#1506;&#1496;%202019/Lectures/4/Examples/df%20-%20concat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file:////E:/Barak/Studies/&#1505;&#1502;&#1505;&#1496;&#1512;%20&#1488;%20&#1514;&#1513;&#1506;&#1496;%202019/Lectures/4/Examples/de%20-%20printing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file:////Users/barak.pinch/Desktop/&#1505;&#1502;&#1505;&#1496;&#1512;%20&#1489;%20&#1514;&#1513;&#1506;_&#1495;%202018/&#1492;&#1512;&#1510;&#1488;&#1492;%204/Examples/JS_Example15.winPopup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file:////E:/Barak/Studies/&#1505;&#1502;&#1505;&#1496;&#1512;%20&#1488;%20&#1514;&#1513;&#1506;&#1496;%202019/Lectures/4/Examples/dg%20-%20functions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file:////E:/Barak/Studies/&#1505;&#1502;&#1505;&#1496;&#1512;%20&#1488;%20&#1514;&#1513;&#1506;&#1496;%202019/Lectures/4/Examples/dg%20-%20functions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file:////E:/Barak/Studies/&#1505;&#1502;&#1505;&#1496;&#1512;%20&#1488;%20&#1514;&#1513;&#1506;&#1496;%202019/Lectures/4/Lecture%204.2%20-%20JavaScript%20-%20Episode%202/Examples/ea%20-%20casting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/js_type_conversion.a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file:////E:/Barak/Studies/&#1505;&#1502;&#1505;&#1496;&#1512;%20&#1488;%20&#1514;&#1513;&#1506;&#1496;%202019/Lectures/4/Lecture%204.2%20-%20JavaScript%20-%20Episode%202/Examples/ef%20-%20if,%20switch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jsref_obj_math.asp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jsref_obj_date.asp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/E:/Barak/Studies/&#1505;&#1502;&#1505;&#1496;&#1512;%20&#1488;%20&#1514;&#1513;&#1506;&#1496;%202019/Lectures/4/Lecture%204.2%20-%20JavaScript%20-%20Episode%202/Examples/eb%20-%20date.html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file:////E:/Barak/Studies/&#1505;&#1502;&#1505;&#1496;&#1512;%20&#1488;%20&#1514;&#1513;&#1506;&#1496;%202019/Lectures/4/Lecture%204.2%20-%20JavaScript%20-%20Episode%202/Examples/ei%20-%20timing%20functions.htm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file:////E:/Barak/Studies/&#1505;&#1502;&#1505;&#1496;&#1512;%20&#1488;%20&#1514;&#1513;&#1506;&#1496;%202019/Lectures/4/Lecture%204.2%20-%20JavaScript%20-%20Episode%202/Examples/eh%20-%20loops.ht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/E:/Barak/Studies/&#1505;&#1502;&#1505;&#1496;&#1512;%20&#1488;%20&#1514;&#1513;&#1506;&#1496;%202019/Lectures/4/Lecture%204.2%20-%20JavaScript%20-%20Episode%202/Examples/eg%20-%20loops.html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tools/chrome-devtools/javascript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sfiddle.net/" TargetMode="External"/><Relationship Id="rId5" Type="http://schemas.openxmlformats.org/officeDocument/2006/relationships/hyperlink" Target="https://netbeans.org/kb/docs/webclient/html5-js-support.html" TargetMode="External"/><Relationship Id="rId4" Type="http://schemas.openxmlformats.org/officeDocument/2006/relationships/hyperlink" Target="https://msdn.microsoft.com/en-us/library/dd565625(v=vs.85).aspx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events.asp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/E:/Barak/Studies/&#1505;&#1502;&#1505;&#1496;&#1512;%20&#1488;%20&#1514;&#1513;&#1506;&#1496;%202019/Lectures/4/Lecture%204.2%20-%20JavaScript%20-%20Episode%202/Examples/em%20-%20events.html" TargetMode="External"/><Relationship Id="rId5" Type="http://schemas.openxmlformats.org/officeDocument/2006/relationships/hyperlink" Target="file:////E:/Barak/Studies/&#1505;&#1502;&#1505;&#1496;&#1512;%20&#1488;%20&#1514;&#1513;&#1506;&#1496;%202019/Lectures/4/Lecture%204.2%20-%20JavaScript%20-%20Episode%202/Examples/en%20-%20events.html" TargetMode="External"/><Relationship Id="rId4" Type="http://schemas.openxmlformats.org/officeDocument/2006/relationships/hyperlink" Target="https://www.w3schools.com/jsref/dom_obj_event.asp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htmldom_eventlistener.asp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/E:/Barak/Studies/&#1505;&#1502;&#1505;&#1496;&#1512;%20&#1488;%20&#1514;&#1513;&#1506;&#1496;%202019/Lectures/4/Lecture%204.2%20-%20JavaScript%20-%20Episode%202/Examples/eo%20-%20customEvents.html" TargetMode="External"/><Relationship Id="rId4" Type="http://schemas.openxmlformats.org/officeDocument/2006/relationships/hyperlink" Target="https://developer.mozilla.org/en-US/docs/Web/API/EventTarget/addEventListener" TargetMode="Externa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Classes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file:////E:/Barak/Studies/&#1505;&#1502;&#1505;&#1496;&#1512;%20&#1488;%20&#1514;&#1513;&#1506;&#1496;%202019/Lectures/3/Examples/dm%20-%20classes.html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Reference/Classe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7C74-6044-415C-A24C-936E31840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451679"/>
            <a:ext cx="10058400" cy="2741630"/>
          </a:xfrm>
        </p:spPr>
        <p:txBody>
          <a:bodyPr anchor="ctr">
            <a:normAutofit fontScale="90000"/>
          </a:bodyPr>
          <a:lstStyle/>
          <a:p>
            <a:pPr algn="ctr" rtl="1"/>
            <a:r>
              <a:rPr lang="he-IL" sz="4000" dirty="0">
                <a:latin typeface="Assistant SemiBold" panose="00000700000000000000" pitchFamily="2" charset="-79"/>
                <a:cs typeface="Assistant SemiBold" panose="00000700000000000000" pitchFamily="2" charset="-79"/>
              </a:rPr>
              <a:t>בניית מערכות ממוחשבות מבוססות אינטרנט (</a:t>
            </a:r>
            <a:r>
              <a:rPr lang="en-US" sz="4000" dirty="0">
                <a:latin typeface="Assistant SemiBold" panose="00000700000000000000" pitchFamily="2" charset="-79"/>
                <a:cs typeface="Assistant SemiBold" panose="00000700000000000000" pitchFamily="2" charset="-79"/>
              </a:rPr>
              <a:t>WEB</a:t>
            </a:r>
            <a:r>
              <a:rPr lang="he-IL" sz="4000" dirty="0">
                <a:latin typeface="Assistant SemiBold" panose="00000700000000000000" pitchFamily="2" charset="-79"/>
                <a:cs typeface="Assistant SemiBold" panose="00000700000000000000" pitchFamily="2" charset="-79"/>
              </a:rPr>
              <a:t>)</a:t>
            </a:r>
            <a:br>
              <a:rPr lang="en-US" sz="4000" dirty="0">
                <a:latin typeface="Assistant SemiBold" panose="00000700000000000000" pitchFamily="2" charset="-79"/>
                <a:cs typeface="Assistant SemiBold" panose="00000700000000000000" pitchFamily="2" charset="-79"/>
              </a:rPr>
            </a:br>
            <a:br>
              <a:rPr lang="en-US" sz="4000" dirty="0">
                <a:latin typeface="Assistant SemiBold" panose="00000700000000000000" pitchFamily="2" charset="-79"/>
                <a:cs typeface="Assistant SemiBold" panose="00000700000000000000" pitchFamily="2" charset="-79"/>
              </a:rPr>
            </a:br>
            <a:r>
              <a:rPr lang="en-US" sz="3200" dirty="0">
                <a:latin typeface="Assistant" panose="00000500000000000000" pitchFamily="2" charset="-79"/>
                <a:cs typeface="Assistant" panose="00000500000000000000" pitchFamily="2" charset="-79"/>
              </a:rPr>
              <a:t>364-1-1381</a:t>
            </a:r>
            <a:br>
              <a:rPr lang="he-IL" sz="3200" b="1" dirty="0">
                <a:latin typeface="Assistant SemiBold" panose="00000700000000000000" pitchFamily="2" charset="-79"/>
                <a:cs typeface="Assistant SemiBold" panose="00000700000000000000" pitchFamily="2" charset="-79"/>
              </a:rPr>
            </a:br>
            <a:br>
              <a:rPr lang="he-IL" sz="3200" b="1" dirty="0">
                <a:latin typeface="Assistant SemiBold" panose="00000700000000000000" pitchFamily="2" charset="-79"/>
                <a:cs typeface="Assistant SemiBold" panose="00000700000000000000" pitchFamily="2" charset="-79"/>
              </a:rPr>
            </a:br>
            <a:r>
              <a:rPr lang="he-IL" sz="2800" b="1" dirty="0">
                <a:latin typeface="Assistant SemiBold" panose="00000700000000000000" pitchFamily="2" charset="-79"/>
                <a:cs typeface="Assistant SemiBold" panose="00000700000000000000" pitchFamily="2" charset="-79"/>
              </a:rPr>
              <a:t>הרצאה 4 – </a:t>
            </a:r>
            <a:r>
              <a:rPr lang="en-US" sz="2800" b="1" dirty="0">
                <a:latin typeface="Assistant SemiBold" panose="00000700000000000000" pitchFamily="2" charset="-79"/>
                <a:cs typeface="Assistant SemiBold" panose="00000700000000000000" pitchFamily="2" charset="-79"/>
              </a:rPr>
              <a:t>JavaScript</a:t>
            </a:r>
            <a:endParaRPr lang="LID4096" sz="4000" b="1" dirty="0">
              <a:latin typeface="Assistant SemiBold" panose="00000700000000000000" pitchFamily="2" charset="-79"/>
              <a:cs typeface="Assistant SemiBold" panose="00000700000000000000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D247E-4CE1-4D91-995E-25DE859E1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363288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Assistant SemiBold" panose="00000700000000000000" pitchFamily="2" charset="-79"/>
                <a:cs typeface="Assistant SemiBold" panose="00000700000000000000" pitchFamily="2" charset="-79"/>
              </a:rPr>
              <a:t>מרצה: </a:t>
            </a:r>
            <a:r>
              <a:rPr lang="he-IL" dirty="0">
                <a:latin typeface="Assistant" panose="00000500000000000000" pitchFamily="2" charset="-79"/>
                <a:cs typeface="Assistant" panose="00000500000000000000" pitchFamily="2" charset="-79"/>
              </a:rPr>
              <a:t>ברק פינצ'ובסקי – </a:t>
            </a:r>
            <a:r>
              <a:rPr lang="en-US" cap="none" dirty="0">
                <a:latin typeface="Assistant" panose="00000500000000000000" pitchFamily="2" charset="-79"/>
                <a:cs typeface="Assistant" panose="00000500000000000000" pitchFamily="2" charset="-79"/>
                <a:hlinkClick r:id="rId2"/>
              </a:rPr>
              <a:t>brkpinch@post.bgu.ac.il</a:t>
            </a:r>
            <a:endParaRPr lang="he-IL" cap="none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43135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האלמנט </a:t>
            </a:r>
            <a:r>
              <a:rPr lang="en-US" dirty="0"/>
              <a:t>&lt;script&gt;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5196" indent="-342900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ניתן להטמיע </a:t>
            </a:r>
            <a:r>
              <a:rPr lang="en-US" sz="2400" dirty="0"/>
              <a:t>JS</a:t>
            </a:r>
            <a:r>
              <a:rPr lang="he-IL" sz="2400" dirty="0"/>
              <a:t> ב-3 דרכים שונות: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dirty="0">
                <a:solidFill>
                  <a:schemeClr val="tx2"/>
                </a:solidFill>
              </a:rPr>
              <a:t>Inline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dirty="0">
                <a:solidFill>
                  <a:schemeClr val="tx2"/>
                </a:solidFill>
              </a:rPr>
              <a:t>Internal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dirty="0">
                <a:solidFill>
                  <a:schemeClr val="tx2"/>
                </a:solidFill>
              </a:rPr>
              <a:t>External</a:t>
            </a:r>
            <a:endParaRPr lang="he-IL" sz="2400" dirty="0">
              <a:solidFill>
                <a:schemeClr val="tx2"/>
              </a:solidFill>
            </a:endParaRPr>
          </a:p>
          <a:p>
            <a:pPr marL="425196" indent="-3429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2400" dirty="0"/>
          </a:p>
          <a:p>
            <a:pPr marL="425196" indent="-3429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dirty="0"/>
              <a:t>Internal</a:t>
            </a:r>
            <a:r>
              <a:rPr lang="he-IL" sz="2400" dirty="0"/>
              <a:t> – בדרך כלל בתוך אלמנט </a:t>
            </a:r>
            <a:r>
              <a:rPr lang="en-US" sz="2400" dirty="0"/>
              <a:t>&lt;head&gt;</a:t>
            </a:r>
            <a:r>
              <a:rPr lang="he-IL" sz="2400" dirty="0"/>
              <a:t>. בתוך התגית </a:t>
            </a:r>
            <a:r>
              <a:rPr lang="en-US" sz="2400" dirty="0"/>
              <a:t>&lt;script&gt;...&lt;/script&gt;</a:t>
            </a:r>
            <a:endParaRPr lang="he-IL" sz="2400" dirty="0"/>
          </a:p>
          <a:p>
            <a:pPr marL="425196" indent="-3429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dirty="0"/>
              <a:t>External</a:t>
            </a:r>
            <a:r>
              <a:rPr lang="he-IL" sz="2400" dirty="0"/>
              <a:t> – יבוא קובץ </a:t>
            </a:r>
            <a:r>
              <a:rPr lang="en-US" sz="2400" dirty="0"/>
              <a:t>JS</a:t>
            </a:r>
            <a:r>
              <a:rPr lang="he-IL" sz="2400" dirty="0"/>
              <a:t> חיצוני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8A23603-9678-5748-8BC6-FE1150849B5A}"/>
              </a:ext>
            </a:extLst>
          </p:cNvPr>
          <p:cNvSpPr/>
          <p:nvPr/>
        </p:nvSpPr>
        <p:spPr>
          <a:xfrm>
            <a:off x="11587655" y="5869094"/>
            <a:ext cx="389816" cy="3898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25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dirty="0"/>
              <a:t>Inline JS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5196" indent="-342900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בניגוד ל- </a:t>
            </a:r>
            <a:r>
              <a:rPr lang="en-US" sz="2400" dirty="0"/>
              <a:t>CSS</a:t>
            </a:r>
            <a:r>
              <a:rPr lang="he-IL" sz="2400" dirty="0"/>
              <a:t>, מקובל לכתוב </a:t>
            </a:r>
            <a:r>
              <a:rPr lang="en-US" sz="2400" dirty="0"/>
              <a:t>Inline JS</a:t>
            </a:r>
            <a:r>
              <a:rPr lang="he-IL" sz="2400" dirty="0"/>
              <a:t> כשיש בכך צורך.</a:t>
            </a:r>
          </a:p>
          <a:p>
            <a:pPr marL="425196" indent="-342900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בשימוש בעיקר עבור </a:t>
            </a:r>
            <a:r>
              <a:rPr lang="en-US" sz="2400" dirty="0"/>
              <a:t>Events</a:t>
            </a:r>
            <a:r>
              <a:rPr lang="he-IL" sz="2400" dirty="0"/>
              <a:t> 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 err="1">
                <a:solidFill>
                  <a:schemeClr val="tx2"/>
                </a:solidFill>
              </a:rPr>
              <a:t>onmouseover</a:t>
            </a:r>
            <a:endParaRPr lang="en-US" sz="2200" dirty="0">
              <a:solidFill>
                <a:schemeClr val="tx2"/>
              </a:solidFill>
            </a:endParaRP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 err="1">
                <a:solidFill>
                  <a:schemeClr val="tx2"/>
                </a:solidFill>
              </a:rPr>
              <a:t>onmouseout</a:t>
            </a:r>
            <a:endParaRPr lang="en-US" sz="2200" dirty="0">
              <a:solidFill>
                <a:schemeClr val="tx2"/>
              </a:solidFill>
            </a:endParaRP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>
                <a:solidFill>
                  <a:schemeClr val="tx2"/>
                </a:solidFill>
              </a:rPr>
              <a:t>onclick</a:t>
            </a:r>
            <a:endParaRPr lang="he-IL" sz="2200" dirty="0">
              <a:solidFill>
                <a:schemeClr val="tx2"/>
              </a:solidFill>
            </a:endParaRP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200" dirty="0">
                <a:solidFill>
                  <a:schemeClr val="tx2"/>
                </a:solidFill>
              </a:rPr>
              <a:t>...</a:t>
            </a:r>
          </a:p>
          <a:p>
            <a:pPr marL="425196" indent="-342900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הקוד הנכתב ייקרא בדרך כלל לפונקציות שכתובות ב- </a:t>
            </a:r>
            <a:r>
              <a:rPr lang="en-US" sz="2400" dirty="0"/>
              <a:t>External JS</a:t>
            </a:r>
            <a:endParaRPr lang="he-IL" sz="2400" dirty="0"/>
          </a:p>
        </p:txBody>
      </p:sp>
      <p:sp>
        <p:nvSpPr>
          <p:cNvPr id="4" name="Action Button: Document 3">
            <a:hlinkClick r:id="rId3" action="ppaction://hlinkfile" highlightClick="1"/>
            <a:extLst>
              <a:ext uri="{FF2B5EF4-FFF2-40B4-BE49-F238E27FC236}">
                <a16:creationId xmlns:a16="http://schemas.microsoft.com/office/drawing/2014/main" id="{A293EFF7-C840-4825-BAB6-CD8F0F3BAB56}"/>
              </a:ext>
            </a:extLst>
          </p:cNvPr>
          <p:cNvSpPr/>
          <p:nvPr/>
        </p:nvSpPr>
        <p:spPr>
          <a:xfrm>
            <a:off x="10742122" y="5869094"/>
            <a:ext cx="409402" cy="426027"/>
          </a:xfrm>
          <a:prstGeom prst="actionButtonDocumen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671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dirty="0"/>
              <a:t>Internal JS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25196" indent="-342900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סקריפטים ב- </a:t>
            </a:r>
            <a:r>
              <a:rPr lang="en-US" sz="2400" dirty="0"/>
              <a:t>&lt;head&gt;</a:t>
            </a:r>
            <a:r>
              <a:rPr lang="he-IL" sz="2400" dirty="0"/>
              <a:t>: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000" dirty="0">
                <a:solidFill>
                  <a:schemeClr val="tx2"/>
                </a:solidFill>
              </a:rPr>
              <a:t>יוצרים תוכן לפי דרישה ואינטראקטיביים בהתאם לפעולות המשתמש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000" dirty="0">
                <a:solidFill>
                  <a:schemeClr val="tx2"/>
                </a:solidFill>
              </a:rPr>
              <a:t>עשויים ליצור בעיות</a:t>
            </a:r>
          </a:p>
          <a:p>
            <a:pPr marL="425196" indent="-3429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200" dirty="0"/>
              <a:t>סקריפטים ב- </a:t>
            </a:r>
            <a:r>
              <a:rPr lang="en-US" sz="2200" dirty="0"/>
              <a:t>&lt;body&gt;</a:t>
            </a:r>
            <a:r>
              <a:rPr lang="he-IL" sz="2200" dirty="0"/>
              <a:t>:</a:t>
            </a:r>
          </a:p>
          <a:p>
            <a:pPr marL="809244" lvl="1" indent="-342900" algn="r" rtl="1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000" dirty="0">
                <a:solidFill>
                  <a:schemeClr val="tx2"/>
                </a:solidFill>
              </a:rPr>
              <a:t>מפורשים (</a:t>
            </a:r>
            <a:r>
              <a:rPr lang="en-US" sz="2000" dirty="0">
                <a:solidFill>
                  <a:schemeClr val="tx2"/>
                </a:solidFill>
              </a:rPr>
              <a:t>interpreted</a:t>
            </a:r>
            <a:r>
              <a:rPr lang="he-IL" sz="2000" dirty="0">
                <a:solidFill>
                  <a:schemeClr val="tx2"/>
                </a:solidFill>
              </a:rPr>
              <a:t>) רק פעם אחת בהתאם למיקומם</a:t>
            </a:r>
          </a:p>
          <a:p>
            <a:pPr marL="425196" indent="-3429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200" dirty="0">
                <a:solidFill>
                  <a:schemeClr val="tx2"/>
                </a:solidFill>
              </a:rPr>
              <a:t>סקריפטים לפני/אחרי תג הסגירה </a:t>
            </a:r>
            <a:r>
              <a:rPr lang="en-US" sz="2200" dirty="0">
                <a:solidFill>
                  <a:schemeClr val="tx2"/>
                </a:solidFill>
              </a:rPr>
              <a:t>&lt;/body&gt;</a:t>
            </a:r>
            <a:r>
              <a:rPr lang="he-IL" sz="2200" dirty="0">
                <a:solidFill>
                  <a:schemeClr val="tx2"/>
                </a:solidFill>
              </a:rPr>
              <a:t>:</a:t>
            </a:r>
          </a:p>
          <a:p>
            <a:pPr marL="809244" lvl="1" indent="-342900" algn="r" rtl="1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000" dirty="0">
                <a:solidFill>
                  <a:schemeClr val="tx2"/>
                </a:solidFill>
              </a:rPr>
              <a:t>דומה לסקריפטים ב- </a:t>
            </a:r>
            <a:r>
              <a:rPr lang="en-US" sz="2000" dirty="0">
                <a:solidFill>
                  <a:schemeClr val="tx2"/>
                </a:solidFill>
              </a:rPr>
              <a:t>&lt;head&gt;</a:t>
            </a:r>
            <a:r>
              <a:rPr lang="he-IL" sz="2000" dirty="0">
                <a:solidFill>
                  <a:schemeClr val="tx2"/>
                </a:solidFill>
              </a:rPr>
              <a:t>. לפעמים נחוצים כדי למנוע עיכוב בטעינת הדף</a:t>
            </a:r>
          </a:p>
          <a:p>
            <a:pPr marL="425196" indent="-3429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המלצות</a:t>
            </a:r>
          </a:p>
          <a:p>
            <a:pPr marL="809244" lvl="1" indent="-342900" algn="r" rtl="1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200" dirty="0">
                <a:solidFill>
                  <a:schemeClr val="tx2"/>
                </a:solidFill>
              </a:rPr>
              <a:t>לכתוב </a:t>
            </a:r>
            <a:r>
              <a:rPr lang="en-US" sz="2200" dirty="0">
                <a:solidFill>
                  <a:schemeClr val="tx2"/>
                </a:solidFill>
              </a:rPr>
              <a:t>JS</a:t>
            </a:r>
            <a:r>
              <a:rPr lang="he-IL" sz="2200" dirty="0">
                <a:solidFill>
                  <a:schemeClr val="tx2"/>
                </a:solidFill>
              </a:rPr>
              <a:t> חיצוני ולייבא אותו לפני/אחרי תג הסגירה </a:t>
            </a:r>
            <a:r>
              <a:rPr lang="en-US" sz="2200" dirty="0">
                <a:solidFill>
                  <a:schemeClr val="tx2"/>
                </a:solidFill>
              </a:rPr>
              <a:t>&lt;/body&gt;</a:t>
            </a:r>
            <a:endParaRPr lang="he-IL" sz="2200" dirty="0">
              <a:solidFill>
                <a:schemeClr val="tx2"/>
              </a:solidFill>
            </a:endParaRPr>
          </a:p>
          <a:p>
            <a:pPr marL="809244" lvl="1" indent="-342900" algn="r" rtl="1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200" dirty="0">
                <a:solidFill>
                  <a:schemeClr val="tx2"/>
                </a:solidFill>
              </a:rPr>
              <a:t>אם אין ברירה אחרת, לכתוב </a:t>
            </a:r>
            <a:r>
              <a:rPr lang="en-US" sz="2200" dirty="0">
                <a:solidFill>
                  <a:schemeClr val="tx2"/>
                </a:solidFill>
              </a:rPr>
              <a:t>Internal JS</a:t>
            </a:r>
            <a:r>
              <a:rPr lang="he-IL" sz="2200" dirty="0">
                <a:solidFill>
                  <a:schemeClr val="tx2"/>
                </a:solidFill>
              </a:rPr>
              <a:t> לפני/אחרי ה- </a:t>
            </a:r>
            <a:r>
              <a:rPr lang="en-US" sz="2200" dirty="0">
                <a:solidFill>
                  <a:schemeClr val="tx2"/>
                </a:solidFill>
              </a:rPr>
              <a:t>&lt;/body&gt;</a:t>
            </a:r>
            <a:r>
              <a:rPr lang="he-IL" sz="2200" dirty="0">
                <a:solidFill>
                  <a:schemeClr val="tx2"/>
                </a:solidFill>
              </a:rPr>
              <a:t>, אחרת ב- </a:t>
            </a:r>
            <a:r>
              <a:rPr lang="en-US" sz="2200" dirty="0">
                <a:solidFill>
                  <a:schemeClr val="tx2"/>
                </a:solidFill>
              </a:rPr>
              <a:t>&lt;head&gt;</a:t>
            </a:r>
            <a:endParaRPr lang="he-IL" sz="2200" dirty="0">
              <a:solidFill>
                <a:schemeClr val="tx2"/>
              </a:solidFill>
            </a:endParaRPr>
          </a:p>
        </p:txBody>
      </p:sp>
      <p:sp>
        <p:nvSpPr>
          <p:cNvPr id="4" name="Action Button: Document 3">
            <a:hlinkClick r:id="rId3" action="ppaction://hlinkfile" highlightClick="1"/>
            <a:extLst>
              <a:ext uri="{FF2B5EF4-FFF2-40B4-BE49-F238E27FC236}">
                <a16:creationId xmlns:a16="http://schemas.microsoft.com/office/drawing/2014/main" id="{390889B9-7825-4CB6-8EC8-27FB17A7D141}"/>
              </a:ext>
            </a:extLst>
          </p:cNvPr>
          <p:cNvSpPr/>
          <p:nvPr/>
        </p:nvSpPr>
        <p:spPr>
          <a:xfrm>
            <a:off x="10742122" y="5869094"/>
            <a:ext cx="409402" cy="426027"/>
          </a:xfrm>
          <a:prstGeom prst="actionButtonDocumen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37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dirty="0"/>
              <a:t>External JS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5196" indent="-342900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 להטמעה של קובץ </a:t>
            </a:r>
            <a:r>
              <a:rPr lang="en-US" sz="2400" dirty="0"/>
              <a:t>JS</a:t>
            </a:r>
            <a:r>
              <a:rPr lang="he-IL" sz="2400" dirty="0"/>
              <a:t> חיצוני: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dirty="0">
                <a:solidFill>
                  <a:schemeClr val="tx2"/>
                </a:solidFill>
              </a:rPr>
              <a:t>&lt;script </a:t>
            </a:r>
            <a:r>
              <a:rPr lang="en-US" sz="2400" dirty="0" err="1">
                <a:solidFill>
                  <a:schemeClr val="tx2"/>
                </a:solidFill>
              </a:rPr>
              <a:t>src</a:t>
            </a:r>
            <a:r>
              <a:rPr lang="en-US" sz="2400" dirty="0">
                <a:solidFill>
                  <a:schemeClr val="tx2"/>
                </a:solidFill>
              </a:rPr>
              <a:t>=“</a:t>
            </a:r>
            <a:r>
              <a:rPr lang="en-US" sz="2400" dirty="0" err="1">
                <a:solidFill>
                  <a:schemeClr val="tx2"/>
                </a:solidFill>
              </a:rPr>
              <a:t>FILENAME.js</a:t>
            </a:r>
            <a:r>
              <a:rPr lang="en-US" sz="2400" dirty="0">
                <a:solidFill>
                  <a:schemeClr val="tx2"/>
                </a:solidFill>
              </a:rPr>
              <a:t>”&gt;&lt;/script&gt;</a:t>
            </a:r>
            <a:endParaRPr lang="he-IL" sz="2400" dirty="0">
              <a:solidFill>
                <a:schemeClr val="tx2"/>
              </a:solidFill>
            </a:endParaRP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הפורמט (סיומת) של הקבצים הם 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  <a:r>
              <a:rPr lang="en-US" sz="2400" dirty="0" err="1">
                <a:solidFill>
                  <a:schemeClr val="tx2"/>
                </a:solidFill>
              </a:rPr>
              <a:t>js</a:t>
            </a:r>
            <a:endParaRPr lang="he-IL" sz="2400" dirty="0">
              <a:solidFill>
                <a:schemeClr val="tx2"/>
              </a:solidFill>
            </a:endParaRP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מיובא ממש לפני סגירת ה- </a:t>
            </a:r>
            <a:r>
              <a:rPr lang="en-US" sz="2400" dirty="0">
                <a:solidFill>
                  <a:schemeClr val="tx2"/>
                </a:solidFill>
              </a:rPr>
              <a:t>&lt;/body&gt;</a:t>
            </a:r>
            <a:endParaRPr lang="he-IL" sz="2400" dirty="0">
              <a:solidFill>
                <a:schemeClr val="tx2"/>
              </a:solidFill>
            </a:endParaRPr>
          </a:p>
          <a:p>
            <a:pPr marL="425196" indent="-3429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יתרונות:</a:t>
            </a:r>
          </a:p>
          <a:p>
            <a:pPr marL="809244" lvl="1" indent="-342900" algn="r" rtl="1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דף ה- </a:t>
            </a:r>
            <a:r>
              <a:rPr lang="en-US" sz="2400" dirty="0">
                <a:solidFill>
                  <a:schemeClr val="tx2"/>
                </a:solidFill>
              </a:rPr>
              <a:t>HTML</a:t>
            </a:r>
            <a:r>
              <a:rPr lang="he-IL" sz="2400" dirty="0">
                <a:solidFill>
                  <a:schemeClr val="tx2"/>
                </a:solidFill>
              </a:rPr>
              <a:t> נשאר נקי ומובן</a:t>
            </a:r>
          </a:p>
          <a:p>
            <a:pPr marL="809244" lvl="1" indent="-342900" algn="r" rtl="1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קל לניהול</a:t>
            </a:r>
          </a:p>
          <a:p>
            <a:pPr marL="809244" lvl="1" indent="-342900" algn="r" rtl="1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ניתן לייבא קבצי </a:t>
            </a:r>
            <a:r>
              <a:rPr lang="en-US" sz="2400" dirty="0">
                <a:solidFill>
                  <a:schemeClr val="tx2"/>
                </a:solidFill>
              </a:rPr>
              <a:t>JS</a:t>
            </a:r>
            <a:r>
              <a:rPr lang="he-IL" sz="2400" dirty="0">
                <a:solidFill>
                  <a:schemeClr val="tx2"/>
                </a:solidFill>
              </a:rPr>
              <a:t> שונים בהתאם לדרישות/</a:t>
            </a:r>
            <a:r>
              <a:rPr lang="en-US" sz="2400" dirty="0">
                <a:solidFill>
                  <a:schemeClr val="tx2"/>
                </a:solidFill>
              </a:rPr>
              <a:t>features</a:t>
            </a:r>
            <a:r>
              <a:rPr lang="he-IL" sz="2400" dirty="0">
                <a:solidFill>
                  <a:schemeClr val="tx2"/>
                </a:solidFill>
              </a:rPr>
              <a:t> נדרשים</a:t>
            </a:r>
          </a:p>
        </p:txBody>
      </p:sp>
      <p:sp>
        <p:nvSpPr>
          <p:cNvPr id="6" name="Action Button: Document 5">
            <a:hlinkClick r:id="rId3" action="ppaction://hlinkfile" highlightClick="1"/>
            <a:extLst>
              <a:ext uri="{FF2B5EF4-FFF2-40B4-BE49-F238E27FC236}">
                <a16:creationId xmlns:a16="http://schemas.microsoft.com/office/drawing/2014/main" id="{A862FBEE-04F0-8743-B729-43F828DC396F}"/>
              </a:ext>
            </a:extLst>
          </p:cNvPr>
          <p:cNvSpPr/>
          <p:nvPr/>
        </p:nvSpPr>
        <p:spPr>
          <a:xfrm>
            <a:off x="10742122" y="5869094"/>
            <a:ext cx="409402" cy="426027"/>
          </a:xfrm>
          <a:prstGeom prst="actionButtonDocumen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algn="ctr" defTabSz="457200" rtl="0" eaLnBrk="1" latinLnBrk="0" hangingPunct="1"/>
            <a:r>
              <a:rPr lang="he-IL" dirty="0"/>
              <a:t>1</a:t>
            </a:r>
            <a:endParaRPr lang="en-US" dirty="0"/>
          </a:p>
        </p:txBody>
      </p:sp>
      <p:sp>
        <p:nvSpPr>
          <p:cNvPr id="5" name="Action Button: Document 4">
            <a:hlinkClick r:id="rId4" action="ppaction://hlinkfile" highlightClick="1"/>
            <a:extLst>
              <a:ext uri="{FF2B5EF4-FFF2-40B4-BE49-F238E27FC236}">
                <a16:creationId xmlns:a16="http://schemas.microsoft.com/office/drawing/2014/main" id="{96466F46-367A-46A4-96EC-CE06BED024B3}"/>
              </a:ext>
            </a:extLst>
          </p:cNvPr>
          <p:cNvSpPr/>
          <p:nvPr/>
        </p:nvSpPr>
        <p:spPr>
          <a:xfrm>
            <a:off x="10208722" y="5869093"/>
            <a:ext cx="409402" cy="426027"/>
          </a:xfrm>
          <a:prstGeom prst="actionButtonDocumen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algn="ctr" defTabSz="457200" rtl="0" eaLnBrk="1" latinLnBrk="0" hangingPunct="1"/>
            <a:r>
              <a:rPr lang="he-IL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58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41D0-57E8-465B-BA79-77707755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020" y="2991803"/>
            <a:ext cx="3200400" cy="737234"/>
          </a:xfrm>
        </p:spPr>
        <p:txBody>
          <a:bodyPr/>
          <a:lstStyle/>
          <a:p>
            <a:r>
              <a:rPr lang="en-US" dirty="0"/>
              <a:t>JavaScript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6D874-897F-4613-90A8-AF98D7498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91440" indent="-91440" algn="ct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4800" b="1" dirty="0"/>
              <a:t>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4014713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dirty="0"/>
              <a:t>JS</a:t>
            </a:r>
            <a:r>
              <a:rPr lang="he-IL" dirty="0"/>
              <a:t> - </a:t>
            </a:r>
            <a:r>
              <a:rPr lang="en-US" dirty="0"/>
              <a:t>Debugging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לרוב הדפדפנים יש </a:t>
            </a:r>
            <a:r>
              <a:rPr lang="en-US" sz="2400" dirty="0">
                <a:solidFill>
                  <a:schemeClr val="tx2"/>
                </a:solidFill>
              </a:rPr>
              <a:t>Debugger</a:t>
            </a:r>
            <a:r>
              <a:rPr lang="he-IL" sz="2400" dirty="0">
                <a:solidFill>
                  <a:schemeClr val="tx2"/>
                </a:solidFill>
              </a:rPr>
              <a:t> מובנה, ו- </a:t>
            </a:r>
            <a:r>
              <a:rPr lang="en-US" sz="2400" dirty="0">
                <a:solidFill>
                  <a:schemeClr val="tx2"/>
                </a:solidFill>
              </a:rPr>
              <a:t>Console</a:t>
            </a:r>
            <a:r>
              <a:rPr lang="he-IL" sz="2400" dirty="0">
                <a:solidFill>
                  <a:schemeClr val="tx2"/>
                </a:solidFill>
              </a:rPr>
              <a:t> לשגיאות והרצת קוד: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dirty="0">
                <a:solidFill>
                  <a:schemeClr val="tx2"/>
                </a:solidFill>
              </a:rPr>
              <a:t>Chrome</a:t>
            </a:r>
            <a:r>
              <a:rPr lang="he-IL" sz="2000" dirty="0">
                <a:solidFill>
                  <a:schemeClr val="tx2"/>
                </a:solidFill>
              </a:rPr>
              <a:t>: </a:t>
            </a:r>
            <a:r>
              <a:rPr lang="en-US" sz="2000" dirty="0">
                <a:solidFill>
                  <a:schemeClr val="tx2"/>
                </a:solidFill>
                <a:hlinkClick r:id="rId3"/>
              </a:rPr>
              <a:t>https://developers.google.com/web/tools/chrome-devtools/javascript/</a:t>
            </a:r>
            <a:endParaRPr lang="he-IL" sz="2000" dirty="0">
              <a:solidFill>
                <a:schemeClr val="tx2"/>
              </a:solidFill>
            </a:endParaRP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dirty="0">
                <a:solidFill>
                  <a:schemeClr val="tx2"/>
                </a:solidFill>
              </a:rPr>
              <a:t>Firefox</a:t>
            </a:r>
            <a:r>
              <a:rPr lang="he-IL" sz="2000" dirty="0">
                <a:solidFill>
                  <a:schemeClr val="tx2"/>
                </a:solidFill>
              </a:rPr>
              <a:t>: </a:t>
            </a:r>
            <a:r>
              <a:rPr lang="en-US" sz="2000" dirty="0">
                <a:solidFill>
                  <a:schemeClr val="tx2"/>
                </a:solidFill>
              </a:rPr>
              <a:t>https://</a:t>
            </a:r>
            <a:r>
              <a:rPr lang="en-US" sz="2000" dirty="0" err="1">
                <a:solidFill>
                  <a:schemeClr val="tx2"/>
                </a:solidFill>
              </a:rPr>
              <a:t>developer.mozilla.org</a:t>
            </a:r>
            <a:r>
              <a:rPr lang="en-US" sz="2000" dirty="0">
                <a:solidFill>
                  <a:schemeClr val="tx2"/>
                </a:solidFill>
              </a:rPr>
              <a:t>/</a:t>
            </a:r>
            <a:r>
              <a:rPr lang="en-US" sz="2000" dirty="0" err="1">
                <a:solidFill>
                  <a:schemeClr val="tx2"/>
                </a:solidFill>
              </a:rPr>
              <a:t>en</a:t>
            </a:r>
            <a:r>
              <a:rPr lang="en-US" sz="2000" dirty="0">
                <a:solidFill>
                  <a:schemeClr val="tx2"/>
                </a:solidFill>
              </a:rPr>
              <a:t>-US/docs/Tools/Debugger</a:t>
            </a:r>
            <a:endParaRPr lang="he-IL" sz="2000" dirty="0">
              <a:solidFill>
                <a:schemeClr val="tx2"/>
              </a:solidFill>
            </a:endParaRP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dirty="0">
                <a:solidFill>
                  <a:schemeClr val="tx2"/>
                </a:solidFill>
              </a:rPr>
              <a:t>IE</a:t>
            </a:r>
            <a:r>
              <a:rPr lang="he-IL" sz="2000" dirty="0">
                <a:solidFill>
                  <a:schemeClr val="tx2"/>
                </a:solidFill>
              </a:rPr>
              <a:t>: </a:t>
            </a:r>
            <a:r>
              <a:rPr lang="en-US" sz="2000" dirty="0">
                <a:solidFill>
                  <a:schemeClr val="tx2"/>
                </a:solidFill>
                <a:hlinkClick r:id="rId4"/>
              </a:rPr>
              <a:t>https://msdn.microsoft.com/en-us/library/dd565625(v=vs.85).aspx</a:t>
            </a:r>
            <a:endParaRPr lang="he-IL" sz="2000" dirty="0">
              <a:solidFill>
                <a:schemeClr val="tx2"/>
              </a:solidFill>
            </a:endParaRP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dirty="0" err="1">
                <a:solidFill>
                  <a:schemeClr val="tx2"/>
                </a:solidFill>
              </a:rPr>
              <a:t>Netbeans</a:t>
            </a:r>
            <a:r>
              <a:rPr lang="he-IL" sz="2000" dirty="0">
                <a:solidFill>
                  <a:schemeClr val="tx2"/>
                </a:solidFill>
              </a:rPr>
              <a:t>: </a:t>
            </a:r>
            <a:r>
              <a:rPr lang="en-US" sz="2000" dirty="0">
                <a:solidFill>
                  <a:schemeClr val="tx2"/>
                </a:solidFill>
                <a:hlinkClick r:id="rId5"/>
              </a:rPr>
              <a:t>https://netbeans.org/kb/docs/webclient/html5-js-support.html</a:t>
            </a:r>
            <a:endParaRPr lang="he-IL" sz="2000" dirty="0">
              <a:solidFill>
                <a:schemeClr val="tx2"/>
              </a:solidFill>
            </a:endParaRPr>
          </a:p>
          <a:p>
            <a:pPr marL="425196" indent="-3429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לבדיקת קטע קוד קטן (פונקציונליות או פונקציות פשוטות) בזריזות:</a:t>
            </a:r>
          </a:p>
          <a:p>
            <a:pPr marL="809244" lvl="1" indent="-342900" algn="r" rtl="1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dirty="0">
                <a:solidFill>
                  <a:schemeClr val="tx2"/>
                </a:solidFill>
                <a:hlinkClick r:id="rId6"/>
              </a:rPr>
              <a:t>https://jsfiddle.net/</a:t>
            </a:r>
            <a:endParaRPr lang="en-US" sz="2000" dirty="0">
              <a:solidFill>
                <a:schemeClr val="tx2"/>
              </a:solidFill>
            </a:endParaRPr>
          </a:p>
          <a:p>
            <a:pPr marL="425196" indent="-3429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להמרת קוד </a:t>
            </a:r>
            <a:r>
              <a:rPr lang="en-US" sz="2400" dirty="0">
                <a:solidFill>
                  <a:schemeClr val="tx2"/>
                </a:solidFill>
              </a:rPr>
              <a:t>JSON</a:t>
            </a:r>
            <a:r>
              <a:rPr lang="he-IL" sz="2400" dirty="0">
                <a:solidFill>
                  <a:schemeClr val="tx2"/>
                </a:solidFill>
              </a:rPr>
              <a:t> למבנה </a:t>
            </a:r>
            <a:r>
              <a:rPr lang="en-US" sz="2400" dirty="0">
                <a:solidFill>
                  <a:schemeClr val="tx2"/>
                </a:solidFill>
              </a:rPr>
              <a:t>JSON</a:t>
            </a:r>
            <a:r>
              <a:rPr lang="he-IL" sz="2400" dirty="0">
                <a:solidFill>
                  <a:schemeClr val="tx2"/>
                </a:solidFill>
              </a:rPr>
              <a:t> קריא:</a:t>
            </a:r>
          </a:p>
          <a:p>
            <a:pPr marL="809244" lvl="1" indent="-342900" algn="r" rtl="1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dirty="0">
                <a:solidFill>
                  <a:schemeClr val="tx2"/>
                </a:solidFill>
              </a:rPr>
              <a:t>https://</a:t>
            </a:r>
            <a:r>
              <a:rPr lang="en-US" sz="2000" dirty="0" err="1">
                <a:solidFill>
                  <a:schemeClr val="tx2"/>
                </a:solidFill>
              </a:rPr>
              <a:t>jsoneditoronline.org</a:t>
            </a:r>
            <a:r>
              <a:rPr lang="en-US" sz="2000" dirty="0">
                <a:solidFill>
                  <a:schemeClr val="tx2"/>
                </a:solidFill>
              </a:rPr>
              <a:t>/</a:t>
            </a:r>
            <a:endParaRPr lang="he-IL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349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dirty="0"/>
              <a:t>JS</a:t>
            </a:r>
            <a:r>
              <a:rPr lang="he-IL" dirty="0"/>
              <a:t> – </a:t>
            </a:r>
            <a:r>
              <a:rPr lang="en-US" dirty="0"/>
              <a:t>Debugging</a:t>
            </a:r>
            <a:r>
              <a:rPr lang="he-IL" dirty="0"/>
              <a:t> – פקודות ל- </a:t>
            </a:r>
            <a:r>
              <a:rPr lang="en-US" dirty="0"/>
              <a:t>console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נעשה לרוב ל- </a:t>
            </a:r>
            <a:r>
              <a:rPr lang="en-US" sz="2400" dirty="0">
                <a:solidFill>
                  <a:schemeClr val="tx2"/>
                </a:solidFill>
              </a:rPr>
              <a:t>debugging</a:t>
            </a:r>
            <a:r>
              <a:rPr lang="he-IL" sz="2400" dirty="0">
                <a:solidFill>
                  <a:schemeClr val="tx2"/>
                </a:solidFill>
              </a:rPr>
              <a:t> על-ידי מפתחים, או עבור הצגת הודעות למשתמש</a:t>
            </a:r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רצוי שלא לכתוב הודעות ב- </a:t>
            </a:r>
            <a:r>
              <a:rPr lang="en-US" sz="2400" dirty="0">
                <a:solidFill>
                  <a:schemeClr val="tx2"/>
                </a:solidFill>
              </a:rPr>
              <a:t>console</a:t>
            </a:r>
            <a:r>
              <a:rPr lang="he-IL" sz="2400" dirty="0">
                <a:solidFill>
                  <a:schemeClr val="tx2"/>
                </a:solidFill>
              </a:rPr>
              <a:t> למשתמש, כלומר לוודא שכל ההודעות שנכתבו גם הוסרו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200" dirty="0">
                <a:solidFill>
                  <a:schemeClr val="tx2"/>
                </a:solidFill>
              </a:rPr>
              <a:t>המשתמש הפשוט לא מכיר את ההודעות הללו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200" dirty="0">
                <a:solidFill>
                  <a:schemeClr val="tx2"/>
                </a:solidFill>
              </a:rPr>
              <a:t>למשתמשים שכן מכירים, הן יכולות להווה בעיית אבטחה</a:t>
            </a:r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יש 3 סוגי הודעות: 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>
                <a:solidFill>
                  <a:schemeClr val="tx2"/>
                </a:solidFill>
              </a:rPr>
              <a:t>log</a:t>
            </a:r>
            <a:r>
              <a:rPr lang="he-IL" sz="2200" dirty="0">
                <a:solidFill>
                  <a:schemeClr val="tx2"/>
                </a:solidFill>
              </a:rPr>
              <a:t> – הודעה שגרתית – ליידוע על דבר שגרתי שיקרה/קרה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>
                <a:solidFill>
                  <a:schemeClr val="tx2"/>
                </a:solidFill>
              </a:rPr>
              <a:t>warn</a:t>
            </a:r>
            <a:r>
              <a:rPr lang="he-IL" sz="2200" dirty="0">
                <a:solidFill>
                  <a:schemeClr val="tx2"/>
                </a:solidFill>
              </a:rPr>
              <a:t> – הודעה אזהרה – הודעה על דבר בעייתי שקרה אך אינו מפריע להמשך בפעילות באתר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>
                <a:solidFill>
                  <a:schemeClr val="tx2"/>
                </a:solidFill>
              </a:rPr>
              <a:t>error</a:t>
            </a:r>
            <a:r>
              <a:rPr lang="he-IL" sz="2200" dirty="0">
                <a:solidFill>
                  <a:schemeClr val="tx2"/>
                </a:solidFill>
              </a:rPr>
              <a:t> – הודעת שגיאה – הודעה שגיאה שמחייבת התייחסות. קטע הקוד המעורב נעצר</a:t>
            </a:r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אופן הכתיבה זהה בשלושת המקרים, לדוגמה: </a:t>
            </a:r>
            <a:r>
              <a:rPr lang="en-US" sz="2400" dirty="0" err="1">
                <a:solidFill>
                  <a:schemeClr val="tx2"/>
                </a:solidFill>
              </a:rPr>
              <a:t>console.warn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>
                <a:solidFill>
                  <a:schemeClr val="tx2"/>
                </a:solidFill>
              </a:rPr>
              <a:t>STRING, OBJECT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  <a:endParaRPr lang="he-IL" sz="2400" dirty="0">
              <a:solidFill>
                <a:schemeClr val="tx2"/>
              </a:solidFill>
            </a:endParaRP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מדפיס ל- </a:t>
            </a:r>
            <a:r>
              <a:rPr lang="en-US" sz="2400" dirty="0">
                <a:solidFill>
                  <a:schemeClr val="tx2"/>
                </a:solidFill>
              </a:rPr>
              <a:t>console</a:t>
            </a:r>
            <a:r>
              <a:rPr lang="he-IL" sz="2400" dirty="0">
                <a:solidFill>
                  <a:schemeClr val="tx2"/>
                </a:solidFill>
              </a:rPr>
              <a:t> הודעה מסוג </a:t>
            </a:r>
            <a:r>
              <a:rPr lang="en-US" sz="2400" dirty="0">
                <a:solidFill>
                  <a:schemeClr val="tx2"/>
                </a:solidFill>
              </a:rPr>
              <a:t>warn</a:t>
            </a:r>
            <a:r>
              <a:rPr lang="he-IL" sz="2400" dirty="0">
                <a:solidFill>
                  <a:schemeClr val="tx2"/>
                </a:solidFill>
              </a:rPr>
              <a:t>. ההודעה </a:t>
            </a:r>
            <a:r>
              <a:rPr lang="en-US" sz="2400" dirty="0">
                <a:solidFill>
                  <a:schemeClr val="tx2"/>
                </a:solidFill>
              </a:rPr>
              <a:t>STRING</a:t>
            </a:r>
            <a:r>
              <a:rPr lang="he-IL" sz="2400" dirty="0">
                <a:solidFill>
                  <a:schemeClr val="tx2"/>
                </a:solidFill>
              </a:rPr>
              <a:t> תודפס לצד </a:t>
            </a:r>
            <a:r>
              <a:rPr lang="en-US" sz="2400" dirty="0">
                <a:solidFill>
                  <a:schemeClr val="tx2"/>
                </a:solidFill>
              </a:rPr>
              <a:t>OBJECT</a:t>
            </a:r>
            <a:r>
              <a:rPr lang="he-IL" sz="2400" dirty="0">
                <a:solidFill>
                  <a:schemeClr val="tx2"/>
                </a:solidFill>
              </a:rPr>
              <a:t> (רשות)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8C5DAC-684A-4C2E-BEE4-DEB120C24449}"/>
              </a:ext>
            </a:extLst>
          </p:cNvPr>
          <p:cNvSpPr/>
          <p:nvPr/>
        </p:nvSpPr>
        <p:spPr>
          <a:xfrm>
            <a:off x="0" y="6488668"/>
            <a:ext cx="5844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https://developer.mozilla.org/en-US/docs/Web/API/Console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911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dirty="0"/>
              <a:t>JS</a:t>
            </a:r>
            <a:r>
              <a:rPr lang="he-IL" dirty="0"/>
              <a:t> – </a:t>
            </a:r>
            <a:r>
              <a:rPr lang="en-US" dirty="0"/>
              <a:t>Debugging</a:t>
            </a:r>
            <a:r>
              <a:rPr lang="he-IL" dirty="0"/>
              <a:t> – </a:t>
            </a:r>
            <a:r>
              <a:rPr lang="en-US" dirty="0"/>
              <a:t>sources</a:t>
            </a:r>
            <a:r>
              <a:rPr lang="he-IL" dirty="0"/>
              <a:t> ו- </a:t>
            </a:r>
            <a:r>
              <a:rPr lang="en-US" dirty="0"/>
              <a:t>breakpoints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ניתן לצפות בקבצי </a:t>
            </a:r>
            <a:r>
              <a:rPr lang="en-US" sz="2400" dirty="0">
                <a:solidFill>
                  <a:schemeClr val="tx2"/>
                </a:solidFill>
              </a:rPr>
              <a:t>JS</a:t>
            </a:r>
            <a:r>
              <a:rPr lang="he-IL" sz="2400" dirty="0">
                <a:solidFill>
                  <a:schemeClr val="tx2"/>
                </a:solidFill>
              </a:rPr>
              <a:t> שבאתר דרך מציאתם בטאב </a:t>
            </a:r>
            <a:r>
              <a:rPr lang="en-US" sz="2400" dirty="0">
                <a:solidFill>
                  <a:schemeClr val="tx2"/>
                </a:solidFill>
              </a:rPr>
              <a:t>sources</a:t>
            </a:r>
            <a:endParaRPr lang="he-IL" sz="2400" dirty="0">
              <a:solidFill>
                <a:schemeClr val="tx2"/>
              </a:solidFill>
            </a:endParaRPr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בנוסף ניתן למקם </a:t>
            </a:r>
            <a:r>
              <a:rPr lang="en-US" sz="2400" dirty="0"/>
              <a:t>breakpoints</a:t>
            </a:r>
            <a:r>
              <a:rPr lang="he-IL" sz="2400" dirty="0"/>
              <a:t> בשורות קוד, שהריצה של </a:t>
            </a:r>
            <a:r>
              <a:rPr lang="en-US" sz="2400" dirty="0"/>
              <a:t>JS</a:t>
            </a:r>
            <a:r>
              <a:rPr lang="he-IL" sz="2400" dirty="0"/>
              <a:t> תעצור בהן כשהקוד הרלוונטי ירוץ</a:t>
            </a:r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בזמן עצירה ב- </a:t>
            </a:r>
            <a:r>
              <a:rPr lang="en-US" sz="2400" dirty="0">
                <a:solidFill>
                  <a:schemeClr val="tx2"/>
                </a:solidFill>
              </a:rPr>
              <a:t>breakpoin</a:t>
            </a:r>
            <a:r>
              <a:rPr lang="en-US" sz="2400" dirty="0"/>
              <a:t>t</a:t>
            </a:r>
            <a:r>
              <a:rPr lang="he-IL" sz="2400" dirty="0"/>
              <a:t> האתר "קופא" ואין אפשרות לבצע בו פעולות</a:t>
            </a:r>
            <a:endParaRPr lang="he-IL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858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41D0-57E8-465B-BA79-77707755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020" y="2991803"/>
            <a:ext cx="3200400" cy="737234"/>
          </a:xfrm>
        </p:spPr>
        <p:txBody>
          <a:bodyPr/>
          <a:lstStyle/>
          <a:p>
            <a:r>
              <a:rPr lang="en-US" dirty="0"/>
              <a:t>JavaScript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6D874-897F-4613-90A8-AF98D7498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91440" indent="-91440" algn="ct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4800" b="1" dirty="0"/>
              <a:t>Document Object Model</a:t>
            </a:r>
            <a:br>
              <a:rPr lang="en-US" sz="4800" b="1" dirty="0"/>
            </a:br>
            <a:r>
              <a:rPr lang="en-US" sz="4800" b="1" dirty="0"/>
              <a:t>(DOM)</a:t>
            </a:r>
            <a:endParaRPr lang="LID4096" sz="4800" b="1" dirty="0"/>
          </a:p>
        </p:txBody>
      </p:sp>
    </p:spTree>
    <p:extLst>
      <p:ext uri="{BB962C8B-B14F-4D97-AF65-F5344CB8AC3E}">
        <p14:creationId xmlns:p14="http://schemas.microsoft.com/office/powerpoint/2010/main" val="3285093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dirty="0"/>
              <a:t>DOM</a:t>
            </a:r>
            <a:r>
              <a:rPr lang="he-IL" dirty="0"/>
              <a:t> – </a:t>
            </a:r>
            <a:r>
              <a:rPr lang="en-US" dirty="0"/>
              <a:t>Document Object Model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כשדף </a:t>
            </a:r>
            <a:r>
              <a:rPr lang="en-US" sz="2400" dirty="0"/>
              <a:t>HTML</a:t>
            </a:r>
            <a:r>
              <a:rPr lang="he-IL" sz="2400" dirty="0"/>
              <a:t> נטען, הדפדפן יוצר אובייקטים במבנה שמתאים למבנה במסמך</a:t>
            </a:r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ה- </a:t>
            </a:r>
            <a:r>
              <a:rPr lang="en-US" sz="2400" dirty="0"/>
              <a:t>DOM</a:t>
            </a:r>
            <a:r>
              <a:rPr lang="he-IL" sz="2400" dirty="0"/>
              <a:t> של </a:t>
            </a:r>
            <a:r>
              <a:rPr lang="en-US" sz="2400" dirty="0"/>
              <a:t>HTML</a:t>
            </a:r>
            <a:r>
              <a:rPr lang="he-IL" sz="2400" dirty="0"/>
              <a:t> נוצר כעץ של אובייקטים</a:t>
            </a:r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לאובייקטים ב- </a:t>
            </a:r>
            <a:r>
              <a:rPr lang="en-US" sz="2400" dirty="0"/>
              <a:t>DOM</a:t>
            </a:r>
            <a:r>
              <a:rPr lang="he-IL" sz="2400" dirty="0"/>
              <a:t> קיימות היכולות הבאות: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000" dirty="0">
                <a:solidFill>
                  <a:schemeClr val="tx2"/>
                </a:solidFill>
              </a:rPr>
              <a:t>גישה לתכונות של אלמנטים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000" dirty="0">
                <a:solidFill>
                  <a:schemeClr val="tx2"/>
                </a:solidFill>
              </a:rPr>
              <a:t>גישה לשיטות של לאלמנטים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000" dirty="0">
                <a:solidFill>
                  <a:schemeClr val="tx2"/>
                </a:solidFill>
              </a:rPr>
              <a:t>לירות </a:t>
            </a:r>
            <a:r>
              <a:rPr lang="en-US" sz="2000" dirty="0">
                <a:solidFill>
                  <a:schemeClr val="tx2"/>
                </a:solidFill>
              </a:rPr>
              <a:t>events</a:t>
            </a:r>
            <a:r>
              <a:rPr lang="he-IL" sz="2000" dirty="0">
                <a:solidFill>
                  <a:schemeClr val="tx2"/>
                </a:solidFill>
              </a:rPr>
              <a:t> כדי להגיב בצורה דינאמית</a:t>
            </a:r>
          </a:p>
          <a:p>
            <a:pPr marL="425196" indent="-3429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200" dirty="0" err="1"/>
              <a:t>רפרנסים</a:t>
            </a:r>
            <a:r>
              <a:rPr lang="he-IL" sz="2200" dirty="0"/>
              <a:t>:</a:t>
            </a:r>
          </a:p>
          <a:p>
            <a:pPr marL="809244" lvl="1" indent="-342900" algn="r" rtl="1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dirty="0">
                <a:solidFill>
                  <a:schemeClr val="tx2"/>
                </a:solidFill>
                <a:hlinkClick r:id="rId3"/>
              </a:rPr>
              <a:t>https://www.w3schools.com/js/js_htmldom.asp</a:t>
            </a:r>
            <a:endParaRPr lang="en-US" sz="2000" dirty="0">
              <a:solidFill>
                <a:schemeClr val="tx2"/>
              </a:solidFill>
            </a:endParaRPr>
          </a:p>
          <a:p>
            <a:pPr marL="809244" lvl="1" indent="-342900" algn="r" rtl="1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dirty="0">
                <a:solidFill>
                  <a:schemeClr val="tx2"/>
                </a:solidFill>
                <a:hlinkClick r:id="rId4"/>
              </a:rPr>
              <a:t>https://www.w3schools.com/jsref/dom_obj_document.asp</a:t>
            </a:r>
            <a:endParaRPr lang="en-US" sz="2000" dirty="0">
              <a:solidFill>
                <a:schemeClr val="tx2"/>
              </a:solidFill>
            </a:endParaRPr>
          </a:p>
          <a:p>
            <a:pPr marL="809244" lvl="1" indent="-342900" algn="r" rtl="1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dirty="0">
                <a:solidFill>
                  <a:schemeClr val="tx2"/>
                </a:solidFill>
                <a:hlinkClick r:id="rId5"/>
              </a:rPr>
              <a:t>https://developer.mozilla.org/en-US/docs/Web/API/Document_Object_Model/Introduction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24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41D0-57E8-465B-BA79-777077556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LID4096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9F9744-830B-D345-899B-B92D8A8CF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0614" y="2408239"/>
            <a:ext cx="1780749" cy="251992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B2E12-644F-4E88-9BDE-30A73AA9C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2020" y="2926080"/>
            <a:ext cx="3200400" cy="3493574"/>
          </a:xfrm>
        </p:spPr>
        <p:txBody>
          <a:bodyPr>
            <a:normAutofit/>
          </a:bodyPr>
          <a:lstStyle/>
          <a:p>
            <a:pPr marL="285750" indent="-28575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he-IL" dirty="0"/>
              <a:t>מבוא </a:t>
            </a:r>
          </a:p>
          <a:p>
            <a:pPr marL="285750" indent="-28575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he-IL" dirty="0"/>
              <a:t>הטמעה</a:t>
            </a:r>
          </a:p>
          <a:p>
            <a:pPr marL="285750" indent="-28575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DOM</a:t>
            </a:r>
            <a:endParaRPr lang="he-IL" dirty="0"/>
          </a:p>
          <a:p>
            <a:pPr marL="285750" indent="-28575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he-IL" dirty="0"/>
              <a:t>משתנים</a:t>
            </a:r>
          </a:p>
          <a:p>
            <a:pPr marL="285750" indent="-28575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he-IL" dirty="0"/>
              <a:t>אופרטורים</a:t>
            </a:r>
          </a:p>
          <a:p>
            <a:pPr marL="285750" indent="-28575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he-IL" dirty="0"/>
              <a:t>אובייקטים</a:t>
            </a:r>
          </a:p>
          <a:p>
            <a:pPr marL="285750" indent="-28575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he-IL" dirty="0"/>
              <a:t>מחלקות</a:t>
            </a:r>
          </a:p>
          <a:p>
            <a:pPr marL="285750" indent="-28575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76097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dirty="0"/>
              <a:t>DOM</a:t>
            </a:r>
            <a:r>
              <a:rPr lang="he-IL" dirty="0"/>
              <a:t> – </a:t>
            </a:r>
            <a:r>
              <a:rPr lang="en-US" dirty="0"/>
              <a:t>Node object tree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algn="l" rt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dirty="0">
                <a:solidFill>
                  <a:schemeClr val="tx2"/>
                </a:solidFill>
              </a:rPr>
              <a:t>&lt;html&gt;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	&lt;head&gt;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		</a:t>
            </a:r>
            <a:r>
              <a:rPr lang="en-US" dirty="0"/>
              <a:t>&lt;title&gt;DOM example&lt;/title&gt;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>
                <a:solidFill>
                  <a:schemeClr val="tx2"/>
                </a:solidFill>
              </a:rPr>
              <a:t>&lt;/head&gt;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	&lt;body&gt;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		&lt;</a:t>
            </a:r>
            <a:r>
              <a:rPr lang="en-US" sz="2000" dirty="0" err="1">
                <a:solidFill>
                  <a:schemeClr val="tx2"/>
                </a:solidFill>
              </a:rPr>
              <a:t>ul</a:t>
            </a:r>
            <a:r>
              <a:rPr lang="en-US" sz="2000" dirty="0">
                <a:solidFill>
                  <a:schemeClr val="tx2"/>
                </a:solidFill>
              </a:rPr>
              <a:t>&gt;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dirty="0"/>
              <a:t>			&lt;li&gt;HTML&lt;/li&gt;</a:t>
            </a:r>
            <a:br>
              <a:rPr lang="en-US" dirty="0"/>
            </a:br>
            <a:r>
              <a:rPr lang="en-US" dirty="0"/>
              <a:t>			&lt;li&gt;CSS&lt;/li&gt;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		&lt;/</a:t>
            </a:r>
            <a:r>
              <a:rPr lang="en-US" sz="2000" dirty="0" err="1">
                <a:solidFill>
                  <a:schemeClr val="tx2"/>
                </a:solidFill>
              </a:rPr>
              <a:t>ul</a:t>
            </a:r>
            <a:r>
              <a:rPr lang="en-US" sz="2000" dirty="0">
                <a:solidFill>
                  <a:schemeClr val="tx2"/>
                </a:solidFill>
              </a:rPr>
              <a:t>&gt;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	&lt;/body&gt;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&lt;/html&gt;</a:t>
            </a:r>
          </a:p>
          <a:p>
            <a:pPr marL="82296" algn="l" rt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2000" dirty="0">
              <a:solidFill>
                <a:schemeClr val="tx2"/>
              </a:solidFill>
            </a:endParaRPr>
          </a:p>
          <a:p>
            <a:pPr marL="82296" algn="l" rt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dirty="0"/>
              <a:t>The HTML DOM is like a map guiding you how</a:t>
            </a:r>
            <a:br>
              <a:rPr lang="en-US" dirty="0"/>
            </a:br>
            <a:r>
              <a:rPr lang="en-US" dirty="0"/>
              <a:t>to access, get, change, add or delete HTML elements.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72AB993-63EC-D84A-878D-6A14A3123272}"/>
              </a:ext>
            </a:extLst>
          </p:cNvPr>
          <p:cNvGraphicFramePr/>
          <p:nvPr/>
        </p:nvGraphicFramePr>
        <p:xfrm>
          <a:off x="6975835" y="1708030"/>
          <a:ext cx="4499992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28E4BD7B-4C89-584E-97AA-EBAACF16801E}"/>
              </a:ext>
            </a:extLst>
          </p:cNvPr>
          <p:cNvSpPr/>
          <p:nvPr/>
        </p:nvSpPr>
        <p:spPr>
          <a:xfrm>
            <a:off x="7989591" y="5597647"/>
            <a:ext cx="473968" cy="4739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E357C6-EC60-3147-ADF9-2DBE513181A0}"/>
              </a:ext>
            </a:extLst>
          </p:cNvPr>
          <p:cNvGrpSpPr/>
          <p:nvPr/>
        </p:nvGrpSpPr>
        <p:grpSpPr>
          <a:xfrm>
            <a:off x="8463559" y="5596462"/>
            <a:ext cx="1269443" cy="473968"/>
            <a:chOff x="1777380" y="2716923"/>
            <a:chExt cx="710952" cy="47396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4AEA137-C74E-244C-BD9E-C60339B04A82}"/>
                </a:ext>
              </a:extLst>
            </p:cNvPr>
            <p:cNvSpPr/>
            <p:nvPr/>
          </p:nvSpPr>
          <p:spPr>
            <a:xfrm>
              <a:off x="1777380" y="2716923"/>
              <a:ext cx="710952" cy="47396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6E4E3A5-FE9D-8347-90EB-801786D6E65F}"/>
                </a:ext>
              </a:extLst>
            </p:cNvPr>
            <p:cNvSpPr/>
            <p:nvPr/>
          </p:nvSpPr>
          <p:spPr>
            <a:xfrm>
              <a:off x="1777380" y="2716923"/>
              <a:ext cx="710952" cy="4739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/>
                <a:t>Element node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D53D3CD7-3E91-2B4B-8929-34F24177DC87}"/>
              </a:ext>
            </a:extLst>
          </p:cNvPr>
          <p:cNvSpPr/>
          <p:nvPr/>
        </p:nvSpPr>
        <p:spPr>
          <a:xfrm>
            <a:off x="9496018" y="5597647"/>
            <a:ext cx="473968" cy="47396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C1C2CC-8DB9-5B45-B76A-09CE4EE10B52}"/>
              </a:ext>
            </a:extLst>
          </p:cNvPr>
          <p:cNvGrpSpPr/>
          <p:nvPr/>
        </p:nvGrpSpPr>
        <p:grpSpPr>
          <a:xfrm>
            <a:off x="9969987" y="5596462"/>
            <a:ext cx="710952" cy="473968"/>
            <a:chOff x="1777380" y="2716923"/>
            <a:chExt cx="710952" cy="47396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BA00E1-CD1B-1741-A51D-7BB7809710FA}"/>
                </a:ext>
              </a:extLst>
            </p:cNvPr>
            <p:cNvSpPr/>
            <p:nvPr/>
          </p:nvSpPr>
          <p:spPr>
            <a:xfrm>
              <a:off x="1777380" y="2716923"/>
              <a:ext cx="710952" cy="47396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7E21A7-9000-2447-8BF0-183DDD5F17D9}"/>
                </a:ext>
              </a:extLst>
            </p:cNvPr>
            <p:cNvSpPr/>
            <p:nvPr/>
          </p:nvSpPr>
          <p:spPr>
            <a:xfrm>
              <a:off x="1777380" y="2716923"/>
              <a:ext cx="710952" cy="4739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/>
                <a:t>Text node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0D526CA-4785-4C11-A47C-88221C41AAB5}"/>
              </a:ext>
            </a:extLst>
          </p:cNvPr>
          <p:cNvSpPr/>
          <p:nvPr/>
        </p:nvSpPr>
        <p:spPr>
          <a:xfrm>
            <a:off x="6975836" y="5512239"/>
            <a:ext cx="3705104" cy="642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1F3842-25DC-42F3-BD67-2C0925B5C328}"/>
              </a:ext>
            </a:extLst>
          </p:cNvPr>
          <p:cNvSpPr txBox="1"/>
          <p:nvPr/>
        </p:nvSpPr>
        <p:spPr>
          <a:xfrm>
            <a:off x="6975835" y="5662341"/>
            <a:ext cx="849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Legend:</a:t>
            </a:r>
            <a:endParaRPr lang="LID4096" sz="1600" b="1" u="sng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9023D8-6AA0-D84E-AA69-081D457D10E1}"/>
              </a:ext>
            </a:extLst>
          </p:cNvPr>
          <p:cNvSpPr/>
          <p:nvPr/>
        </p:nvSpPr>
        <p:spPr>
          <a:xfrm>
            <a:off x="11587655" y="5869094"/>
            <a:ext cx="389816" cy="3898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157A16-0880-7B43-A18F-B6478F57A54D}"/>
              </a:ext>
            </a:extLst>
          </p:cNvPr>
          <p:cNvSpPr/>
          <p:nvPr/>
        </p:nvSpPr>
        <p:spPr>
          <a:xfrm>
            <a:off x="11587655" y="5441802"/>
            <a:ext cx="389816" cy="3898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1A10F9-8118-FA4D-BE60-B222B6EFA968}"/>
              </a:ext>
            </a:extLst>
          </p:cNvPr>
          <p:cNvSpPr txBox="1"/>
          <p:nvPr/>
        </p:nvSpPr>
        <p:spPr>
          <a:xfrm>
            <a:off x="0" y="6488668"/>
            <a:ext cx="548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8"/>
              </a:rPr>
              <a:t>https://barakpinchovski.github.io/css-dom-visualization/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135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41D0-57E8-465B-BA79-77707755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020" y="2991803"/>
            <a:ext cx="3200400" cy="737234"/>
          </a:xfrm>
        </p:spPr>
        <p:txBody>
          <a:bodyPr/>
          <a:lstStyle/>
          <a:p>
            <a:r>
              <a:rPr lang="en-US" dirty="0"/>
              <a:t>JavaScript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6D874-897F-4613-90A8-AF98D7498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91440" indent="-91440" algn="ct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he-IL" sz="4800" b="1" dirty="0"/>
              <a:t>האלמנט </a:t>
            </a:r>
            <a:r>
              <a:rPr lang="en-US" sz="4800" b="1" dirty="0"/>
              <a:t>document</a:t>
            </a:r>
            <a:endParaRPr lang="LID4096" sz="4800" b="1" dirty="0"/>
          </a:p>
        </p:txBody>
      </p:sp>
    </p:spTree>
    <p:extLst>
      <p:ext uri="{BB962C8B-B14F-4D97-AF65-F5344CB8AC3E}">
        <p14:creationId xmlns:p14="http://schemas.microsoft.com/office/powerpoint/2010/main" val="4280461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dirty="0"/>
              <a:t>DOM</a:t>
            </a:r>
            <a:r>
              <a:rPr lang="he-IL" dirty="0"/>
              <a:t> - </a:t>
            </a:r>
            <a:r>
              <a:rPr lang="en-US" dirty="0"/>
              <a:t>document object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זהו אובייקט שהוא צומת המקור של המסמך</a:t>
            </a:r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לאובייקט תכונות ושיטות להשגת אלמנטים במסמך, קבלת מידע עליו ועוד</a:t>
            </a:r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קבלת מידע:</a:t>
            </a:r>
          </a:p>
          <a:p>
            <a:pPr marL="425196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dirty="0" err="1">
                <a:solidFill>
                  <a:schemeClr val="tx2"/>
                </a:solidFill>
              </a:rPr>
              <a:t>document.body</a:t>
            </a:r>
            <a:r>
              <a:rPr lang="en-US" sz="2000" dirty="0">
                <a:solidFill>
                  <a:schemeClr val="tx2"/>
                </a:solidFill>
              </a:rPr>
              <a:t> – Returns </a:t>
            </a:r>
            <a:r>
              <a:rPr lang="en-US" dirty="0"/>
              <a:t>&lt;body&gt; element</a:t>
            </a:r>
          </a:p>
          <a:p>
            <a:pPr marL="425196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dirty="0" err="1">
                <a:solidFill>
                  <a:schemeClr val="tx2"/>
                </a:solidFill>
              </a:rPr>
              <a:t>document.head</a:t>
            </a:r>
            <a:r>
              <a:rPr lang="en-US" sz="2000" dirty="0">
                <a:solidFill>
                  <a:schemeClr val="tx2"/>
                </a:solidFill>
              </a:rPr>
              <a:t> – Returns the &lt;head&gt; element</a:t>
            </a:r>
          </a:p>
          <a:p>
            <a:pPr marL="425196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dirty="0" err="1">
                <a:solidFill>
                  <a:schemeClr val="tx2"/>
                </a:solidFill>
              </a:rPr>
              <a:t>document.title</a:t>
            </a:r>
            <a:r>
              <a:rPr lang="en-US" sz="2000" dirty="0">
                <a:solidFill>
                  <a:schemeClr val="tx2"/>
                </a:solidFill>
              </a:rPr>
              <a:t> – Sets\Returns the title of the document</a:t>
            </a:r>
          </a:p>
          <a:p>
            <a:pPr marL="425196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dirty="0" err="1">
                <a:solidFill>
                  <a:schemeClr val="tx2"/>
                </a:solidFill>
              </a:rPr>
              <a:t>document.domain</a:t>
            </a:r>
            <a:r>
              <a:rPr lang="en-US" sz="2000" dirty="0">
                <a:solidFill>
                  <a:schemeClr val="tx2"/>
                </a:solidFill>
              </a:rPr>
              <a:t> – Returns the domain name of the server that loaded the document</a:t>
            </a:r>
          </a:p>
          <a:p>
            <a:pPr marL="425196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dirty="0">
                <a:solidFill>
                  <a:schemeClr val="tx2"/>
                </a:solidFill>
              </a:rPr>
              <a:t>document.URL – Returns the full URL of the HTML document</a:t>
            </a:r>
          </a:p>
          <a:p>
            <a:pPr marL="425196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dirty="0" err="1">
                <a:solidFill>
                  <a:schemeClr val="tx2"/>
                </a:solidFill>
              </a:rPr>
              <a:t>document.cookie</a:t>
            </a:r>
            <a:r>
              <a:rPr lang="en-US" sz="2000" dirty="0">
                <a:solidFill>
                  <a:schemeClr val="tx2"/>
                </a:solidFill>
              </a:rPr>
              <a:t> – Returns all name/value pairs of cookies in the document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360352-EF33-44CF-99AF-299890F5525A}"/>
              </a:ext>
            </a:extLst>
          </p:cNvPr>
          <p:cNvSpPr/>
          <p:nvPr/>
        </p:nvSpPr>
        <p:spPr>
          <a:xfrm>
            <a:off x="0" y="6488668"/>
            <a:ext cx="575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https://www.w3schools.com/jsref/dom_obj_document.asp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" name="Action Button: Document 4">
            <a:hlinkClick r:id="rId4" action="ppaction://hlinkfile" highlightClick="1"/>
            <a:extLst>
              <a:ext uri="{FF2B5EF4-FFF2-40B4-BE49-F238E27FC236}">
                <a16:creationId xmlns:a16="http://schemas.microsoft.com/office/drawing/2014/main" id="{3BCE704B-9A4F-472B-8C41-F8369B00B042}"/>
              </a:ext>
            </a:extLst>
          </p:cNvPr>
          <p:cNvSpPr/>
          <p:nvPr/>
        </p:nvSpPr>
        <p:spPr>
          <a:xfrm>
            <a:off x="10742122" y="5869094"/>
            <a:ext cx="409402" cy="426027"/>
          </a:xfrm>
          <a:prstGeom prst="actionButtonDocumen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968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41D0-57E8-465B-BA79-77707755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020" y="2991803"/>
            <a:ext cx="3200400" cy="737234"/>
          </a:xfrm>
        </p:spPr>
        <p:txBody>
          <a:bodyPr/>
          <a:lstStyle/>
          <a:p>
            <a:r>
              <a:rPr lang="en-US" dirty="0"/>
              <a:t>JavaScript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6D874-897F-4613-90A8-AF98D7498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91440" indent="-91440" algn="ct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he-IL" sz="4800" b="1" dirty="0"/>
              <a:t>מציאת אלמנטים באמצעות</a:t>
            </a:r>
            <a:br>
              <a:rPr lang="en-US" sz="4800" b="1" dirty="0"/>
            </a:br>
            <a:r>
              <a:rPr lang="en-US" sz="4800" b="1" dirty="0"/>
              <a:t>document object</a:t>
            </a:r>
            <a:endParaRPr lang="LID4096" sz="4800" b="1" dirty="0"/>
          </a:p>
        </p:txBody>
      </p:sp>
    </p:spTree>
    <p:extLst>
      <p:ext uri="{BB962C8B-B14F-4D97-AF65-F5344CB8AC3E}">
        <p14:creationId xmlns:p14="http://schemas.microsoft.com/office/powerpoint/2010/main" val="1673742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dirty="0"/>
              <a:t>DOM</a:t>
            </a:r>
            <a:r>
              <a:rPr lang="he-IL" dirty="0"/>
              <a:t> – מציאת אלמנט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dirty="0">
                <a:solidFill>
                  <a:schemeClr val="tx2"/>
                </a:solidFill>
              </a:rPr>
              <a:t>מציאת אלמנט</a:t>
            </a:r>
            <a:r>
              <a:rPr lang="he-IL" dirty="0"/>
              <a:t> מתבצעת בהתאם למיקום שלו ב- </a:t>
            </a:r>
            <a:r>
              <a:rPr lang="en-US" dirty="0"/>
              <a:t>Node object tree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000" dirty="0">
                <a:solidFill>
                  <a:schemeClr val="tx2"/>
                </a:solidFill>
              </a:rPr>
              <a:t>לכל אובייקט בצומת יש תכונות ושיטות</a:t>
            </a:r>
            <a:endParaRPr lang="en-US" sz="2000" dirty="0">
              <a:solidFill>
                <a:schemeClr val="tx2"/>
              </a:solidFill>
            </a:endParaRPr>
          </a:p>
          <a:p>
            <a:pPr marL="923544" lvl="1" indent="-457200" algn="r" rtl="1"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2000" dirty="0">
              <a:solidFill>
                <a:schemeClr val="tx2"/>
              </a:solidFill>
            </a:endParaRPr>
          </a:p>
          <a:p>
            <a:pPr marL="923544" lvl="1" indent="-457200" algn="r" rtl="1"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000" dirty="0">
                <a:solidFill>
                  <a:schemeClr val="tx2"/>
                </a:solidFill>
              </a:rPr>
              <a:t>מציאת האלמנט הראשון שעונה על סלקטור בחירה: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he-IL" sz="2000" dirty="0">
                <a:solidFill>
                  <a:schemeClr val="tx2"/>
                </a:solidFill>
              </a:rPr>
              <a:t>מבנה: </a:t>
            </a:r>
            <a:r>
              <a:rPr lang="en-US" sz="2000" dirty="0" err="1">
                <a:solidFill>
                  <a:srgbClr val="00B050"/>
                </a:solidFill>
              </a:rPr>
              <a:t>document</a:t>
            </a:r>
            <a:r>
              <a:rPr lang="en-US" sz="2000" dirty="0" err="1">
                <a:solidFill>
                  <a:schemeClr val="tx2"/>
                </a:solidFill>
              </a:rPr>
              <a:t>.</a:t>
            </a:r>
            <a:r>
              <a:rPr lang="en-US" sz="2000" dirty="0" err="1">
                <a:solidFill>
                  <a:srgbClr val="00B050"/>
                </a:solidFill>
              </a:rPr>
              <a:t>querySelector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dirty="0">
                <a:solidFill>
                  <a:srgbClr val="C00000"/>
                </a:solidFill>
              </a:rPr>
              <a:t>‘SELECTOR’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he-IL" sz="2000" dirty="0">
                <a:solidFill>
                  <a:schemeClr val="tx2"/>
                </a:solidFill>
              </a:rPr>
              <a:t>מחזיר את האלמנט הנבחר, או </a:t>
            </a:r>
            <a:r>
              <a:rPr lang="en-US" sz="2000" dirty="0">
                <a:solidFill>
                  <a:schemeClr val="tx2"/>
                </a:solidFill>
              </a:rPr>
              <a:t>null</a:t>
            </a:r>
            <a:r>
              <a:rPr lang="he-IL" sz="2000" dirty="0">
                <a:solidFill>
                  <a:schemeClr val="tx2"/>
                </a:solidFill>
              </a:rPr>
              <a:t> אם אף אלמנט לא נמצא</a:t>
            </a:r>
            <a:br>
              <a:rPr lang="en-US" sz="2000" b="1" dirty="0">
                <a:solidFill>
                  <a:schemeClr val="tx2"/>
                </a:solidFill>
              </a:rPr>
            </a:br>
            <a:r>
              <a:rPr lang="he-IL" sz="2000" dirty="0">
                <a:solidFill>
                  <a:schemeClr val="tx2"/>
                </a:solidFill>
              </a:rPr>
              <a:t>רפרנס: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  <a:hlinkClick r:id="rId3"/>
              </a:rPr>
              <a:t>https://developer.mozilla.org/en-US/docs/Web/API/Document/querySelector</a:t>
            </a:r>
            <a:endParaRPr lang="en-US" dirty="0">
              <a:solidFill>
                <a:schemeClr val="tx2"/>
              </a:solidFill>
            </a:endParaRPr>
          </a:p>
          <a:p>
            <a:pPr marL="923544" lvl="1" indent="-457200" algn="r" rtl="1"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2000" dirty="0">
              <a:solidFill>
                <a:schemeClr val="tx2"/>
              </a:solidFill>
            </a:endParaRPr>
          </a:p>
          <a:p>
            <a:pPr marL="923544" lvl="1" indent="-457200" algn="r" rtl="1"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000" dirty="0">
                <a:solidFill>
                  <a:schemeClr val="tx2"/>
                </a:solidFill>
              </a:rPr>
              <a:t>מציאת כל האלמנטים שעונים על סלקטור בחירה: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he-IL" sz="2000" dirty="0">
                <a:solidFill>
                  <a:schemeClr val="tx2"/>
                </a:solidFill>
              </a:rPr>
              <a:t>מבנה:</a:t>
            </a:r>
            <a:r>
              <a:rPr lang="he-IL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document</a:t>
            </a:r>
            <a:r>
              <a:rPr lang="en-US" sz="2000" dirty="0" err="1">
                <a:solidFill>
                  <a:schemeClr val="tx2"/>
                </a:solidFill>
              </a:rPr>
              <a:t>.</a:t>
            </a:r>
            <a:r>
              <a:rPr lang="en-US" sz="2000" dirty="0" err="1">
                <a:solidFill>
                  <a:srgbClr val="00B050"/>
                </a:solidFill>
              </a:rPr>
              <a:t>querySelectorAll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dirty="0">
                <a:solidFill>
                  <a:srgbClr val="C00000"/>
                </a:solidFill>
              </a:rPr>
              <a:t>‘SELECTOR’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he-IL" sz="2000" dirty="0">
                <a:solidFill>
                  <a:schemeClr val="tx2"/>
                </a:solidFill>
              </a:rPr>
              <a:t>מחזיר מערך של אובייקטיבים מסוג </a:t>
            </a:r>
            <a:r>
              <a:rPr lang="en-US" sz="2000" dirty="0" err="1">
                <a:solidFill>
                  <a:schemeClr val="tx2"/>
                </a:solidFill>
              </a:rPr>
              <a:t>NodeList</a:t>
            </a:r>
            <a:r>
              <a:rPr lang="he-IL" sz="2000" dirty="0">
                <a:solidFill>
                  <a:schemeClr val="tx2"/>
                </a:solidFill>
              </a:rPr>
              <a:t> בגודל </a:t>
            </a:r>
            <a:r>
              <a:rPr lang="en-US" sz="2000" dirty="0">
                <a:solidFill>
                  <a:schemeClr val="tx2"/>
                </a:solidFill>
              </a:rPr>
              <a:t>0+</a:t>
            </a:r>
            <a:endParaRPr lang="he-IL" sz="2000" dirty="0">
              <a:solidFill>
                <a:schemeClr val="tx2"/>
              </a:solidFill>
            </a:endParaRPr>
          </a:p>
          <a:p>
            <a:pPr marL="82296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105932-0AB4-4CAC-8683-EF3611D1C22E}"/>
              </a:ext>
            </a:extLst>
          </p:cNvPr>
          <p:cNvSpPr/>
          <p:nvPr/>
        </p:nvSpPr>
        <p:spPr>
          <a:xfrm>
            <a:off x="0" y="6488668"/>
            <a:ext cx="575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https://www.w3schools.com/jsref/dom_obj_document.asp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1A63E7-B50C-3F45-8506-D845F0015727}"/>
              </a:ext>
            </a:extLst>
          </p:cNvPr>
          <p:cNvSpPr/>
          <p:nvPr/>
        </p:nvSpPr>
        <p:spPr>
          <a:xfrm>
            <a:off x="11587655" y="5869094"/>
            <a:ext cx="389816" cy="3898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E0CF1C-47A0-FB4F-8FAB-D91BF1E4B9C8}"/>
              </a:ext>
            </a:extLst>
          </p:cNvPr>
          <p:cNvSpPr/>
          <p:nvPr/>
        </p:nvSpPr>
        <p:spPr>
          <a:xfrm>
            <a:off x="11587655" y="5441802"/>
            <a:ext cx="389816" cy="3898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43366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dirty="0"/>
              <a:t>DOM</a:t>
            </a:r>
            <a:r>
              <a:rPr lang="he-IL" dirty="0"/>
              <a:t> - </a:t>
            </a:r>
            <a:r>
              <a:rPr lang="en-US" dirty="0"/>
              <a:t>document object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יצירה של אלמנטים:</a:t>
            </a:r>
          </a:p>
          <a:p>
            <a:pPr marL="425196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dirty="0" err="1"/>
              <a:t>document.createElement</a:t>
            </a:r>
            <a:r>
              <a:rPr lang="en-US" dirty="0"/>
              <a:t>(TAG) – Creates an element node</a:t>
            </a:r>
          </a:p>
          <a:p>
            <a:pPr marL="425196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dirty="0" err="1">
                <a:solidFill>
                  <a:schemeClr val="tx2"/>
                </a:solidFill>
              </a:rPr>
              <a:t>document.createTextNode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i="1" dirty="0">
                <a:solidFill>
                  <a:schemeClr val="tx2"/>
                </a:solidFill>
              </a:rPr>
              <a:t>STRING</a:t>
            </a:r>
            <a:r>
              <a:rPr lang="en-US" sz="2000" dirty="0">
                <a:solidFill>
                  <a:schemeClr val="tx2"/>
                </a:solidFill>
              </a:rPr>
              <a:t>) – Creates a text node</a:t>
            </a:r>
          </a:p>
          <a:p>
            <a:pPr marL="425196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he-IL" sz="2000" dirty="0">
              <a:solidFill>
                <a:schemeClr val="tx2"/>
              </a:solidFill>
            </a:endParaRPr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dirty="0"/>
              <a:t>עבודה עם </a:t>
            </a:r>
            <a:r>
              <a:rPr lang="en-US" dirty="0"/>
              <a:t>events</a:t>
            </a:r>
            <a:r>
              <a:rPr lang="he-IL" dirty="0"/>
              <a:t> (נלמד בהמשך):</a:t>
            </a:r>
            <a:endParaRPr lang="en-US" sz="2000" dirty="0">
              <a:solidFill>
                <a:schemeClr val="tx2"/>
              </a:solidFill>
            </a:endParaRPr>
          </a:p>
          <a:p>
            <a:pPr marL="425196" indent="-342900" algn="l" rtl="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dirty="0" err="1">
                <a:solidFill>
                  <a:schemeClr val="tx2"/>
                </a:solidFill>
              </a:rPr>
              <a:t>document.addEventListener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i="1" dirty="0"/>
              <a:t>NAME, FUNCTION</a:t>
            </a:r>
            <a:r>
              <a:rPr lang="en-US" sz="2000" dirty="0">
                <a:solidFill>
                  <a:schemeClr val="tx2"/>
                </a:solidFill>
              </a:rPr>
              <a:t>) – Attaches an event handler</a:t>
            </a:r>
          </a:p>
          <a:p>
            <a:pPr marL="425196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dirty="0" err="1"/>
              <a:t>document.removeEventListener</a:t>
            </a:r>
            <a:r>
              <a:rPr lang="en-US" dirty="0"/>
              <a:t>(</a:t>
            </a:r>
            <a:r>
              <a:rPr lang="en-US" i="1" dirty="0"/>
              <a:t>NAME</a:t>
            </a:r>
            <a:r>
              <a:rPr lang="en-US" dirty="0"/>
              <a:t>, </a:t>
            </a:r>
            <a:r>
              <a:rPr lang="en-US" i="1" dirty="0"/>
              <a:t>FUNCTION</a:t>
            </a:r>
            <a:r>
              <a:rPr lang="en-US" dirty="0"/>
              <a:t>) – Removes an existing event handler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360352-EF33-44CF-99AF-299890F5525A}"/>
              </a:ext>
            </a:extLst>
          </p:cNvPr>
          <p:cNvSpPr/>
          <p:nvPr/>
        </p:nvSpPr>
        <p:spPr>
          <a:xfrm>
            <a:off x="0" y="6488668"/>
            <a:ext cx="575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https://www.w3schools.com/jsref/dom_obj_document.asp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313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41D0-57E8-465B-BA79-77707755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020" y="2991803"/>
            <a:ext cx="3200400" cy="737234"/>
          </a:xfrm>
        </p:spPr>
        <p:txBody>
          <a:bodyPr/>
          <a:lstStyle/>
          <a:p>
            <a:r>
              <a:rPr lang="en-US" dirty="0"/>
              <a:t>JavaScript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6D874-897F-4613-90A8-AF98D7498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91440" indent="-91440" algn="ct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he-IL" sz="4800" b="1" dirty="0"/>
              <a:t>פעולות על אלמנטים</a:t>
            </a:r>
            <a:endParaRPr lang="LID4096" sz="4800" b="1" dirty="0"/>
          </a:p>
        </p:txBody>
      </p:sp>
    </p:spTree>
    <p:extLst>
      <p:ext uri="{BB962C8B-B14F-4D97-AF65-F5344CB8AC3E}">
        <p14:creationId xmlns:p14="http://schemas.microsoft.com/office/powerpoint/2010/main" val="3320427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dirty="0"/>
              <a:t>DOM</a:t>
            </a:r>
            <a:r>
              <a:rPr lang="he-IL" dirty="0"/>
              <a:t> – פעולות על אלמנטים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25196" indent="-3429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ניתן לבצע פעולות רבות על אלמנטים. </a:t>
            </a:r>
            <a:r>
              <a:rPr lang="he-IL" sz="2400" dirty="0"/>
              <a:t>נסקור חלק, את היתר תשלימו.</a:t>
            </a:r>
          </a:p>
          <a:p>
            <a:pPr marL="425196" indent="-3429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בהינתן אלמנט (אובייקט ב- </a:t>
            </a:r>
            <a:r>
              <a:rPr lang="en-US" sz="2400" dirty="0"/>
              <a:t>DOM</a:t>
            </a:r>
            <a:r>
              <a:rPr lang="he-IL" sz="2400" dirty="0"/>
              <a:t>), למשל - </a:t>
            </a:r>
            <a:r>
              <a:rPr lang="en-US" sz="2400" dirty="0" err="1"/>
              <a:t>document.querySelector</a:t>
            </a:r>
            <a:r>
              <a:rPr lang="en-US" sz="2400" dirty="0"/>
              <a:t>(‘div’)</a:t>
            </a:r>
            <a:r>
              <a:rPr lang="he-IL" sz="2400" dirty="0"/>
              <a:t> כ- </a:t>
            </a:r>
            <a:r>
              <a:rPr lang="en-US" sz="2400" b="1" dirty="0">
                <a:solidFill>
                  <a:srgbClr val="C00000"/>
                </a:solidFill>
              </a:rPr>
              <a:t>X</a:t>
            </a:r>
            <a:r>
              <a:rPr lang="he-IL" sz="2400" dirty="0"/>
              <a:t>:</a:t>
            </a:r>
            <a:endParaRPr lang="en-US" sz="2400" dirty="0"/>
          </a:p>
          <a:p>
            <a:pPr marL="82296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u="sng" dirty="0"/>
              <a:t>א. מידע אודות האלמנט עצמו:</a:t>
            </a:r>
          </a:p>
          <a:p>
            <a:pPr marL="425196" indent="-342900" algn="l" rtl="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b="1" dirty="0" err="1">
                <a:solidFill>
                  <a:srgbClr val="C00000"/>
                </a:solidFill>
              </a:rPr>
              <a:t>X.</a:t>
            </a:r>
            <a:r>
              <a:rPr lang="en-US" sz="2400" dirty="0" err="1"/>
              <a:t>attributes</a:t>
            </a:r>
            <a:r>
              <a:rPr lang="en-US" sz="2400" dirty="0"/>
              <a:t> – Returns a list of the element’s attributes</a:t>
            </a:r>
          </a:p>
          <a:p>
            <a:pPr marL="425196" indent="-342900" algn="l" rtl="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b="1" dirty="0">
                <a:solidFill>
                  <a:srgbClr val="C00000"/>
                </a:solidFill>
              </a:rPr>
              <a:t>X. </a:t>
            </a:r>
            <a:r>
              <a:rPr lang="en-US" sz="2400" dirty="0" err="1"/>
              <a:t>hasAttributes</a:t>
            </a:r>
            <a:r>
              <a:rPr lang="en-US" sz="2400" dirty="0"/>
              <a:t>() | </a:t>
            </a:r>
            <a:r>
              <a:rPr lang="en-US" sz="2400" b="1" dirty="0" err="1">
                <a:solidFill>
                  <a:srgbClr val="C00000"/>
                </a:solidFill>
              </a:rPr>
              <a:t>X.</a:t>
            </a:r>
            <a:r>
              <a:rPr lang="en-US" sz="2400" dirty="0" err="1"/>
              <a:t>hasAttribute</a:t>
            </a:r>
            <a:r>
              <a:rPr lang="en-US" sz="2400" dirty="0"/>
              <a:t>(</a:t>
            </a:r>
            <a:r>
              <a:rPr lang="en-US" sz="2400" i="1" dirty="0"/>
              <a:t>ATTRIBUTE</a:t>
            </a:r>
            <a:r>
              <a:rPr lang="en-US" sz="2400" dirty="0"/>
              <a:t>)</a:t>
            </a:r>
          </a:p>
          <a:p>
            <a:pPr marL="425196" indent="-342900" algn="l" rtl="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b="1" dirty="0" err="1">
                <a:solidFill>
                  <a:srgbClr val="C00000"/>
                </a:solidFill>
              </a:rPr>
              <a:t>X.</a:t>
            </a:r>
            <a:r>
              <a:rPr lang="en-US" sz="2400" dirty="0" err="1"/>
              <a:t>getAttribute</a:t>
            </a:r>
            <a:r>
              <a:rPr lang="en-US" sz="2400" dirty="0"/>
              <a:t>(</a:t>
            </a:r>
            <a:r>
              <a:rPr lang="en-US" sz="2400" i="1" dirty="0"/>
              <a:t>ATTRIBUTE</a:t>
            </a:r>
            <a:r>
              <a:rPr lang="en-US" sz="2400" dirty="0"/>
              <a:t>) | </a:t>
            </a:r>
            <a:r>
              <a:rPr lang="en-US" sz="2400" b="1" dirty="0" err="1">
                <a:solidFill>
                  <a:srgbClr val="C00000"/>
                </a:solidFill>
              </a:rPr>
              <a:t>X.</a:t>
            </a:r>
            <a:r>
              <a:rPr lang="en-US" sz="2400" dirty="0" err="1"/>
              <a:t>setAttribute</a:t>
            </a:r>
            <a:r>
              <a:rPr lang="en-US" sz="2400" dirty="0"/>
              <a:t>(</a:t>
            </a:r>
            <a:r>
              <a:rPr lang="en-US" sz="2400" i="1" dirty="0"/>
              <a:t>ATTRIBUTE, VALUE</a:t>
            </a:r>
            <a:r>
              <a:rPr lang="en-US" sz="2400" dirty="0"/>
              <a:t>) | </a:t>
            </a:r>
            <a:r>
              <a:rPr lang="en-US" sz="2400" b="1" dirty="0" err="1">
                <a:solidFill>
                  <a:srgbClr val="C00000"/>
                </a:solidFill>
              </a:rPr>
              <a:t>X.</a:t>
            </a:r>
            <a:r>
              <a:rPr lang="en-US" sz="2400" dirty="0" err="1"/>
              <a:t>removeAttribute</a:t>
            </a:r>
            <a:r>
              <a:rPr lang="en-US" sz="2400" dirty="0"/>
              <a:t>(</a:t>
            </a:r>
            <a:r>
              <a:rPr lang="en-US" sz="2400" i="1" dirty="0"/>
              <a:t>ATTRIBUTE</a:t>
            </a:r>
            <a:r>
              <a:rPr lang="en-US" sz="2400" dirty="0"/>
              <a:t>)</a:t>
            </a:r>
          </a:p>
          <a:p>
            <a:pPr marL="425196" indent="-342900" algn="l" rtl="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b="1" dirty="0" err="1">
                <a:solidFill>
                  <a:srgbClr val="C00000"/>
                </a:solidFill>
              </a:rPr>
              <a:t>X.</a:t>
            </a:r>
            <a:r>
              <a:rPr lang="en-US" sz="2400" dirty="0" err="1"/>
              <a:t>classList</a:t>
            </a:r>
            <a:r>
              <a:rPr lang="en-US" sz="2400" dirty="0"/>
              <a:t> – Returns the class name(s) of an element</a:t>
            </a:r>
          </a:p>
          <a:p>
            <a:pPr marL="425196" indent="-342900" algn="l" rtl="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b="1" dirty="0" err="1">
                <a:solidFill>
                  <a:srgbClr val="C00000"/>
                </a:solidFill>
              </a:rPr>
              <a:t>X.</a:t>
            </a:r>
            <a:r>
              <a:rPr lang="en-US" sz="2400" dirty="0" err="1"/>
              <a:t>className</a:t>
            </a:r>
            <a:r>
              <a:rPr lang="en-US" sz="2400" dirty="0"/>
              <a:t> – Sets\returns the class name(s) of an element</a:t>
            </a:r>
          </a:p>
          <a:p>
            <a:pPr marL="425196" indent="-342900" algn="l" rtl="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b="1" dirty="0">
                <a:solidFill>
                  <a:srgbClr val="C00000"/>
                </a:solidFill>
              </a:rPr>
              <a:t>X.</a:t>
            </a:r>
            <a:r>
              <a:rPr lang="en-US" sz="2400" dirty="0"/>
              <a:t>id – Sets\returns the value of the id attribute | </a:t>
            </a:r>
            <a:r>
              <a:rPr lang="en-US" sz="2400" b="1" dirty="0" err="1">
                <a:solidFill>
                  <a:srgbClr val="C00000"/>
                </a:solidFill>
              </a:rPr>
              <a:t>X.</a:t>
            </a:r>
            <a:r>
              <a:rPr lang="en-US" sz="2400" dirty="0" err="1"/>
              <a:t>title</a:t>
            </a:r>
            <a:r>
              <a:rPr lang="en-US" sz="2400" dirty="0"/>
              <a:t> | </a:t>
            </a:r>
            <a:r>
              <a:rPr lang="en-US" sz="2400" b="1" dirty="0" err="1">
                <a:solidFill>
                  <a:srgbClr val="C00000"/>
                </a:solidFill>
              </a:rPr>
              <a:t>X.</a:t>
            </a:r>
            <a:r>
              <a:rPr lang="en-US" sz="2400" dirty="0" err="1"/>
              <a:t>dir</a:t>
            </a:r>
            <a:r>
              <a:rPr lang="en-US" sz="2400" dirty="0"/>
              <a:t> | </a:t>
            </a:r>
            <a:r>
              <a:rPr lang="en-US" sz="2400" b="1" dirty="0" err="1">
                <a:solidFill>
                  <a:srgbClr val="C00000"/>
                </a:solidFill>
              </a:rPr>
              <a:t>X.</a:t>
            </a:r>
            <a:r>
              <a:rPr lang="en-US" sz="2400" dirty="0" err="1"/>
              <a:t>style</a:t>
            </a:r>
            <a:r>
              <a:rPr lang="en-US" sz="2400" dirty="0"/>
              <a:t> </a:t>
            </a:r>
          </a:p>
          <a:p>
            <a:pPr marL="425196" indent="-342900" algn="l" rtl="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b="1" dirty="0" err="1">
                <a:solidFill>
                  <a:srgbClr val="C00000"/>
                </a:solidFill>
              </a:rPr>
              <a:t>X.</a:t>
            </a:r>
            <a:r>
              <a:rPr lang="en-US" sz="2400" dirty="0" err="1"/>
              <a:t>innerHTML</a:t>
            </a:r>
            <a:r>
              <a:rPr lang="en-US" sz="2400" dirty="0"/>
              <a:t> – Sets\returns the content of an element</a:t>
            </a:r>
          </a:p>
          <a:p>
            <a:pPr marL="425196" indent="-342900" algn="l" rtl="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b="1" dirty="0" err="1">
                <a:solidFill>
                  <a:srgbClr val="C00000"/>
                </a:solidFill>
              </a:rPr>
              <a:t>X.</a:t>
            </a:r>
            <a:r>
              <a:rPr lang="en-US" sz="2400" dirty="0" err="1"/>
              <a:t>innerText</a:t>
            </a:r>
            <a:r>
              <a:rPr lang="en-US" sz="2400" dirty="0"/>
              <a:t> – Sets\returns the text content of an element and its children</a:t>
            </a:r>
          </a:p>
          <a:p>
            <a:pPr marL="425196" indent="-342900" algn="l" rtl="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b="1" dirty="0" err="1">
                <a:solidFill>
                  <a:srgbClr val="C00000"/>
                </a:solidFill>
              </a:rPr>
              <a:t>X.</a:t>
            </a:r>
            <a:r>
              <a:rPr lang="en-US" sz="2400" dirty="0" err="1"/>
              <a:t>tagName</a:t>
            </a:r>
            <a:r>
              <a:rPr lang="en-US" sz="2400" dirty="0"/>
              <a:t> – Returns the tag name of the element</a:t>
            </a:r>
            <a:endParaRPr lang="he-IL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ED53E6-3525-465A-B69D-9444055418E8}"/>
              </a:ext>
            </a:extLst>
          </p:cNvPr>
          <p:cNvSpPr/>
          <p:nvPr/>
        </p:nvSpPr>
        <p:spPr>
          <a:xfrm>
            <a:off x="0" y="6488668"/>
            <a:ext cx="5015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https://www.w3schools.com/jsref/dom_obj_all.asp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6" name="Action Button: Document 5">
            <a:hlinkClick r:id="rId4" action="ppaction://hlinkfile" highlightClick="1"/>
            <a:extLst>
              <a:ext uri="{FF2B5EF4-FFF2-40B4-BE49-F238E27FC236}">
                <a16:creationId xmlns:a16="http://schemas.microsoft.com/office/drawing/2014/main" id="{6318C3EE-C388-4783-8C07-BB34FB4A59FC}"/>
              </a:ext>
            </a:extLst>
          </p:cNvPr>
          <p:cNvSpPr/>
          <p:nvPr/>
        </p:nvSpPr>
        <p:spPr>
          <a:xfrm>
            <a:off x="10742122" y="5869094"/>
            <a:ext cx="409402" cy="426027"/>
          </a:xfrm>
          <a:prstGeom prst="actionButtonDocumen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09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dirty="0"/>
              <a:t>DOM</a:t>
            </a:r>
            <a:r>
              <a:rPr lang="he-IL" dirty="0"/>
              <a:t> – פעולות על אלמנטים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u="sng" dirty="0"/>
              <a:t>ב. פעולות על האלמנט:</a:t>
            </a:r>
          </a:p>
          <a:p>
            <a:pPr marL="425196" indent="-342900" algn="l" rtl="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b="1" dirty="0" err="1">
                <a:solidFill>
                  <a:srgbClr val="C00000"/>
                </a:solidFill>
              </a:rPr>
              <a:t>X.</a:t>
            </a:r>
            <a:r>
              <a:rPr lang="en-US" sz="2400" dirty="0" err="1"/>
              <a:t>focus</a:t>
            </a:r>
            <a:r>
              <a:rPr lang="en-US" sz="2400" dirty="0"/>
              <a:t>() – Gives focus to the element (native or </a:t>
            </a:r>
            <a:r>
              <a:rPr lang="en-US" sz="2400" dirty="0" err="1"/>
              <a:t>tabindex</a:t>
            </a:r>
            <a:r>
              <a:rPr lang="en-US" sz="2400" dirty="0"/>
              <a:t>=“0”)</a:t>
            </a:r>
          </a:p>
          <a:p>
            <a:pPr marL="425196" indent="-342900" algn="l" rtl="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b="1" dirty="0" err="1">
                <a:solidFill>
                  <a:srgbClr val="C00000"/>
                </a:solidFill>
              </a:rPr>
              <a:t>X.</a:t>
            </a:r>
            <a:r>
              <a:rPr lang="en-US" sz="2400" dirty="0" err="1"/>
              <a:t>blur</a:t>
            </a:r>
            <a:r>
              <a:rPr lang="en-US" sz="2400" dirty="0"/>
              <a:t>() – Removes focus from the element</a:t>
            </a:r>
          </a:p>
          <a:p>
            <a:pPr marL="425196" indent="-342900" algn="l" rtl="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b="1" dirty="0" err="1">
                <a:solidFill>
                  <a:srgbClr val="C00000"/>
                </a:solidFill>
              </a:rPr>
              <a:t>X.</a:t>
            </a:r>
            <a:r>
              <a:rPr lang="en-US" sz="2400" dirty="0" err="1"/>
              <a:t>querySelector</a:t>
            </a:r>
            <a:r>
              <a:rPr lang="en-US" sz="2400" dirty="0"/>
              <a:t>() | </a:t>
            </a:r>
            <a:r>
              <a:rPr lang="en-US" sz="2400" b="1" dirty="0" err="1">
                <a:solidFill>
                  <a:srgbClr val="C00000"/>
                </a:solidFill>
              </a:rPr>
              <a:t>X.</a:t>
            </a:r>
            <a:r>
              <a:rPr lang="en-US" sz="2400" dirty="0" err="1"/>
              <a:t>querySelectorAll</a:t>
            </a:r>
            <a:r>
              <a:rPr lang="en-US" sz="2400" dirty="0"/>
              <a:t>()</a:t>
            </a:r>
          </a:p>
          <a:p>
            <a:pPr marL="425196" indent="-342900" algn="l" rtl="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b="1" dirty="0" err="1">
                <a:solidFill>
                  <a:srgbClr val="C00000"/>
                </a:solidFill>
              </a:rPr>
              <a:t>X.</a:t>
            </a:r>
            <a:r>
              <a:rPr lang="en-US" sz="2400" dirty="0" err="1"/>
              <a:t>click</a:t>
            </a:r>
            <a:r>
              <a:rPr lang="en-US" sz="2400" dirty="0"/>
              <a:t>() – Simulates a mouse click on an element</a:t>
            </a:r>
          </a:p>
          <a:p>
            <a:pPr marL="425196" indent="-342900" algn="l" rtl="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b="1" dirty="0" err="1">
                <a:solidFill>
                  <a:srgbClr val="C00000"/>
                </a:solidFill>
              </a:rPr>
              <a:t>X.</a:t>
            </a:r>
            <a:r>
              <a:rPr lang="en-US" sz="2400" dirty="0" err="1"/>
              <a:t>addEventListener</a:t>
            </a:r>
            <a:r>
              <a:rPr lang="en-US" sz="2400" dirty="0"/>
              <a:t>() | </a:t>
            </a:r>
            <a:r>
              <a:rPr lang="en-US" sz="2400" b="1" dirty="0" err="1">
                <a:solidFill>
                  <a:srgbClr val="C00000"/>
                </a:solidFill>
              </a:rPr>
              <a:t>X.</a:t>
            </a:r>
            <a:r>
              <a:rPr lang="en-US" sz="2400" dirty="0" err="1"/>
              <a:t>removeEventListener</a:t>
            </a:r>
            <a:r>
              <a:rPr lang="en-US" sz="2400" dirty="0"/>
              <a:t>()</a:t>
            </a:r>
          </a:p>
          <a:p>
            <a:pPr marL="425196" indent="-342900" algn="l" rtl="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2400" dirty="0"/>
          </a:p>
          <a:p>
            <a:pPr marL="425196" indent="-342900" algn="l" rtl="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2400" dirty="0"/>
          </a:p>
          <a:p>
            <a:pPr marL="425196" indent="-342900" algn="l" rtl="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he-IL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ED53E6-3525-465A-B69D-9444055418E8}"/>
              </a:ext>
            </a:extLst>
          </p:cNvPr>
          <p:cNvSpPr/>
          <p:nvPr/>
        </p:nvSpPr>
        <p:spPr>
          <a:xfrm>
            <a:off x="0" y="6488668"/>
            <a:ext cx="5015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https://www.w3schools.com/jsref/dom_obj_all.asp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565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dirty="0"/>
              <a:t>DOM</a:t>
            </a:r>
            <a:r>
              <a:rPr lang="he-IL" dirty="0"/>
              <a:t> – פעולות על אלמנטים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u="sng" dirty="0"/>
              <a:t>ג. מידע אודות הילדים של האלמנט:</a:t>
            </a:r>
          </a:p>
          <a:p>
            <a:pPr marL="425196" indent="-342900" algn="l" rtl="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b="1" dirty="0" err="1">
                <a:solidFill>
                  <a:srgbClr val="C00000"/>
                </a:solidFill>
              </a:rPr>
              <a:t>X.</a:t>
            </a:r>
            <a:r>
              <a:rPr lang="en-US" sz="2400" dirty="0" err="1"/>
              <a:t>childElementCount</a:t>
            </a:r>
            <a:r>
              <a:rPr lang="en-US" sz="2400" dirty="0"/>
              <a:t> – Returns the number of child elements</a:t>
            </a:r>
          </a:p>
          <a:p>
            <a:pPr marL="425196" indent="-342900" algn="l" rtl="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b="1" dirty="0" err="1">
                <a:solidFill>
                  <a:srgbClr val="C00000"/>
                </a:solidFill>
              </a:rPr>
              <a:t>X.</a:t>
            </a:r>
            <a:r>
              <a:rPr lang="en-US" sz="2400" dirty="0" err="1"/>
              <a:t>childNodes</a:t>
            </a:r>
            <a:r>
              <a:rPr lang="en-US" sz="2400" dirty="0"/>
              <a:t> – Returns a collection of child nodes (including text nodes)</a:t>
            </a:r>
          </a:p>
          <a:p>
            <a:pPr marL="425196" indent="-342900" algn="l" rtl="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b="1" dirty="0" err="1">
                <a:solidFill>
                  <a:srgbClr val="C00000"/>
                </a:solidFill>
              </a:rPr>
              <a:t>X.</a:t>
            </a:r>
            <a:r>
              <a:rPr lang="en-US" sz="2400" dirty="0" err="1"/>
              <a:t>children</a:t>
            </a:r>
            <a:r>
              <a:rPr lang="en-US" sz="2400" dirty="0"/>
              <a:t> – Returns a collection of child nodes (excluding text nodes)</a:t>
            </a:r>
          </a:p>
          <a:p>
            <a:pPr marL="425196" indent="-342900" algn="l" rtl="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b="1" dirty="0" err="1">
                <a:solidFill>
                  <a:srgbClr val="C00000"/>
                </a:solidFill>
              </a:rPr>
              <a:t>X.</a:t>
            </a:r>
            <a:r>
              <a:rPr lang="en-US" sz="2400" dirty="0" err="1"/>
              <a:t>contains</a:t>
            </a:r>
            <a:r>
              <a:rPr lang="en-US" sz="2400" dirty="0"/>
              <a:t>(NODE\ELEMENT) – Returns </a:t>
            </a:r>
            <a:r>
              <a:rPr lang="en-US" sz="2400" dirty="0" err="1"/>
              <a:t>boolean</a:t>
            </a:r>
            <a:r>
              <a:rPr lang="en-US" sz="2400" dirty="0"/>
              <a:t> if </a:t>
            </a:r>
            <a:r>
              <a:rPr lang="en-US" sz="2400" b="1" dirty="0">
                <a:solidFill>
                  <a:srgbClr val="C00000"/>
                </a:solidFill>
              </a:rPr>
              <a:t>X </a:t>
            </a:r>
            <a:r>
              <a:rPr lang="en-US" sz="2400" dirty="0"/>
              <a:t>contains NODE</a:t>
            </a:r>
            <a:endParaRPr lang="he-IL" sz="2400" dirty="0"/>
          </a:p>
          <a:p>
            <a:pPr marL="425196" indent="-342900" algn="l" rtl="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b="1" dirty="0" err="1">
                <a:solidFill>
                  <a:srgbClr val="C00000"/>
                </a:solidFill>
              </a:rPr>
              <a:t>X.</a:t>
            </a:r>
            <a:r>
              <a:rPr lang="en-US" sz="2400" dirty="0" err="1"/>
              <a:t>firstChild</a:t>
            </a:r>
            <a:r>
              <a:rPr lang="en-US" sz="2400" dirty="0"/>
              <a:t> |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X.</a:t>
            </a:r>
            <a:r>
              <a:rPr lang="en-US" sz="2400" dirty="0" err="1"/>
              <a:t>lastChild</a:t>
            </a:r>
            <a:r>
              <a:rPr lang="en-US" sz="2400" dirty="0"/>
              <a:t> – Returns first/last child including text nodes</a:t>
            </a:r>
          </a:p>
          <a:p>
            <a:pPr marL="425196" indent="-342900" algn="l" rtl="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b="1" dirty="0" err="1">
                <a:solidFill>
                  <a:srgbClr val="C00000"/>
                </a:solidFill>
              </a:rPr>
              <a:t>X.</a:t>
            </a:r>
            <a:r>
              <a:rPr lang="en-US" sz="2400" dirty="0" err="1"/>
              <a:t>firstElementChild</a:t>
            </a:r>
            <a:r>
              <a:rPr lang="en-US" sz="2400" dirty="0"/>
              <a:t> | </a:t>
            </a:r>
            <a:r>
              <a:rPr lang="en-US" sz="2400" b="1" dirty="0" err="1">
                <a:solidFill>
                  <a:srgbClr val="C00000"/>
                </a:solidFill>
              </a:rPr>
              <a:t>X.</a:t>
            </a:r>
            <a:r>
              <a:rPr lang="en-US" sz="2400" dirty="0" err="1"/>
              <a:t>lastElementChild</a:t>
            </a:r>
            <a:r>
              <a:rPr lang="en-US" sz="2400" dirty="0"/>
              <a:t> – Ignores text nodes</a:t>
            </a:r>
            <a:endParaRPr lang="en-US" sz="2400" b="1" dirty="0">
              <a:solidFill>
                <a:srgbClr val="C00000"/>
              </a:solidFill>
            </a:endParaRPr>
          </a:p>
          <a:p>
            <a:pPr marL="82296" algn="l" rt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ED53E6-3525-465A-B69D-9444055418E8}"/>
              </a:ext>
            </a:extLst>
          </p:cNvPr>
          <p:cNvSpPr/>
          <p:nvPr/>
        </p:nvSpPr>
        <p:spPr>
          <a:xfrm>
            <a:off x="0" y="6488668"/>
            <a:ext cx="5015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https://www.w3schools.com/jsref/dom_obj_all.asp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1D8B2-EE77-C142-BC19-762944348190}"/>
              </a:ext>
            </a:extLst>
          </p:cNvPr>
          <p:cNvSpPr txBox="1"/>
          <p:nvPr/>
        </p:nvSpPr>
        <p:spPr>
          <a:xfrm>
            <a:off x="0" y="5950295"/>
            <a:ext cx="548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https://barakpinchovski.github.io/css-dom-visualization/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705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41D0-57E8-465B-BA79-77707755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020" y="2991803"/>
            <a:ext cx="3200400" cy="737234"/>
          </a:xfrm>
        </p:spPr>
        <p:txBody>
          <a:bodyPr/>
          <a:lstStyle/>
          <a:p>
            <a:r>
              <a:rPr lang="en-US" dirty="0"/>
              <a:t>JavaScript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6D874-897F-4613-90A8-AF98D7498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91440" indent="-91440" algn="ct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he-IL" sz="4800" b="1" dirty="0"/>
              <a:t>מבוא</a:t>
            </a:r>
            <a:endParaRPr lang="LID4096" sz="4800" b="1" dirty="0"/>
          </a:p>
        </p:txBody>
      </p:sp>
    </p:spTree>
    <p:extLst>
      <p:ext uri="{BB962C8B-B14F-4D97-AF65-F5344CB8AC3E}">
        <p14:creationId xmlns:p14="http://schemas.microsoft.com/office/powerpoint/2010/main" val="4113556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dirty="0"/>
              <a:t>DOM</a:t>
            </a:r>
            <a:r>
              <a:rPr lang="he-IL" dirty="0"/>
              <a:t> – פעולות על אלמנטים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u="sng" dirty="0"/>
              <a:t>ד. פעולות על ילדים של האלמנט:</a:t>
            </a:r>
          </a:p>
          <a:p>
            <a:pPr marL="425196" indent="-342900" algn="l" rtl="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b="1" dirty="0" err="1">
                <a:solidFill>
                  <a:srgbClr val="C00000"/>
                </a:solidFill>
              </a:rPr>
              <a:t>X.</a:t>
            </a:r>
            <a:r>
              <a:rPr lang="en-US" sz="2400" dirty="0" err="1"/>
              <a:t>appendChild</a:t>
            </a:r>
            <a:r>
              <a:rPr lang="en-US" sz="2400" dirty="0"/>
              <a:t>(NODE\ELEMENT) – Appends the node as the last child of </a:t>
            </a:r>
            <a:r>
              <a:rPr lang="en-US" sz="2400" b="1" dirty="0">
                <a:solidFill>
                  <a:srgbClr val="C00000"/>
                </a:solidFill>
              </a:rPr>
              <a:t>X</a:t>
            </a:r>
          </a:p>
          <a:p>
            <a:pPr marL="425196" indent="-342900" algn="l" rtl="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b="1" dirty="0" err="1">
                <a:solidFill>
                  <a:srgbClr val="C00000"/>
                </a:solidFill>
              </a:rPr>
              <a:t>X.</a:t>
            </a:r>
            <a:r>
              <a:rPr lang="en-US" sz="2400" dirty="0" err="1"/>
              <a:t>removeChild</a:t>
            </a:r>
            <a:r>
              <a:rPr lang="en-US" sz="2400" dirty="0"/>
              <a:t>(NODE\ELEMENT) – Removes the child node from </a:t>
            </a:r>
            <a:r>
              <a:rPr lang="en-US" sz="2400" b="1" dirty="0">
                <a:solidFill>
                  <a:srgbClr val="C00000"/>
                </a:solidFill>
              </a:rPr>
              <a:t>X</a:t>
            </a:r>
          </a:p>
          <a:p>
            <a:pPr marL="425196" indent="-342900" algn="l" rtl="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b="1" dirty="0" err="1">
                <a:solidFill>
                  <a:srgbClr val="C00000"/>
                </a:solidFill>
              </a:rPr>
              <a:t>X.</a:t>
            </a:r>
            <a:r>
              <a:rPr lang="en-US" sz="2400" dirty="0" err="1"/>
              <a:t>replaceChild</a:t>
            </a:r>
            <a:r>
              <a:rPr lang="en-US" sz="2400" dirty="0"/>
              <a:t>(NODE1, NODE2) – Replaces node1 with node2 in the DOM</a:t>
            </a:r>
            <a:endParaRPr lang="en-US" sz="2400" b="1" dirty="0">
              <a:solidFill>
                <a:srgbClr val="C00000"/>
              </a:solidFill>
            </a:endParaRPr>
          </a:p>
          <a:p>
            <a:pPr marL="425196" indent="-342900" algn="l" rtl="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b="1" dirty="0" err="1">
                <a:solidFill>
                  <a:srgbClr val="C00000"/>
                </a:solidFill>
              </a:rPr>
              <a:t>X.</a:t>
            </a:r>
            <a:r>
              <a:rPr lang="en-US" sz="2400" dirty="0" err="1"/>
              <a:t>insertBefore</a:t>
            </a:r>
            <a:r>
              <a:rPr lang="en-US" sz="2400" dirty="0"/>
              <a:t>(</a:t>
            </a:r>
            <a:r>
              <a:rPr lang="en-US" sz="2400" dirty="0" err="1"/>
              <a:t>newNode</a:t>
            </a:r>
            <a:r>
              <a:rPr lang="en-US" sz="2400" dirty="0"/>
              <a:t>, </a:t>
            </a:r>
            <a:r>
              <a:rPr lang="en-US" sz="2400" dirty="0" err="1"/>
              <a:t>existingNode</a:t>
            </a:r>
            <a:r>
              <a:rPr lang="en-US" sz="2400" dirty="0"/>
              <a:t>) – Inserts </a:t>
            </a:r>
            <a:r>
              <a:rPr lang="en-US" sz="2400" dirty="0" err="1"/>
              <a:t>newNode</a:t>
            </a:r>
            <a:r>
              <a:rPr lang="en-US" sz="2400" dirty="0"/>
              <a:t> before </a:t>
            </a:r>
            <a:r>
              <a:rPr lang="en-US" sz="2400" dirty="0" err="1"/>
              <a:t>existingNode</a:t>
            </a:r>
            <a:endParaRPr lang="en-US" sz="2400" dirty="0"/>
          </a:p>
          <a:p>
            <a:pPr marL="425196" indent="-342900" algn="l" rtl="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2400" b="1" dirty="0">
              <a:solidFill>
                <a:srgbClr val="C00000"/>
              </a:solidFill>
            </a:endParaRPr>
          </a:p>
          <a:p>
            <a:pPr marL="425196" indent="-342900" algn="l" rtl="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2400" b="1" dirty="0">
              <a:solidFill>
                <a:srgbClr val="C00000"/>
              </a:solidFill>
            </a:endParaRPr>
          </a:p>
          <a:p>
            <a:pPr marL="425196" indent="-342900" algn="l" rtl="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2400" b="1" dirty="0">
              <a:solidFill>
                <a:srgbClr val="C00000"/>
              </a:solidFill>
            </a:endParaRPr>
          </a:p>
          <a:p>
            <a:pPr marL="425196" indent="-342900" algn="l" rtl="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ED53E6-3525-465A-B69D-9444055418E8}"/>
              </a:ext>
            </a:extLst>
          </p:cNvPr>
          <p:cNvSpPr/>
          <p:nvPr/>
        </p:nvSpPr>
        <p:spPr>
          <a:xfrm>
            <a:off x="0" y="6488668"/>
            <a:ext cx="5015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https://www.w3schools.com/jsref/dom_obj_all.asp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546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dirty="0"/>
              <a:t>DOM</a:t>
            </a:r>
            <a:r>
              <a:rPr lang="he-IL" dirty="0"/>
              <a:t> – פעולות על אלמנטים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u="sng" dirty="0"/>
              <a:t>ה. פעולות יחסיות על האלמנט:</a:t>
            </a:r>
          </a:p>
          <a:p>
            <a:pPr marL="425196" indent="-342900" algn="l" rtl="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b="1" dirty="0" err="1">
                <a:solidFill>
                  <a:srgbClr val="C00000"/>
                </a:solidFill>
              </a:rPr>
              <a:t>X.</a:t>
            </a:r>
            <a:r>
              <a:rPr lang="en-US" sz="2400" dirty="0" err="1"/>
              <a:t>nextSibling</a:t>
            </a:r>
            <a:r>
              <a:rPr lang="en-US" sz="2400" dirty="0"/>
              <a:t> – Returns the node immediately after </a:t>
            </a:r>
            <a:r>
              <a:rPr lang="en-US" sz="2400" b="1" dirty="0">
                <a:solidFill>
                  <a:srgbClr val="C00000"/>
                </a:solidFill>
              </a:rPr>
              <a:t>X</a:t>
            </a:r>
          </a:p>
          <a:p>
            <a:pPr marL="425196" indent="-342900" algn="l" rtl="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b="1" dirty="0" err="1">
                <a:solidFill>
                  <a:srgbClr val="C00000"/>
                </a:solidFill>
              </a:rPr>
              <a:t>X.</a:t>
            </a:r>
            <a:r>
              <a:rPr lang="en-US" sz="2400" dirty="0" err="1"/>
              <a:t>nextElementSibling</a:t>
            </a:r>
            <a:r>
              <a:rPr lang="en-US" sz="2400" dirty="0"/>
              <a:t> – Ignore text nodes</a:t>
            </a:r>
            <a:endParaRPr lang="en-US" sz="2400" b="1" dirty="0">
              <a:solidFill>
                <a:srgbClr val="C00000"/>
              </a:solidFill>
            </a:endParaRPr>
          </a:p>
          <a:p>
            <a:pPr marL="425196" indent="-342900" algn="l" rtl="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b="1" dirty="0" err="1">
                <a:solidFill>
                  <a:srgbClr val="C00000"/>
                </a:solidFill>
              </a:rPr>
              <a:t>X.</a:t>
            </a:r>
            <a:r>
              <a:rPr lang="en-US" sz="2400" dirty="0" err="1"/>
              <a:t>previousSibling</a:t>
            </a:r>
            <a:r>
              <a:rPr lang="en-US" sz="2400" dirty="0"/>
              <a:t> – Returns the previous node of </a:t>
            </a:r>
            <a:r>
              <a:rPr lang="en-US" sz="2400" b="1" dirty="0">
                <a:solidFill>
                  <a:srgbClr val="C00000"/>
                </a:solidFill>
              </a:rPr>
              <a:t>X</a:t>
            </a:r>
          </a:p>
          <a:p>
            <a:pPr marL="425196" indent="-342900" algn="l" rtl="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b="1" dirty="0" err="1">
                <a:solidFill>
                  <a:srgbClr val="C00000"/>
                </a:solidFill>
              </a:rPr>
              <a:t>X.</a:t>
            </a:r>
            <a:r>
              <a:rPr lang="en-US" sz="2400" dirty="0" err="1"/>
              <a:t>previousElementSibling</a:t>
            </a:r>
            <a:r>
              <a:rPr lang="en-US" sz="2400" dirty="0"/>
              <a:t> – Ignore text nodes</a:t>
            </a:r>
            <a:endParaRPr lang="en-US" sz="2400" b="1" dirty="0">
              <a:solidFill>
                <a:srgbClr val="C00000"/>
              </a:solidFill>
            </a:endParaRPr>
          </a:p>
          <a:p>
            <a:pPr marL="425196" indent="-342900" algn="l" rtl="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b="1" dirty="0" err="1">
                <a:solidFill>
                  <a:srgbClr val="C00000"/>
                </a:solidFill>
              </a:rPr>
              <a:t>X.</a:t>
            </a:r>
            <a:r>
              <a:rPr lang="en-US" sz="2400" dirty="0" err="1"/>
              <a:t>parentNode</a:t>
            </a:r>
            <a:r>
              <a:rPr lang="en-US" sz="2400" dirty="0"/>
              <a:t> – Returns the parent node of </a:t>
            </a:r>
            <a:r>
              <a:rPr lang="en-US" sz="2400" b="1" dirty="0">
                <a:solidFill>
                  <a:srgbClr val="C00000"/>
                </a:solidFill>
              </a:rPr>
              <a:t>X</a:t>
            </a:r>
          </a:p>
          <a:p>
            <a:pPr marL="425196" indent="-342900" algn="l" rtl="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b="1" dirty="0" err="1">
                <a:solidFill>
                  <a:srgbClr val="C00000"/>
                </a:solidFill>
              </a:rPr>
              <a:t>X.</a:t>
            </a:r>
            <a:r>
              <a:rPr lang="en-US" sz="2400" dirty="0" err="1"/>
              <a:t>parentElement</a:t>
            </a:r>
            <a:r>
              <a:rPr lang="en-US" sz="2400" dirty="0"/>
              <a:t> – Returns null if the parent is not an element</a:t>
            </a:r>
            <a:endParaRPr lang="en-US" sz="2400" b="1" dirty="0">
              <a:solidFill>
                <a:srgbClr val="C00000"/>
              </a:solidFill>
            </a:endParaRPr>
          </a:p>
          <a:p>
            <a:pPr marL="425196" indent="-342900" algn="l" rtl="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b="1" dirty="0" err="1">
                <a:solidFill>
                  <a:srgbClr val="C00000"/>
                </a:solidFill>
              </a:rPr>
              <a:t>X.</a:t>
            </a:r>
            <a:r>
              <a:rPr lang="en-US" sz="2400" dirty="0" err="1"/>
              <a:t>insertAdjacentElement</a:t>
            </a:r>
            <a:r>
              <a:rPr lang="en-US" sz="2400" dirty="0"/>
              <a:t>(POSITION, </a:t>
            </a:r>
            <a:r>
              <a:rPr lang="en-US" sz="2400" i="1" dirty="0"/>
              <a:t>ELEMENT</a:t>
            </a:r>
            <a:r>
              <a:rPr lang="en-US" sz="2400" dirty="0"/>
              <a:t>) – Optional home exercise</a:t>
            </a:r>
            <a:endParaRPr lang="en-US" sz="2400" b="1" dirty="0">
              <a:solidFill>
                <a:srgbClr val="C00000"/>
              </a:solidFill>
            </a:endParaRPr>
          </a:p>
          <a:p>
            <a:pPr marL="425196" indent="-342900" algn="l" rtl="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2400" b="1" dirty="0">
              <a:solidFill>
                <a:srgbClr val="C00000"/>
              </a:solidFill>
            </a:endParaRPr>
          </a:p>
          <a:p>
            <a:pPr marL="425196" indent="-342900" algn="l" rtl="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ED53E6-3525-465A-B69D-9444055418E8}"/>
              </a:ext>
            </a:extLst>
          </p:cNvPr>
          <p:cNvSpPr/>
          <p:nvPr/>
        </p:nvSpPr>
        <p:spPr>
          <a:xfrm>
            <a:off x="0" y="6488668"/>
            <a:ext cx="5015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https://www.w3schools.com/jsref/dom_obj_all.asp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21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41D0-57E8-465B-BA79-77707755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020" y="2991803"/>
            <a:ext cx="3200400" cy="737234"/>
          </a:xfrm>
        </p:spPr>
        <p:txBody>
          <a:bodyPr/>
          <a:lstStyle/>
          <a:p>
            <a:r>
              <a:rPr lang="en-US" dirty="0"/>
              <a:t>JavaScript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6D874-897F-4613-90A8-AF98D7498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91440" indent="-91440" algn="ct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he-IL" sz="4800" b="1" dirty="0"/>
              <a:t>הערות בקבצי </a:t>
            </a:r>
            <a:r>
              <a:rPr lang="en-US" sz="4800" b="1" dirty="0"/>
              <a:t>JS</a:t>
            </a:r>
            <a:endParaRPr lang="LID4096" sz="4800" b="1" dirty="0"/>
          </a:p>
        </p:txBody>
      </p:sp>
    </p:spTree>
    <p:extLst>
      <p:ext uri="{BB962C8B-B14F-4D97-AF65-F5344CB8AC3E}">
        <p14:creationId xmlns:p14="http://schemas.microsoft.com/office/powerpoint/2010/main" val="2436026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הערות בקבצי </a:t>
            </a:r>
            <a:r>
              <a:rPr lang="en-US" dirty="0"/>
              <a:t>JS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חשובות מאוד לתיעוד ולמפתחים</a:t>
            </a:r>
            <a:endParaRPr lang="en-US" sz="2400" dirty="0">
              <a:solidFill>
                <a:schemeClr val="tx2"/>
              </a:solidFill>
            </a:endParaRPr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הערות לשורה נכתבות באמצעות </a:t>
            </a:r>
            <a:r>
              <a:rPr lang="en-US" sz="2400" dirty="0">
                <a:solidFill>
                  <a:schemeClr val="tx2"/>
                </a:solidFill>
              </a:rPr>
              <a:t>//</a:t>
            </a:r>
            <a:endParaRPr lang="he-IL" sz="2400" dirty="0">
              <a:solidFill>
                <a:schemeClr val="tx2"/>
              </a:solidFill>
            </a:endParaRPr>
          </a:p>
          <a:p>
            <a:pPr marL="82296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dirty="0">
                <a:solidFill>
                  <a:schemeClr val="tx2"/>
                </a:solidFill>
              </a:rPr>
              <a:t>// this is a single line comment</a:t>
            </a:r>
            <a:endParaRPr lang="he-IL" sz="2400" dirty="0">
              <a:solidFill>
                <a:schemeClr val="tx2"/>
              </a:solidFill>
            </a:endParaRPr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הערות למספר שורות נכתבות באמצעות </a:t>
            </a:r>
            <a:r>
              <a:rPr lang="en-US" sz="2400" dirty="0"/>
              <a:t>/* */</a:t>
            </a:r>
            <a:endParaRPr lang="he-IL" sz="2400" dirty="0">
              <a:solidFill>
                <a:schemeClr val="tx2"/>
              </a:solidFill>
            </a:endParaRPr>
          </a:p>
          <a:p>
            <a:pPr marL="82296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dirty="0">
                <a:solidFill>
                  <a:schemeClr val="tx2"/>
                </a:solidFill>
              </a:rPr>
              <a:t>/* </a:t>
            </a:r>
          </a:p>
          <a:p>
            <a:pPr marL="82296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dirty="0">
                <a:solidFill>
                  <a:schemeClr val="tx2"/>
                </a:solidFill>
              </a:rPr>
              <a:t>this is</a:t>
            </a:r>
          </a:p>
          <a:p>
            <a:pPr marL="82296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dirty="0"/>
              <a:t> a multi </a:t>
            </a:r>
            <a:r>
              <a:rPr lang="en-US" sz="2400" dirty="0">
                <a:solidFill>
                  <a:schemeClr val="tx2"/>
                </a:solidFill>
              </a:rPr>
              <a:t>line</a:t>
            </a:r>
          </a:p>
          <a:p>
            <a:pPr marL="82296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dirty="0"/>
              <a:t> comment </a:t>
            </a:r>
          </a:p>
          <a:p>
            <a:pPr marL="82296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dirty="0"/>
              <a:t>*/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DFE5AA-8D5C-7849-BA3C-6EED2DDB6E8D}"/>
              </a:ext>
            </a:extLst>
          </p:cNvPr>
          <p:cNvSpPr/>
          <p:nvPr/>
        </p:nvSpPr>
        <p:spPr>
          <a:xfrm>
            <a:off x="11587655" y="5869094"/>
            <a:ext cx="389816" cy="3898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33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41D0-57E8-465B-BA79-77707755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020" y="2991803"/>
            <a:ext cx="3200400" cy="737234"/>
          </a:xfrm>
        </p:spPr>
        <p:txBody>
          <a:bodyPr/>
          <a:lstStyle/>
          <a:p>
            <a:r>
              <a:rPr lang="en-US" dirty="0"/>
              <a:t>JavaScript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6D874-897F-4613-90A8-AF98D7498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None/>
            </a:pPr>
            <a:r>
              <a:rPr lang="he-IL" sz="4800" b="1" dirty="0"/>
              <a:t>קבועים</a:t>
            </a:r>
            <a:endParaRPr lang="LID4096" sz="4800" b="1" dirty="0"/>
          </a:p>
        </p:txBody>
      </p:sp>
    </p:spTree>
    <p:extLst>
      <p:ext uri="{BB962C8B-B14F-4D97-AF65-F5344CB8AC3E}">
        <p14:creationId xmlns:p14="http://schemas.microsoft.com/office/powerpoint/2010/main" val="3568204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קבועים ב - </a:t>
            </a:r>
            <a:r>
              <a:rPr lang="en-US" dirty="0"/>
              <a:t>JS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5196" indent="-342900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 הגדרת קבוע באמצעות המילה השמורה </a:t>
            </a:r>
            <a:r>
              <a:rPr lang="en-US" sz="2400" dirty="0"/>
              <a:t>const</a:t>
            </a:r>
          </a:p>
          <a:p>
            <a:pPr marL="425196" indent="-342900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נשתמש בקבועים כאשר ההשמה היא חד-פעמית ולא צפויה דריסה בהמשך הקוד</a:t>
            </a:r>
          </a:p>
          <a:p>
            <a:pPr marL="425196" indent="-342900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בשימוש קבועים</a:t>
            </a:r>
          </a:p>
        </p:txBody>
      </p:sp>
      <p:sp>
        <p:nvSpPr>
          <p:cNvPr id="4" name="Action Button: Document 3">
            <a:hlinkClick r:id="rId3" action="ppaction://hlinkfile" highlightClick="1"/>
            <a:extLst>
              <a:ext uri="{FF2B5EF4-FFF2-40B4-BE49-F238E27FC236}">
                <a16:creationId xmlns:a16="http://schemas.microsoft.com/office/drawing/2014/main" id="{1ADAB386-5CB6-4597-A427-FAA30DF6A30D}"/>
              </a:ext>
            </a:extLst>
          </p:cNvPr>
          <p:cNvSpPr/>
          <p:nvPr/>
        </p:nvSpPr>
        <p:spPr>
          <a:xfrm>
            <a:off x="10742122" y="5869094"/>
            <a:ext cx="409402" cy="426027"/>
          </a:xfrm>
          <a:prstGeom prst="actionButtonDocumen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38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41D0-57E8-465B-BA79-77707755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020" y="2991803"/>
            <a:ext cx="3200400" cy="737234"/>
          </a:xfrm>
        </p:spPr>
        <p:txBody>
          <a:bodyPr/>
          <a:lstStyle/>
          <a:p>
            <a:r>
              <a:rPr lang="en-US" dirty="0"/>
              <a:t>JavaScript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6D874-897F-4613-90A8-AF98D7498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91440" indent="-91440" algn="ct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he-IL" sz="4800" b="1" dirty="0"/>
              <a:t>משתנים, אופרטורים והדפסת מחרוזות</a:t>
            </a:r>
            <a:endParaRPr lang="LID4096" sz="4800" b="1" dirty="0"/>
          </a:p>
        </p:txBody>
      </p:sp>
    </p:spTree>
    <p:extLst>
      <p:ext uri="{BB962C8B-B14F-4D97-AF65-F5344CB8AC3E}">
        <p14:creationId xmlns:p14="http://schemas.microsoft.com/office/powerpoint/2010/main" val="2557925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משתנים ב - </a:t>
            </a:r>
            <a:r>
              <a:rPr lang="en-US" dirty="0"/>
              <a:t>JS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25196" indent="-342900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 ישנם 5 סוגי משתנים: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dirty="0">
                <a:solidFill>
                  <a:schemeClr val="tx2"/>
                </a:solidFill>
              </a:rPr>
              <a:t>number, string, </a:t>
            </a:r>
            <a:r>
              <a:rPr lang="en-US" dirty="0" err="1">
                <a:solidFill>
                  <a:schemeClr val="tx2"/>
                </a:solidFill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, undefined, object</a:t>
            </a:r>
            <a:endParaRPr lang="he-IL" dirty="0">
              <a:solidFill>
                <a:schemeClr val="tx2"/>
              </a:solidFill>
            </a:endParaRP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dirty="0">
                <a:solidFill>
                  <a:schemeClr val="tx2"/>
                </a:solidFill>
              </a:rPr>
              <a:t>הגדרת המשתנים במפורש באמצעות המילה השמורה </a:t>
            </a:r>
            <a:r>
              <a:rPr lang="en-US" dirty="0">
                <a:solidFill>
                  <a:schemeClr val="tx2"/>
                </a:solidFill>
              </a:rPr>
              <a:t>let</a:t>
            </a:r>
            <a:r>
              <a:rPr lang="he-IL" dirty="0">
                <a:solidFill>
                  <a:schemeClr val="tx2"/>
                </a:solidFill>
              </a:rPr>
              <a:t> (מקומי) או </a:t>
            </a:r>
            <a:r>
              <a:rPr lang="en-US" dirty="0">
                <a:solidFill>
                  <a:schemeClr val="tx2"/>
                </a:solidFill>
              </a:rPr>
              <a:t>var</a:t>
            </a:r>
            <a:r>
              <a:rPr lang="he-IL" dirty="0">
                <a:solidFill>
                  <a:schemeClr val="tx2"/>
                </a:solidFill>
              </a:rPr>
              <a:t> (גלובאלי), ללא ציון הטיפוס (חסר הצמדה) 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dirty="0">
                <a:solidFill>
                  <a:schemeClr val="tx2"/>
                </a:solidFill>
              </a:rPr>
              <a:t>הטיפוס מתקבל רק לאחר השמת ערך במשתנה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dirty="0">
                <a:solidFill>
                  <a:schemeClr val="tx2"/>
                </a:solidFill>
              </a:rPr>
              <a:t>ניתן לדעת מה הטיפוס של המשתנה גם באמצעות הפקודה </a:t>
            </a:r>
            <a:r>
              <a:rPr lang="en-US" dirty="0" err="1">
                <a:solidFill>
                  <a:schemeClr val="tx2"/>
                </a:solidFill>
              </a:rPr>
              <a:t>typeof</a:t>
            </a:r>
            <a:r>
              <a:rPr lang="he-IL" dirty="0">
                <a:solidFill>
                  <a:schemeClr val="tx2"/>
                </a:solidFill>
              </a:rPr>
              <a:t> (למשל </a:t>
            </a:r>
            <a:r>
              <a:rPr lang="en-US" dirty="0" err="1">
                <a:solidFill>
                  <a:schemeClr val="tx2"/>
                </a:solidFill>
              </a:rPr>
              <a:t>typeof</a:t>
            </a:r>
            <a:r>
              <a:rPr lang="en-US" dirty="0">
                <a:solidFill>
                  <a:schemeClr val="tx2"/>
                </a:solidFill>
              </a:rPr>
              <a:t> x;</a:t>
            </a:r>
            <a:r>
              <a:rPr lang="he-IL" dirty="0">
                <a:solidFill>
                  <a:schemeClr val="tx2"/>
                </a:solidFill>
              </a:rPr>
              <a:t>)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dirty="0">
                <a:solidFill>
                  <a:schemeClr val="tx2"/>
                </a:solidFill>
              </a:rPr>
              <a:t>טיפוסים של </a:t>
            </a:r>
            <a:r>
              <a:rPr lang="en-US" dirty="0">
                <a:solidFill>
                  <a:schemeClr val="tx2"/>
                </a:solidFill>
              </a:rPr>
              <a:t>Number, String</a:t>
            </a:r>
            <a:r>
              <a:rPr lang="he-IL" dirty="0">
                <a:solidFill>
                  <a:schemeClr val="tx2"/>
                </a:solidFill>
              </a:rPr>
              <a:t> ו- </a:t>
            </a:r>
            <a:r>
              <a:rPr lang="en-US" dirty="0">
                <a:solidFill>
                  <a:schemeClr val="tx2"/>
                </a:solidFill>
              </a:rPr>
              <a:t>Boolean</a:t>
            </a:r>
            <a:r>
              <a:rPr lang="he-IL" dirty="0">
                <a:solidFill>
                  <a:schemeClr val="tx2"/>
                </a:solidFill>
              </a:rPr>
              <a:t> נחשבים כאובייקטים עוטפים כדי לספק תכונות (</a:t>
            </a:r>
            <a:r>
              <a:rPr lang="en-US" dirty="0">
                <a:solidFill>
                  <a:schemeClr val="tx2"/>
                </a:solidFill>
              </a:rPr>
              <a:t>properties</a:t>
            </a:r>
            <a:r>
              <a:rPr lang="he-IL" dirty="0">
                <a:solidFill>
                  <a:schemeClr val="tx2"/>
                </a:solidFill>
              </a:rPr>
              <a:t>) ושיטות (</a:t>
            </a:r>
            <a:r>
              <a:rPr lang="en-US" dirty="0">
                <a:solidFill>
                  <a:schemeClr val="tx2"/>
                </a:solidFill>
              </a:rPr>
              <a:t>methods</a:t>
            </a:r>
            <a:r>
              <a:rPr lang="he-IL" dirty="0">
                <a:solidFill>
                  <a:schemeClr val="tx2"/>
                </a:solidFill>
              </a:rPr>
              <a:t>)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dirty="0">
                <a:solidFill>
                  <a:schemeClr val="tx2"/>
                </a:solidFill>
              </a:rPr>
              <a:t>דוגמאות:</a:t>
            </a:r>
          </a:p>
          <a:p>
            <a:pPr marL="466344" lvl="1" indent="0" algn="l">
              <a:spcBef>
                <a:spcPts val="1200"/>
              </a:spcBef>
              <a:spcAft>
                <a:spcPts val="200"/>
              </a:spcAft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dirty="0">
                <a:solidFill>
                  <a:schemeClr val="tx2"/>
                </a:solidFill>
              </a:rPr>
              <a:t>let x = 5; // type number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let x = “Barak”; // type string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let x = true; // type </a:t>
            </a:r>
            <a:r>
              <a:rPr lang="en-US" dirty="0" err="1">
                <a:solidFill>
                  <a:schemeClr val="tx2"/>
                </a:solidFill>
              </a:rPr>
              <a:t>boolean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let x; // type “undefined”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let x = null; // type becomes object</a:t>
            </a:r>
          </a:p>
        </p:txBody>
      </p:sp>
      <p:sp>
        <p:nvSpPr>
          <p:cNvPr id="4" name="Action Button: Document 3">
            <a:hlinkClick r:id="rId3" action="ppaction://hlinkfile" highlightClick="1"/>
            <a:extLst>
              <a:ext uri="{FF2B5EF4-FFF2-40B4-BE49-F238E27FC236}">
                <a16:creationId xmlns:a16="http://schemas.microsoft.com/office/drawing/2014/main" id="{1ADAB386-5CB6-4597-A427-FAA30DF6A30D}"/>
              </a:ext>
            </a:extLst>
          </p:cNvPr>
          <p:cNvSpPr/>
          <p:nvPr/>
        </p:nvSpPr>
        <p:spPr>
          <a:xfrm>
            <a:off x="10742122" y="5869094"/>
            <a:ext cx="409402" cy="426027"/>
          </a:xfrm>
          <a:prstGeom prst="actionButtonDocumen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12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אופרטורים (</a:t>
            </a:r>
            <a:r>
              <a:rPr lang="en-US" dirty="0"/>
              <a:t>Operators</a:t>
            </a:r>
            <a:r>
              <a:rPr lang="he-IL" dirty="0"/>
              <a:t>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משמש לאריתמטיקה בין משתנים (כמו ב- </a:t>
            </a:r>
            <a:r>
              <a:rPr lang="en-US" sz="2400" dirty="0"/>
              <a:t>Java</a:t>
            </a:r>
            <a:r>
              <a:rPr lang="he-IL" sz="2400" dirty="0"/>
              <a:t>)</a:t>
            </a:r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אופרטורים: </a:t>
            </a:r>
            <a:r>
              <a:rPr lang="en-US" sz="2400" dirty="0"/>
              <a:t>+, -, /, *, %, ++, --</a:t>
            </a:r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אופרטורים להשמה: </a:t>
            </a:r>
            <a:r>
              <a:rPr lang="en-US" sz="2400" dirty="0"/>
              <a:t>=, +=, -=, *=, /=, %=</a:t>
            </a:r>
            <a:endParaRPr lang="he-IL" sz="2400" dirty="0"/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המרה אוטומטית של טיפוסים:</a:t>
            </a:r>
            <a:endParaRPr lang="en-US" sz="2400" dirty="0"/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>
                <a:solidFill>
                  <a:schemeClr val="tx2"/>
                </a:solidFill>
              </a:rPr>
              <a:t>“</a:t>
            </a:r>
            <a:r>
              <a:rPr lang="en-US" sz="2200" dirty="0">
                <a:solidFill>
                  <a:schemeClr val="tx2"/>
                </a:solidFill>
              </a:rPr>
              <a:t>3” * 4 == 12</a:t>
            </a:r>
            <a:r>
              <a:rPr lang="he-IL" sz="2200" dirty="0">
                <a:solidFill>
                  <a:schemeClr val="tx2"/>
                </a:solidFill>
              </a:rPr>
              <a:t> מניב </a:t>
            </a:r>
            <a:r>
              <a:rPr lang="en-US" sz="2200" dirty="0">
                <a:solidFill>
                  <a:schemeClr val="tx2"/>
                </a:solidFill>
              </a:rPr>
              <a:t>true</a:t>
            </a:r>
          </a:p>
          <a:p>
            <a:pPr marL="425196" indent="-3429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האופרטורים === ו- </a:t>
            </a:r>
            <a:r>
              <a:rPr lang="en-US" sz="2400" dirty="0"/>
              <a:t>!==</a:t>
            </a:r>
            <a:r>
              <a:rPr lang="he-IL" sz="2400" dirty="0"/>
              <a:t> בודקים גם טיפוס ולא רק ערך</a:t>
            </a:r>
          </a:p>
          <a:p>
            <a:pPr marL="809244" lvl="1" indent="-342900" algn="r" rtl="1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>
                <a:solidFill>
                  <a:schemeClr val="tx2"/>
                </a:solidFill>
              </a:rPr>
              <a:t>“1” === 1</a:t>
            </a:r>
            <a:r>
              <a:rPr lang="he-IL" sz="2200" dirty="0">
                <a:solidFill>
                  <a:schemeClr val="tx2"/>
                </a:solidFill>
              </a:rPr>
              <a:t> מניב </a:t>
            </a:r>
            <a:r>
              <a:rPr lang="en-US" sz="2200" dirty="0">
                <a:solidFill>
                  <a:schemeClr val="tx2"/>
                </a:solidFill>
              </a:rPr>
              <a:t>false</a:t>
            </a:r>
            <a:endParaRPr lang="he-IL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1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הטיפוס </a:t>
            </a:r>
            <a:r>
              <a:rPr lang="en-US" dirty="0"/>
              <a:t>String</a:t>
            </a:r>
            <a:r>
              <a:rPr lang="he-IL" dirty="0"/>
              <a:t> (אובייקט)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הטיפוס/אובייקט </a:t>
            </a:r>
            <a:r>
              <a:rPr lang="en-US" sz="2400" dirty="0">
                <a:solidFill>
                  <a:schemeClr val="tx2"/>
                </a:solidFill>
              </a:rPr>
              <a:t>String</a:t>
            </a:r>
            <a:r>
              <a:rPr lang="he-IL" sz="2400" dirty="0">
                <a:solidFill>
                  <a:schemeClr val="tx2"/>
                </a:solidFill>
              </a:rPr>
              <a:t> משמש לאחסון ומניפולציה של טקסט</a:t>
            </a:r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ניתן לשרשר מחרוזות עם האופרטור + לדוגמה:</a:t>
            </a:r>
            <a:r>
              <a:rPr lang="en-US" sz="2400" dirty="0"/>
              <a:t>”a” + “b” = “ab”</a:t>
            </a:r>
            <a:endParaRPr lang="he-IL" sz="2400" dirty="0"/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שרשור של מחרוזת ומספר יניב </a:t>
            </a:r>
            <a:r>
              <a:rPr lang="he-IL" sz="2400" b="1" dirty="0"/>
              <a:t>מחרוזת</a:t>
            </a:r>
            <a:r>
              <a:rPr lang="he-IL" sz="2400" dirty="0"/>
              <a:t>! לדוגמה: </a:t>
            </a:r>
            <a:r>
              <a:rPr lang="en-US" sz="2400" dirty="0"/>
              <a:t>”a” + 4 = “a4”</a:t>
            </a:r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הטיפוס מחרוזת הוא אובייקט בעל תכונות ושיטות</a:t>
            </a:r>
            <a:r>
              <a:rPr lang="he-IL" sz="2400" dirty="0"/>
              <a:t>: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https://www.w3schools.com/jsref/jsref_obj_string.asp</a:t>
            </a:r>
            <a:endParaRPr lang="he-IL" sz="2200" dirty="0">
              <a:solidFill>
                <a:schemeClr val="tx2"/>
              </a:solidFill>
            </a:endParaRPr>
          </a:p>
        </p:txBody>
      </p:sp>
      <p:sp>
        <p:nvSpPr>
          <p:cNvPr id="5" name="Action Button: Document 4">
            <a:hlinkClick r:id="rId4" action="ppaction://hlinkfile" highlightClick="1"/>
            <a:extLst>
              <a:ext uri="{FF2B5EF4-FFF2-40B4-BE49-F238E27FC236}">
                <a16:creationId xmlns:a16="http://schemas.microsoft.com/office/drawing/2014/main" id="{A1F08AAD-4079-194B-8030-E8CC66635EAB}"/>
              </a:ext>
            </a:extLst>
          </p:cNvPr>
          <p:cNvSpPr/>
          <p:nvPr/>
        </p:nvSpPr>
        <p:spPr>
          <a:xfrm>
            <a:off x="10742122" y="5869094"/>
            <a:ext cx="409402" cy="426027"/>
          </a:xfrm>
          <a:prstGeom prst="actionButtonDocumen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33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מבוא - </a:t>
            </a:r>
            <a:r>
              <a:rPr lang="en-US" dirty="0"/>
              <a:t>JavaScript</a:t>
            </a:r>
            <a:endParaRPr lang="LID4096" dirty="0"/>
          </a:p>
        </p:txBody>
      </p:sp>
      <p:pic>
        <p:nvPicPr>
          <p:cNvPr id="4" name="תמונה 1">
            <a:extLst>
              <a:ext uri="{FF2B5EF4-FFF2-40B4-BE49-F238E27FC236}">
                <a16:creationId xmlns:a16="http://schemas.microsoft.com/office/drawing/2014/main" id="{475071D4-13AB-F546-8462-58F5851C6E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16452" y="2269331"/>
            <a:ext cx="6220056" cy="3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32659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כתיבת מחרוזות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כתיבה באמצעות: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000" dirty="0">
                <a:solidFill>
                  <a:schemeClr val="tx2"/>
                </a:solidFill>
              </a:rPr>
              <a:t>גרש נטוי – מאפשר הדפסת משתנים, ביטויים, מרכאות וגרש בודד:</a:t>
            </a:r>
          </a:p>
          <a:p>
            <a:pPr marL="466344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dirty="0"/>
              <a:t>let x = 5; </a:t>
            </a:r>
            <a:endParaRPr lang="he-IL" sz="2000" dirty="0"/>
          </a:p>
          <a:p>
            <a:pPr marL="466344" lvl="1" indent="0">
              <a:spcBef>
                <a:spcPts val="1200"/>
              </a:spcBef>
              <a:spcAft>
                <a:spcPts val="200"/>
              </a:spcAft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dirty="0">
                <a:solidFill>
                  <a:schemeClr val="tx2"/>
                </a:solidFill>
              </a:rPr>
              <a:t>`Hello I</a:t>
            </a:r>
            <a:r>
              <a:rPr lang="en-US" sz="2000" dirty="0">
                <a:solidFill>
                  <a:srgbClr val="FF0000"/>
                </a:solidFill>
              </a:rPr>
              <a:t>'</a:t>
            </a:r>
            <a:r>
              <a:rPr lang="en-US" sz="2000" dirty="0">
                <a:solidFill>
                  <a:schemeClr val="tx2"/>
                </a:solidFill>
              </a:rPr>
              <a:t>m Barak. The type of </a:t>
            </a:r>
            <a:r>
              <a:rPr lang="en-US" sz="2000" dirty="0">
                <a:solidFill>
                  <a:srgbClr val="FF0000"/>
                </a:solidFill>
              </a:rPr>
              <a:t>${</a:t>
            </a:r>
            <a:r>
              <a:rPr lang="en-US" sz="2000" dirty="0">
                <a:solidFill>
                  <a:schemeClr val="tx2"/>
                </a:solidFill>
              </a:rPr>
              <a:t>x*2</a:t>
            </a:r>
            <a:r>
              <a:rPr lang="en-US" sz="2000" dirty="0">
                <a:solidFill>
                  <a:srgbClr val="FF0000"/>
                </a:solidFill>
              </a:rPr>
              <a:t>}</a:t>
            </a:r>
            <a:r>
              <a:rPr lang="en-US" sz="2000" dirty="0">
                <a:solidFill>
                  <a:schemeClr val="tx2"/>
                </a:solidFill>
              </a:rPr>
              <a:t> is </a:t>
            </a:r>
            <a:r>
              <a:rPr lang="en-US" sz="2000" dirty="0">
                <a:solidFill>
                  <a:srgbClr val="FF0000"/>
                </a:solidFill>
              </a:rPr>
              <a:t>${</a:t>
            </a:r>
            <a:r>
              <a:rPr lang="en-US" sz="2000" dirty="0" err="1">
                <a:solidFill>
                  <a:schemeClr val="tx2"/>
                </a:solidFill>
              </a:rPr>
              <a:t>typeof</a:t>
            </a:r>
            <a:r>
              <a:rPr lang="en-US" sz="2000" dirty="0">
                <a:solidFill>
                  <a:schemeClr val="tx2"/>
                </a:solidFill>
              </a:rPr>
              <a:t>(x)</a:t>
            </a:r>
            <a:r>
              <a:rPr lang="en-US" sz="2000" dirty="0">
                <a:solidFill>
                  <a:srgbClr val="FF0000"/>
                </a:solidFill>
              </a:rPr>
              <a:t>}</a:t>
            </a:r>
            <a:r>
              <a:rPr lang="en-US" sz="2000" dirty="0">
                <a:solidFill>
                  <a:schemeClr val="tx2"/>
                </a:solidFill>
              </a:rPr>
              <a:t>. Do you know what </a:t>
            </a:r>
            <a:r>
              <a:rPr lang="en-US" sz="2000" dirty="0">
                <a:solidFill>
                  <a:srgbClr val="FF0000"/>
                </a:solidFill>
              </a:rPr>
              <a:t>"</a:t>
            </a:r>
            <a:r>
              <a:rPr lang="en-US" sz="2000" dirty="0">
                <a:solidFill>
                  <a:schemeClr val="tx2"/>
                </a:solidFill>
              </a:rPr>
              <a:t>LOL</a:t>
            </a:r>
            <a:r>
              <a:rPr lang="en-US" sz="2000" dirty="0">
                <a:solidFill>
                  <a:srgbClr val="FF0000"/>
                </a:solidFill>
              </a:rPr>
              <a:t>"</a:t>
            </a:r>
            <a:r>
              <a:rPr lang="en-US" sz="2000" dirty="0">
                <a:solidFill>
                  <a:schemeClr val="tx2"/>
                </a:solidFill>
              </a:rPr>
              <a:t> means?`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5" name="Action Button: Document 4">
            <a:hlinkClick r:id="rId3" action="ppaction://hlinkfile" highlightClick="1"/>
            <a:extLst>
              <a:ext uri="{FF2B5EF4-FFF2-40B4-BE49-F238E27FC236}">
                <a16:creationId xmlns:a16="http://schemas.microsoft.com/office/drawing/2014/main" id="{A1F08AAD-4079-194B-8030-E8CC66635EAB}"/>
              </a:ext>
            </a:extLst>
          </p:cNvPr>
          <p:cNvSpPr/>
          <p:nvPr/>
        </p:nvSpPr>
        <p:spPr>
          <a:xfrm>
            <a:off x="10742122" y="5869094"/>
            <a:ext cx="409402" cy="426027"/>
          </a:xfrm>
          <a:prstGeom prst="actionButtonDocumen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713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41D0-57E8-465B-BA79-77707755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020" y="2991803"/>
            <a:ext cx="3200400" cy="737234"/>
          </a:xfrm>
        </p:spPr>
        <p:txBody>
          <a:bodyPr/>
          <a:lstStyle/>
          <a:p>
            <a:r>
              <a:rPr lang="en-US" dirty="0"/>
              <a:t>JavaScript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6D874-897F-4613-90A8-AF98D7498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91440" indent="-91440" algn="ct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he-IL" sz="4800" b="1" dirty="0"/>
              <a:t>חלונות מידע</a:t>
            </a:r>
            <a:endParaRPr lang="LID4096" sz="4800" b="1" dirty="0"/>
          </a:p>
        </p:txBody>
      </p:sp>
    </p:spTree>
    <p:extLst>
      <p:ext uri="{BB962C8B-B14F-4D97-AF65-F5344CB8AC3E}">
        <p14:creationId xmlns:p14="http://schemas.microsoft.com/office/powerpoint/2010/main" val="6036046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חלונות מידע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יכול לשמש לאינטראקציה עם המשתמש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שימושי יותר למפתח מאשר למשתמש בגלל היבטי </a:t>
            </a:r>
            <a:r>
              <a:rPr lang="en-US" sz="2400" dirty="0">
                <a:solidFill>
                  <a:schemeClr val="tx2"/>
                </a:solidFill>
              </a:rPr>
              <a:t>UI/UX</a:t>
            </a:r>
            <a:endParaRPr lang="he-IL" sz="2400" dirty="0">
              <a:solidFill>
                <a:schemeClr val="tx2"/>
              </a:solidFill>
            </a:endParaRPr>
          </a:p>
          <a:p>
            <a:pPr marL="425196" indent="-3429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חלון התראה (</a:t>
            </a:r>
            <a:r>
              <a:rPr lang="en-US" sz="2400" dirty="0"/>
              <a:t>Alert</a:t>
            </a:r>
            <a:r>
              <a:rPr lang="he-IL" sz="2400" dirty="0"/>
              <a:t>):</a:t>
            </a:r>
          </a:p>
          <a:p>
            <a:pPr marL="809244" lvl="1" indent="-342900" algn="r" rtl="1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200" dirty="0">
                <a:solidFill>
                  <a:schemeClr val="tx2"/>
                </a:solidFill>
              </a:rPr>
              <a:t>להצגת הודעה למשתמש</a:t>
            </a:r>
          </a:p>
          <a:p>
            <a:pPr marL="809244" lvl="1" indent="-342900" algn="r" rtl="1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200" dirty="0">
                <a:solidFill>
                  <a:schemeClr val="tx2"/>
                </a:solidFill>
              </a:rPr>
              <a:t>שימוש: </a:t>
            </a:r>
            <a:r>
              <a:rPr lang="en-US" sz="2200" dirty="0">
                <a:solidFill>
                  <a:schemeClr val="tx2"/>
                </a:solidFill>
              </a:rPr>
              <a:t>alert(‘text’)</a:t>
            </a:r>
            <a:r>
              <a:rPr lang="he-IL" sz="2200" dirty="0">
                <a:solidFill>
                  <a:schemeClr val="tx2"/>
                </a:solidFill>
              </a:rPr>
              <a:t>, יצירת שורה חדשה באמצעות </a:t>
            </a:r>
            <a:r>
              <a:rPr lang="en-US" sz="2200" dirty="0">
                <a:solidFill>
                  <a:schemeClr val="tx2"/>
                </a:solidFill>
              </a:rPr>
              <a:t>\n\</a:t>
            </a:r>
            <a:endParaRPr lang="he-IL" sz="2200" dirty="0">
              <a:solidFill>
                <a:schemeClr val="tx2"/>
              </a:solidFill>
            </a:endParaRPr>
          </a:p>
          <a:p>
            <a:pPr marL="425196" indent="-3429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חלון אישור (</a:t>
            </a:r>
            <a:r>
              <a:rPr lang="en-US" sz="2400" dirty="0"/>
              <a:t>Confirm</a:t>
            </a:r>
            <a:r>
              <a:rPr lang="he-IL" sz="2400" dirty="0"/>
              <a:t>):</a:t>
            </a:r>
          </a:p>
          <a:p>
            <a:pPr marL="809244" lvl="1" indent="-342900" algn="r" rtl="1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200" dirty="0">
                <a:solidFill>
                  <a:schemeClr val="tx2"/>
                </a:solidFill>
              </a:rPr>
              <a:t>להצגת הודעה שתשובתה בוליאנית – כן/לא</a:t>
            </a:r>
          </a:p>
          <a:p>
            <a:pPr marL="809244" lvl="1" indent="-342900" algn="r" rtl="1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200" dirty="0">
                <a:solidFill>
                  <a:schemeClr val="tx2"/>
                </a:solidFill>
              </a:rPr>
              <a:t>שימוש: </a:t>
            </a:r>
            <a:r>
              <a:rPr lang="en-US" sz="2200" dirty="0" err="1">
                <a:solidFill>
                  <a:schemeClr val="tx2"/>
                </a:solidFill>
              </a:rPr>
              <a:t>var</a:t>
            </a:r>
            <a:r>
              <a:rPr lang="en-US" sz="2200" dirty="0">
                <a:solidFill>
                  <a:schemeClr val="tx2"/>
                </a:solidFill>
              </a:rPr>
              <a:t> answer = confirm(‘Question?’);</a:t>
            </a:r>
            <a:endParaRPr lang="he-IL" sz="2200" dirty="0">
              <a:solidFill>
                <a:schemeClr val="tx2"/>
              </a:solidFill>
            </a:endParaRPr>
          </a:p>
          <a:p>
            <a:pPr marL="425196" indent="-3429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חלון בקשת קלט (</a:t>
            </a:r>
            <a:r>
              <a:rPr lang="en-US" sz="2400" dirty="0"/>
              <a:t>Prompt</a:t>
            </a:r>
            <a:r>
              <a:rPr lang="he-IL" sz="2400" dirty="0"/>
              <a:t>):</a:t>
            </a:r>
          </a:p>
          <a:p>
            <a:pPr marL="809244" lvl="1" indent="-342900" algn="r" rtl="1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200" dirty="0">
                <a:solidFill>
                  <a:schemeClr val="tx2"/>
                </a:solidFill>
              </a:rPr>
              <a:t>מבנה: </a:t>
            </a:r>
            <a:r>
              <a:rPr lang="en-US" sz="2200" dirty="0" err="1">
                <a:solidFill>
                  <a:schemeClr val="tx2"/>
                </a:solidFill>
              </a:rPr>
              <a:t>var</a:t>
            </a:r>
            <a:r>
              <a:rPr lang="en-US" sz="2200" dirty="0">
                <a:solidFill>
                  <a:schemeClr val="tx2"/>
                </a:solidFill>
              </a:rPr>
              <a:t> x = prompt (‘text’);</a:t>
            </a:r>
            <a:endParaRPr lang="he-IL" sz="2200" dirty="0">
              <a:solidFill>
                <a:schemeClr val="tx2"/>
              </a:solidFill>
            </a:endParaRPr>
          </a:p>
          <a:p>
            <a:pPr marL="809244" lvl="1" indent="-342900" algn="r" rtl="1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200" dirty="0">
                <a:solidFill>
                  <a:schemeClr val="tx2"/>
                </a:solidFill>
              </a:rPr>
              <a:t>הטיפוס של </a:t>
            </a:r>
            <a:r>
              <a:rPr lang="en-US" sz="2200" dirty="0">
                <a:solidFill>
                  <a:schemeClr val="tx2"/>
                </a:solidFill>
              </a:rPr>
              <a:t>x</a:t>
            </a:r>
            <a:r>
              <a:rPr lang="he-IL" sz="2200" dirty="0">
                <a:solidFill>
                  <a:schemeClr val="tx2"/>
                </a:solidFill>
              </a:rPr>
              <a:t> נקבע לפי קלט המשתמש</a:t>
            </a:r>
          </a:p>
        </p:txBody>
      </p:sp>
      <p:sp>
        <p:nvSpPr>
          <p:cNvPr id="4" name="Action Button: Document 3">
            <a:hlinkClick r:id="rId3" action="ppaction://hlinkfile" highlightClick="1"/>
            <a:extLst>
              <a:ext uri="{FF2B5EF4-FFF2-40B4-BE49-F238E27FC236}">
                <a16:creationId xmlns:a16="http://schemas.microsoft.com/office/drawing/2014/main" id="{E442B6AA-C80A-8E43-9960-7DF6889335D4}"/>
              </a:ext>
            </a:extLst>
          </p:cNvPr>
          <p:cNvSpPr/>
          <p:nvPr/>
        </p:nvSpPr>
        <p:spPr>
          <a:xfrm>
            <a:off x="10742122" y="5869094"/>
            <a:ext cx="409402" cy="426027"/>
          </a:xfrm>
          <a:prstGeom prst="actionButtonDocumen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CC408B-9E50-A94F-BA58-3832E59BB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241" y="2601711"/>
            <a:ext cx="3441700" cy="11007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F9D5AE-182F-B74A-AE61-8B0497D208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85" y="3762884"/>
            <a:ext cx="3677412" cy="11496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2BF47D-66D4-DA44-8D91-C148DFAE60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248" y="4968407"/>
            <a:ext cx="2861686" cy="12337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92891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41D0-57E8-465B-BA79-77707755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020" y="2991803"/>
            <a:ext cx="3200400" cy="737234"/>
          </a:xfrm>
        </p:spPr>
        <p:txBody>
          <a:bodyPr/>
          <a:lstStyle/>
          <a:p>
            <a:r>
              <a:rPr lang="en-US" dirty="0"/>
              <a:t>JavaScript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6D874-897F-4613-90A8-AF98D7498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91440" indent="-91440" algn="ct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he-IL" sz="4800" b="1" dirty="0"/>
              <a:t>פונקציות ופונקציות חץ</a:t>
            </a:r>
            <a:endParaRPr lang="LID4096" sz="4800" b="1" dirty="0"/>
          </a:p>
        </p:txBody>
      </p:sp>
    </p:spTree>
    <p:extLst>
      <p:ext uri="{BB962C8B-B14F-4D97-AF65-F5344CB8AC3E}">
        <p14:creationId xmlns:p14="http://schemas.microsoft.com/office/powerpoint/2010/main" val="42754647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פונקציות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פונקציה – בלוק של קוד שיבוצע בעת הקריאה לפונקציה</a:t>
            </a:r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מבנה: </a:t>
            </a:r>
            <a:r>
              <a:rPr lang="en-US" sz="2400" dirty="0">
                <a:solidFill>
                  <a:schemeClr val="tx2"/>
                </a:solidFill>
              </a:rPr>
              <a:t>function </a:t>
            </a:r>
            <a:r>
              <a:rPr lang="en-US" sz="2400" dirty="0" err="1">
                <a:solidFill>
                  <a:schemeClr val="tx2"/>
                </a:solidFill>
              </a:rPr>
              <a:t>myFunction</a:t>
            </a:r>
            <a:r>
              <a:rPr lang="en-US" sz="2400" dirty="0">
                <a:solidFill>
                  <a:schemeClr val="tx2"/>
                </a:solidFill>
              </a:rPr>
              <a:t>(arg1, arg2…) { code… }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dirty="0" err="1">
                <a:solidFill>
                  <a:schemeClr val="tx2"/>
                </a:solidFill>
              </a:rPr>
              <a:t>myFunction</a:t>
            </a:r>
            <a:r>
              <a:rPr lang="he-IL" sz="2400" dirty="0">
                <a:solidFill>
                  <a:schemeClr val="tx2"/>
                </a:solidFill>
              </a:rPr>
              <a:t>  - שם הפונקציה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dirty="0">
                <a:solidFill>
                  <a:schemeClr val="tx2"/>
                </a:solidFill>
              </a:rPr>
              <a:t>arg1, arg2</a:t>
            </a:r>
            <a:r>
              <a:rPr lang="he-IL" sz="2400" dirty="0">
                <a:solidFill>
                  <a:schemeClr val="tx2"/>
                </a:solidFill>
              </a:rPr>
              <a:t> – הארגומנטים שהפונקציה מקבלת</a:t>
            </a:r>
          </a:p>
          <a:p>
            <a:pPr marL="992124" lvl="2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אין הכרזה על הטיפוס</a:t>
            </a:r>
          </a:p>
          <a:p>
            <a:pPr marL="992124" lvl="2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בקריאה לפונקציה לא חובה להעביר את כל הפרמטרים המוכרזים בה</a:t>
            </a:r>
          </a:p>
          <a:p>
            <a:pPr marL="992124" lvl="2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הערך בארגומנטים לא מועברים יהיה </a:t>
            </a:r>
            <a:r>
              <a:rPr lang="en-US" sz="2400" dirty="0">
                <a:solidFill>
                  <a:schemeClr val="tx2"/>
                </a:solidFill>
              </a:rPr>
              <a:t>undefined</a:t>
            </a:r>
            <a:endParaRPr lang="he-IL" sz="2800" dirty="0">
              <a:solidFill>
                <a:schemeClr val="tx2"/>
              </a:solidFill>
            </a:endParaRPr>
          </a:p>
          <a:p>
            <a:pPr marL="425196" indent="-3429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פונקציות אנונימיות – פונקציות חסרות שם שמתבצעות על רקע פעולה שנעשתה</a:t>
            </a:r>
          </a:p>
        </p:txBody>
      </p:sp>
    </p:spTree>
    <p:extLst>
      <p:ext uri="{BB962C8B-B14F-4D97-AF65-F5344CB8AC3E}">
        <p14:creationId xmlns:p14="http://schemas.microsoft.com/office/powerpoint/2010/main" val="21936441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פונקציות - המשך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ערך החזרה של פונקציה הוא </a:t>
            </a:r>
            <a:r>
              <a:rPr lang="en-US" sz="2400" dirty="0"/>
              <a:t>undefined</a:t>
            </a:r>
            <a:r>
              <a:rPr lang="he-IL" sz="2400" dirty="0"/>
              <a:t> אלא אם הוגדר אחרת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ניתן להחזיר משתנה/פונקציה/אוביקט/ערך פרימיטיבי</a:t>
            </a:r>
          </a:p>
          <a:p>
            <a:pPr marL="425196" indent="-3429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ניתן לקנן פונקציות</a:t>
            </a:r>
            <a:endParaRPr lang="he-IL" sz="2400" dirty="0">
              <a:solidFill>
                <a:schemeClr val="tx2"/>
              </a:solidFill>
            </a:endParaRPr>
          </a:p>
          <a:p>
            <a:pPr marL="425196" indent="-3429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600" dirty="0"/>
              <a:t>עקרונות:</a:t>
            </a:r>
          </a:p>
          <a:p>
            <a:pPr marL="809244" lvl="1" indent="-342900" algn="r" rtl="1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שמות משמעותיים</a:t>
            </a:r>
          </a:p>
          <a:p>
            <a:pPr marL="809244" lvl="1" indent="-342900" algn="r" rtl="1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לכל פונקציה מטרה ברורה ומדויקת</a:t>
            </a:r>
          </a:p>
          <a:p>
            <a:pPr marL="809244" lvl="1" indent="-342900" algn="r" rtl="1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ערך חזרה ברור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Action Button: Document 3">
            <a:hlinkClick r:id="rId3" action="ppaction://hlinkfile" highlightClick="1"/>
            <a:extLst>
              <a:ext uri="{FF2B5EF4-FFF2-40B4-BE49-F238E27FC236}">
                <a16:creationId xmlns:a16="http://schemas.microsoft.com/office/drawing/2014/main" id="{FC5DC89A-58DD-2C46-8CA6-F78E03167B96}"/>
              </a:ext>
            </a:extLst>
          </p:cNvPr>
          <p:cNvSpPr/>
          <p:nvPr/>
        </p:nvSpPr>
        <p:spPr>
          <a:xfrm>
            <a:off x="10742122" y="5869094"/>
            <a:ext cx="409402" cy="426027"/>
          </a:xfrm>
          <a:prstGeom prst="actionButtonDocumen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232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פונקציות חץ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פונקציות חץ (</a:t>
            </a:r>
            <a:r>
              <a:rPr lang="en-US" sz="2400" dirty="0"/>
              <a:t>arrow functions</a:t>
            </a:r>
            <a:r>
              <a:rPr lang="he-IL" sz="2400" dirty="0"/>
              <a:t>) יכולות להיות אנונימיות או להישאר בתוך משתנים</a:t>
            </a:r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אופן כתיבה</a:t>
            </a:r>
            <a:r>
              <a:rPr lang="he-IL" sz="2400" dirty="0"/>
              <a:t> עבור ארגומנט בודד:</a:t>
            </a:r>
          </a:p>
          <a:p>
            <a:pPr marL="82296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dirty="0"/>
              <a:t>arg1 =&gt; { … };</a:t>
            </a:r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אופן כתיבה עבור מספר ארגומנטים</a:t>
            </a:r>
            <a:r>
              <a:rPr lang="he-IL" sz="2400" dirty="0"/>
              <a:t>:</a:t>
            </a:r>
          </a:p>
          <a:p>
            <a:pPr marL="82296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dirty="0"/>
              <a:t>(arg1, arg2, …) =&gt; {… };</a:t>
            </a:r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בשמירה לתוך משתנה:</a:t>
            </a:r>
          </a:p>
          <a:p>
            <a:pPr marL="82296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dirty="0"/>
              <a:t>let </a:t>
            </a:r>
            <a:r>
              <a:rPr lang="en-US" sz="2400" dirty="0" err="1"/>
              <a:t>myArrowFunc</a:t>
            </a:r>
            <a:r>
              <a:rPr lang="en-US" sz="2400" dirty="0"/>
              <a:t> = arg1 =&gt; …;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4" name="Action Button: Document 3">
            <a:hlinkClick r:id="rId3" action="ppaction://hlinkfile" highlightClick="1"/>
            <a:extLst>
              <a:ext uri="{FF2B5EF4-FFF2-40B4-BE49-F238E27FC236}">
                <a16:creationId xmlns:a16="http://schemas.microsoft.com/office/drawing/2014/main" id="{FC5DC89A-58DD-2C46-8CA6-F78E03167B96}"/>
              </a:ext>
            </a:extLst>
          </p:cNvPr>
          <p:cNvSpPr/>
          <p:nvPr/>
        </p:nvSpPr>
        <p:spPr>
          <a:xfrm>
            <a:off x="10742122" y="5869094"/>
            <a:ext cx="409402" cy="426027"/>
          </a:xfrm>
          <a:prstGeom prst="actionButtonDocumen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253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41D0-57E8-465B-BA79-77707755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020" y="2991803"/>
            <a:ext cx="3200400" cy="737234"/>
          </a:xfrm>
        </p:spPr>
        <p:txBody>
          <a:bodyPr/>
          <a:lstStyle/>
          <a:p>
            <a:r>
              <a:rPr lang="en-US" dirty="0"/>
              <a:t>JavaScript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6D874-897F-4613-90A8-AF98D7498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91440" indent="-91440" algn="ct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he-IL" sz="4800" b="1" dirty="0"/>
              <a:t>המרות</a:t>
            </a:r>
            <a:endParaRPr lang="LID4096" sz="4800" b="1" dirty="0"/>
          </a:p>
        </p:txBody>
      </p:sp>
    </p:spTree>
    <p:extLst>
      <p:ext uri="{BB962C8B-B14F-4D97-AF65-F5344CB8AC3E}">
        <p14:creationId xmlns:p14="http://schemas.microsoft.com/office/powerpoint/2010/main" val="8934778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המרות (</a:t>
            </a:r>
            <a:r>
              <a:rPr lang="en-US" dirty="0"/>
              <a:t>Casting</a:t>
            </a:r>
            <a:r>
              <a:rPr lang="he-IL" dirty="0"/>
              <a:t>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ניתן לשנות טיפוסים של משתני </a:t>
            </a:r>
            <a:r>
              <a:rPr lang="en-US" sz="2400" dirty="0"/>
              <a:t>JS</a:t>
            </a:r>
            <a:r>
              <a:rPr lang="he-IL" sz="2400" dirty="0"/>
              <a:t> באמצעות המרות. </a:t>
            </a:r>
            <a:endParaRPr lang="en-US" sz="2400" dirty="0"/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השיטה </a:t>
            </a:r>
            <a:r>
              <a:rPr lang="en-US" sz="2400" dirty="0" err="1"/>
              <a:t>x.toString</a:t>
            </a:r>
            <a:r>
              <a:rPr lang="en-US" sz="2400" dirty="0"/>
              <a:t>()</a:t>
            </a:r>
            <a:r>
              <a:rPr lang="he-IL" sz="2400" dirty="0"/>
              <a:t> תמיר את המשתנה </a:t>
            </a:r>
            <a:r>
              <a:rPr lang="en-US" sz="2400" dirty="0"/>
              <a:t>x</a:t>
            </a:r>
            <a:r>
              <a:rPr lang="he-IL" sz="2400" dirty="0"/>
              <a:t> למחרוזת</a:t>
            </a:r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הפונקציה </a:t>
            </a:r>
            <a:r>
              <a:rPr lang="en-US" sz="2400" dirty="0"/>
              <a:t>Number(x)</a:t>
            </a:r>
            <a:r>
              <a:rPr lang="he-IL" sz="2400" dirty="0"/>
              <a:t> תמיר את המשתנה </a:t>
            </a:r>
            <a:r>
              <a:rPr lang="en-US" sz="2400" dirty="0"/>
              <a:t>x</a:t>
            </a:r>
            <a:r>
              <a:rPr lang="he-IL" sz="2400" dirty="0"/>
              <a:t> למספר, מלבד: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200" dirty="0">
                <a:solidFill>
                  <a:schemeClr val="tx2"/>
                </a:solidFill>
              </a:rPr>
              <a:t>כשיש בעיה בהמרה (ערך שאינו יכול להיות מומר) הערך שמתקבל הוא </a:t>
            </a:r>
            <a:r>
              <a:rPr lang="en-US" sz="2200" dirty="0" err="1">
                <a:solidFill>
                  <a:schemeClr val="tx2"/>
                </a:solidFill>
              </a:rPr>
              <a:t>NaN</a:t>
            </a:r>
            <a:endParaRPr lang="he-IL" sz="2200" dirty="0">
              <a:solidFill>
                <a:schemeClr val="tx2"/>
              </a:solidFill>
            </a:endParaRP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 err="1">
                <a:solidFill>
                  <a:schemeClr val="tx2"/>
                </a:solidFill>
              </a:rPr>
              <a:t>NaN</a:t>
            </a:r>
            <a:r>
              <a:rPr lang="he-IL" sz="2200" dirty="0">
                <a:solidFill>
                  <a:schemeClr val="tx2"/>
                </a:solidFill>
              </a:rPr>
              <a:t> – </a:t>
            </a:r>
            <a:r>
              <a:rPr lang="en-US" sz="2200" dirty="0">
                <a:solidFill>
                  <a:schemeClr val="tx2"/>
                </a:solidFill>
              </a:rPr>
              <a:t>Not a Number</a:t>
            </a:r>
            <a:endParaRPr lang="he-IL" sz="2200" dirty="0">
              <a:solidFill>
                <a:schemeClr val="tx2"/>
              </a:solidFill>
            </a:endParaRP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 err="1">
                <a:solidFill>
                  <a:schemeClr val="tx2"/>
                </a:solidFill>
              </a:rPr>
              <a:t>NaN</a:t>
            </a:r>
            <a:r>
              <a:rPr lang="he-IL" sz="2200" dirty="0">
                <a:solidFill>
                  <a:schemeClr val="tx2"/>
                </a:solidFill>
              </a:rPr>
              <a:t> – מספר בעצמו (</a:t>
            </a:r>
            <a:r>
              <a:rPr lang="en-US" sz="2200" dirty="0" err="1">
                <a:solidFill>
                  <a:schemeClr val="tx2"/>
                </a:solidFill>
              </a:rPr>
              <a:t>typeof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NaN</a:t>
            </a:r>
            <a:r>
              <a:rPr lang="en-US" sz="2200" dirty="0">
                <a:solidFill>
                  <a:schemeClr val="tx2"/>
                </a:solidFill>
              </a:rPr>
              <a:t> == number</a:t>
            </a:r>
            <a:r>
              <a:rPr lang="he-IL" sz="2200" dirty="0">
                <a:solidFill>
                  <a:schemeClr val="tx2"/>
                </a:solidFill>
              </a:rPr>
              <a:t>)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200" dirty="0">
                <a:solidFill>
                  <a:schemeClr val="tx2"/>
                </a:solidFill>
              </a:rPr>
              <a:t>תוצאת כל פעולה אריתמטית עם </a:t>
            </a:r>
            <a:r>
              <a:rPr lang="en-US" sz="2200" dirty="0" err="1">
                <a:solidFill>
                  <a:schemeClr val="tx2"/>
                </a:solidFill>
              </a:rPr>
              <a:t>NaN</a:t>
            </a:r>
            <a:r>
              <a:rPr lang="he-IL" sz="2200" dirty="0">
                <a:solidFill>
                  <a:schemeClr val="tx2"/>
                </a:solidFill>
              </a:rPr>
              <a:t> היא </a:t>
            </a:r>
            <a:r>
              <a:rPr lang="en-US" sz="2200" dirty="0" err="1">
                <a:solidFill>
                  <a:schemeClr val="tx2"/>
                </a:solidFill>
              </a:rPr>
              <a:t>NaN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77844-D539-E645-9239-7F51E10015AD}"/>
              </a:ext>
            </a:extLst>
          </p:cNvPr>
          <p:cNvSpPr/>
          <p:nvPr/>
        </p:nvSpPr>
        <p:spPr>
          <a:xfrm>
            <a:off x="0" y="6488668"/>
            <a:ext cx="5390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https://www.w3schools.com/</a:t>
            </a:r>
            <a:r>
              <a:rPr lang="en-US" dirty="0" err="1">
                <a:solidFill>
                  <a:schemeClr val="bg1"/>
                </a:solidFill>
              </a:rPr>
              <a:t>js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js_type_conversion.asp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757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המרות (</a:t>
            </a:r>
            <a:r>
              <a:rPr lang="en-US" dirty="0"/>
              <a:t>Casting</a:t>
            </a:r>
            <a:r>
              <a:rPr lang="he-IL" dirty="0"/>
              <a:t>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ניתן לשנות טיפוסים של משתני </a:t>
            </a:r>
            <a:r>
              <a:rPr lang="en-US" sz="2400" dirty="0"/>
              <a:t>JS</a:t>
            </a:r>
            <a:r>
              <a:rPr lang="he-IL" sz="2400" dirty="0"/>
              <a:t> באמצעות המרות. </a:t>
            </a:r>
            <a:endParaRPr lang="en-US" sz="2400" dirty="0"/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הפונקציה </a:t>
            </a:r>
            <a:r>
              <a:rPr lang="en-US" sz="2400" dirty="0"/>
              <a:t>Boolean(x)</a:t>
            </a:r>
            <a:r>
              <a:rPr lang="he-IL" sz="2400" dirty="0"/>
              <a:t> תמיר את המשתנה </a:t>
            </a:r>
            <a:r>
              <a:rPr lang="en-US" sz="2400" dirty="0"/>
              <a:t>x</a:t>
            </a:r>
            <a:r>
              <a:rPr lang="he-IL" sz="2400" dirty="0"/>
              <a:t> ל- </a:t>
            </a:r>
            <a:r>
              <a:rPr lang="en-US" sz="2400" dirty="0"/>
              <a:t>true</a:t>
            </a:r>
            <a:r>
              <a:rPr lang="he-IL" sz="2400" dirty="0"/>
              <a:t> או </a:t>
            </a:r>
            <a:r>
              <a:rPr lang="en-US" sz="2400" dirty="0"/>
              <a:t>false</a:t>
            </a:r>
            <a:endParaRPr lang="he-IL" sz="2400" dirty="0"/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הערך ייקבע ל- </a:t>
            </a:r>
            <a:r>
              <a:rPr lang="en-US" sz="2400" dirty="0"/>
              <a:t>false</a:t>
            </a:r>
            <a:r>
              <a:rPr lang="he-IL" sz="2400" dirty="0"/>
              <a:t> כאשר </a:t>
            </a:r>
            <a:r>
              <a:rPr lang="en-US" sz="2400" dirty="0"/>
              <a:t>x</a:t>
            </a:r>
            <a:r>
              <a:rPr lang="he-IL" sz="2400" dirty="0"/>
              <a:t> הוא אחד מהערכים הבאים: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000" dirty="0">
                <a:solidFill>
                  <a:schemeClr val="tx2"/>
                </a:solidFill>
              </a:rPr>
              <a:t>המספר 0, 0- או </a:t>
            </a:r>
            <a:r>
              <a:rPr lang="en-US" sz="2000" dirty="0" err="1">
                <a:solidFill>
                  <a:schemeClr val="tx2"/>
                </a:solidFill>
              </a:rPr>
              <a:t>NaN</a:t>
            </a:r>
            <a:endParaRPr lang="he-IL" sz="2000" dirty="0">
              <a:solidFill>
                <a:schemeClr val="tx2"/>
              </a:solidFill>
            </a:endParaRP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dirty="0">
                <a:solidFill>
                  <a:schemeClr val="tx2"/>
                </a:solidFill>
              </a:rPr>
              <a:t>null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200" dirty="0">
                <a:solidFill>
                  <a:schemeClr val="tx2"/>
                </a:solidFill>
              </a:rPr>
              <a:t>מחרוזת ריקה: ״״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>
                <a:solidFill>
                  <a:schemeClr val="tx2"/>
                </a:solidFill>
              </a:rPr>
              <a:t>false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>
                <a:solidFill>
                  <a:schemeClr val="tx2"/>
                </a:solidFill>
              </a:rPr>
              <a:t>undefined</a:t>
            </a:r>
          </a:p>
          <a:p>
            <a:pPr marL="425196" indent="-3429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בכל מקרה אחר, הערך יהיה </a:t>
            </a:r>
            <a:r>
              <a:rPr lang="en-US" sz="2400" dirty="0"/>
              <a:t>true</a:t>
            </a:r>
            <a:r>
              <a:rPr lang="he-IL" sz="2400" dirty="0"/>
              <a:t> (גם במקרה שהערך הוא מחרוזת ״</a:t>
            </a:r>
            <a:r>
              <a:rPr lang="en-US" sz="2400" dirty="0"/>
              <a:t>false</a:t>
            </a:r>
            <a:r>
              <a:rPr lang="he-IL" sz="2400" dirty="0"/>
              <a:t>״)</a:t>
            </a:r>
            <a:endParaRPr lang="en-US" sz="2400" dirty="0"/>
          </a:p>
        </p:txBody>
      </p:sp>
      <p:sp>
        <p:nvSpPr>
          <p:cNvPr id="5" name="Action Button: Document 4">
            <a:hlinkClick r:id="rId3" action="ppaction://hlinkfile" highlightClick="1"/>
            <a:extLst>
              <a:ext uri="{FF2B5EF4-FFF2-40B4-BE49-F238E27FC236}">
                <a16:creationId xmlns:a16="http://schemas.microsoft.com/office/drawing/2014/main" id="{A1F08AAD-4079-194B-8030-E8CC66635EAB}"/>
              </a:ext>
            </a:extLst>
          </p:cNvPr>
          <p:cNvSpPr/>
          <p:nvPr/>
        </p:nvSpPr>
        <p:spPr>
          <a:xfrm>
            <a:off x="10742122" y="5869094"/>
            <a:ext cx="409402" cy="426027"/>
          </a:xfrm>
          <a:prstGeom prst="actionButtonDocumen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8F2259-52A7-AC41-9C52-50F5D35F9839}"/>
              </a:ext>
            </a:extLst>
          </p:cNvPr>
          <p:cNvSpPr/>
          <p:nvPr/>
        </p:nvSpPr>
        <p:spPr>
          <a:xfrm>
            <a:off x="0" y="6488668"/>
            <a:ext cx="5390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https://www.w3schools.com/js/js_type_conversion.asp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2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מבוא - </a:t>
            </a:r>
            <a:r>
              <a:rPr lang="en-US" dirty="0"/>
              <a:t>JavaScript</a:t>
            </a:r>
            <a:r>
              <a:rPr lang="he-IL" dirty="0"/>
              <a:t> (</a:t>
            </a:r>
            <a:r>
              <a:rPr lang="en-US" dirty="0"/>
              <a:t>JS</a:t>
            </a:r>
            <a:r>
              <a:rPr lang="he-IL" dirty="0"/>
              <a:t>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שפת סקריפטים שכמעט מונחית עצמים בצד לקוח</a:t>
            </a:r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dirty="0"/>
              <a:t>JavaScript != Java</a:t>
            </a:r>
            <a:endParaRPr lang="he-IL" sz="2400" dirty="0"/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200" dirty="0">
                <a:solidFill>
                  <a:schemeClr val="tx2"/>
                </a:solidFill>
              </a:rPr>
              <a:t>לא כל הפונקציונליות של </a:t>
            </a:r>
            <a:r>
              <a:rPr lang="en-US" sz="2200" dirty="0">
                <a:solidFill>
                  <a:schemeClr val="tx2"/>
                </a:solidFill>
              </a:rPr>
              <a:t>OOP</a:t>
            </a:r>
            <a:r>
              <a:rPr lang="he-IL" sz="2200" dirty="0">
                <a:solidFill>
                  <a:schemeClr val="tx2"/>
                </a:solidFill>
              </a:rPr>
              <a:t> קיימת (״סוכר סינטטי״)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200" dirty="0">
                <a:solidFill>
                  <a:schemeClr val="tx2"/>
                </a:solidFill>
              </a:rPr>
              <a:t>אין מחלקות (</a:t>
            </a:r>
            <a:r>
              <a:rPr lang="en-US" sz="2200" dirty="0">
                <a:solidFill>
                  <a:schemeClr val="tx2"/>
                </a:solidFill>
              </a:rPr>
              <a:t>Classes</a:t>
            </a:r>
            <a:r>
              <a:rPr lang="he-IL" sz="2200" dirty="0">
                <a:solidFill>
                  <a:schemeClr val="tx2"/>
                </a:solidFill>
              </a:rPr>
              <a:t>) במובן המוכר שלהן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200" dirty="0">
                <a:solidFill>
                  <a:schemeClr val="tx2"/>
                </a:solidFill>
              </a:rPr>
              <a:t>סינטקס שאול מ-</a:t>
            </a:r>
            <a:r>
              <a:rPr lang="en-US" sz="2200" dirty="0">
                <a:solidFill>
                  <a:schemeClr val="tx2"/>
                </a:solidFill>
              </a:rPr>
              <a:t>Java</a:t>
            </a:r>
            <a:endParaRPr lang="he-IL" sz="2200" dirty="0">
              <a:solidFill>
                <a:schemeClr val="tx2"/>
              </a:solidFill>
            </a:endParaRP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200" dirty="0">
                <a:solidFill>
                  <a:schemeClr val="tx2"/>
                </a:solidFill>
              </a:rPr>
              <a:t>לא מוצמד לטיפוסים  (</a:t>
            </a:r>
            <a:r>
              <a:rPr lang="en-US" sz="2200" dirty="0">
                <a:solidFill>
                  <a:schemeClr val="tx2"/>
                </a:solidFill>
              </a:rPr>
              <a:t>Loosely typed</a:t>
            </a:r>
            <a:r>
              <a:rPr lang="he-IL" sz="2200" dirty="0">
                <a:solidFill>
                  <a:schemeClr val="tx2"/>
                </a:solidFill>
              </a:rPr>
              <a:t>)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200" dirty="0">
                <a:solidFill>
                  <a:schemeClr val="tx2"/>
                </a:solidFill>
              </a:rPr>
              <a:t>לא עובר קומפילציה</a:t>
            </a:r>
          </a:p>
          <a:p>
            <a:pPr marL="425196" indent="-3429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מימוש </a:t>
            </a:r>
            <a:r>
              <a:rPr lang="en-US" sz="2400" dirty="0">
                <a:solidFill>
                  <a:schemeClr val="tx2"/>
                </a:solidFill>
              </a:rPr>
              <a:t>Ja</a:t>
            </a:r>
            <a:r>
              <a:rPr lang="en-US" sz="2400" dirty="0"/>
              <a:t>vaScript</a:t>
            </a:r>
            <a:r>
              <a:rPr lang="he-IL" sz="2400" dirty="0"/>
              <a:t> דרך הטמעתו (</a:t>
            </a:r>
            <a:r>
              <a:rPr lang="en-US" sz="2400" dirty="0"/>
              <a:t>Embed</a:t>
            </a:r>
            <a:r>
              <a:rPr lang="he-IL" sz="2400" dirty="0"/>
              <a:t>) במסמכי </a:t>
            </a:r>
            <a:r>
              <a:rPr lang="en-US" sz="2400" dirty="0"/>
              <a:t>HTML</a:t>
            </a:r>
            <a:r>
              <a:rPr lang="he-IL" sz="2400" dirty="0"/>
              <a:t> (</a:t>
            </a:r>
            <a:r>
              <a:rPr lang="en-US" sz="2400" dirty="0"/>
              <a:t>Internal/External</a:t>
            </a:r>
            <a:r>
              <a:rPr lang="he-IL" sz="2400" dirty="0"/>
              <a:t>)</a:t>
            </a:r>
            <a:endParaRPr lang="he-IL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8563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41D0-57E8-465B-BA79-77707755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020" y="2991803"/>
            <a:ext cx="3200400" cy="737234"/>
          </a:xfrm>
        </p:spPr>
        <p:txBody>
          <a:bodyPr/>
          <a:lstStyle/>
          <a:p>
            <a:r>
              <a:rPr lang="en-US" dirty="0"/>
              <a:t>JavaScript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6D874-897F-4613-90A8-AF98D7498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91440" indent="-91440" algn="ct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he-IL" sz="4800" b="1" dirty="0"/>
              <a:t>תנאים לוגיים </a:t>
            </a:r>
            <a:br>
              <a:rPr lang="en-US" sz="4800" b="1" dirty="0"/>
            </a:br>
            <a:r>
              <a:rPr lang="he-IL" sz="4800" b="1" dirty="0"/>
              <a:t>ו- </a:t>
            </a:r>
            <a:r>
              <a:rPr lang="en-US" sz="4800" b="1" dirty="0"/>
              <a:t>switch case</a:t>
            </a:r>
            <a:endParaRPr lang="LID4096" sz="4800" b="1" dirty="0"/>
          </a:p>
        </p:txBody>
      </p:sp>
    </p:spTree>
    <p:extLst>
      <p:ext uri="{BB962C8B-B14F-4D97-AF65-F5344CB8AC3E}">
        <p14:creationId xmlns:p14="http://schemas.microsoft.com/office/powerpoint/2010/main" val="12229890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תנאי - </a:t>
            </a:r>
            <a:r>
              <a:rPr lang="en-US" dirty="0"/>
              <a:t>if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תנאים הם הכרחיים לכתיבת קוד.</a:t>
            </a:r>
          </a:p>
          <a:p>
            <a:pPr marL="425196" indent="-3429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מבנה: </a:t>
            </a:r>
            <a:r>
              <a:rPr lang="en-US" sz="2400" dirty="0"/>
              <a:t>if (CONDITION) { …} else { … }</a:t>
            </a:r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אופרטורים להשוואה: </a:t>
            </a:r>
            <a:r>
              <a:rPr lang="en-US" sz="2400" dirty="0"/>
              <a:t>!, ==, !==, ===, !==, &gt;, &gt;=, &lt;, &lt;=</a:t>
            </a:r>
            <a:endParaRPr lang="he-IL" sz="2400" dirty="0"/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כתיבה מקוצרת: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7A600"/>
                </a:solidFill>
              </a:rPr>
              <a:t>CONDITION</a:t>
            </a:r>
            <a:r>
              <a:rPr lang="en-US" sz="2400" dirty="0"/>
              <a:t> ? </a:t>
            </a:r>
            <a:r>
              <a:rPr lang="en-US" sz="2400" dirty="0">
                <a:solidFill>
                  <a:schemeClr val="accent5"/>
                </a:solidFill>
              </a:rPr>
              <a:t>EXECUTE-TRUE</a:t>
            </a:r>
            <a:r>
              <a:rPr lang="en-US" sz="2400" dirty="0"/>
              <a:t> : </a:t>
            </a:r>
            <a:r>
              <a:rPr lang="en-US" sz="2400" dirty="0">
                <a:solidFill>
                  <a:srgbClr val="C00000"/>
                </a:solidFill>
              </a:rPr>
              <a:t>EXECUTE-FALSE</a:t>
            </a:r>
            <a:r>
              <a:rPr lang="en-US" sz="2400" dirty="0"/>
              <a:t>)</a:t>
            </a:r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תנאים מקוננים:</a:t>
            </a:r>
          </a:p>
          <a:p>
            <a:pPr marL="82296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dirty="0"/>
              <a:t>if (CONDITION1) { … }</a:t>
            </a:r>
          </a:p>
          <a:p>
            <a:pPr marL="82296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dirty="0"/>
              <a:t>else if (CONDITION2) { … } else if (CONDITION3) { … } …</a:t>
            </a:r>
          </a:p>
          <a:p>
            <a:pPr marL="82296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dirty="0"/>
              <a:t>else { … 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4570810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תנאי - </a:t>
            </a:r>
            <a:r>
              <a:rPr lang="en-US" dirty="0"/>
              <a:t>switch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שימושי כשיש צורך לבצע פעולות בהתבסס על ערך קטגוריאלי</a:t>
            </a:r>
          </a:p>
          <a:p>
            <a:pPr marL="425196" indent="-3429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מבנה: </a:t>
            </a:r>
          </a:p>
          <a:p>
            <a:pPr marL="82296" algn="l" rt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dirty="0"/>
              <a:t>switch (n) {</a:t>
            </a:r>
            <a:br>
              <a:rPr lang="en-US" sz="2400" dirty="0"/>
            </a:br>
            <a:r>
              <a:rPr lang="en-US" sz="2400" dirty="0"/>
              <a:t>	case 1:</a:t>
            </a:r>
            <a:br>
              <a:rPr lang="en-US" sz="2400" dirty="0"/>
            </a:br>
            <a:r>
              <a:rPr lang="en-US" sz="2400" dirty="0"/>
              <a:t>		Code block for case 1;</a:t>
            </a:r>
            <a:br>
              <a:rPr lang="en-US" sz="2400" dirty="0"/>
            </a:br>
            <a:r>
              <a:rPr lang="en-US" sz="2400" dirty="0"/>
              <a:t>		break; // Prevents executing code in other cases</a:t>
            </a:r>
            <a:br>
              <a:rPr lang="en-US" sz="2400" dirty="0"/>
            </a:br>
            <a:r>
              <a:rPr lang="en-US" sz="2400" dirty="0"/>
              <a:t>	…</a:t>
            </a:r>
            <a:br>
              <a:rPr lang="en-US" sz="2400" dirty="0"/>
            </a:br>
            <a:r>
              <a:rPr lang="en-US" sz="2400" dirty="0"/>
              <a:t>	default:</a:t>
            </a:r>
            <a:br>
              <a:rPr lang="en-US" sz="2400" dirty="0"/>
            </a:br>
            <a:r>
              <a:rPr lang="en-US" sz="2400" dirty="0"/>
              <a:t>		Default code to be run if (n != cases)</a:t>
            </a:r>
            <a:br>
              <a:rPr lang="en-US" sz="2400" dirty="0"/>
            </a:br>
            <a:r>
              <a:rPr lang="en-US" sz="2400" dirty="0"/>
              <a:t>		break;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  <p:sp>
        <p:nvSpPr>
          <p:cNvPr id="4" name="Action Button: Document 3">
            <a:hlinkClick r:id="rId3" action="ppaction://hlinkfile" highlightClick="1"/>
            <a:extLst>
              <a:ext uri="{FF2B5EF4-FFF2-40B4-BE49-F238E27FC236}">
                <a16:creationId xmlns:a16="http://schemas.microsoft.com/office/drawing/2014/main" id="{E442B6AA-C80A-8E43-9960-7DF6889335D4}"/>
              </a:ext>
            </a:extLst>
          </p:cNvPr>
          <p:cNvSpPr/>
          <p:nvPr/>
        </p:nvSpPr>
        <p:spPr>
          <a:xfrm>
            <a:off x="10742122" y="5869094"/>
            <a:ext cx="409402" cy="426027"/>
          </a:xfrm>
          <a:prstGeom prst="actionButtonDocumen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708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41D0-57E8-465B-BA79-77707755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020" y="2991803"/>
            <a:ext cx="3200400" cy="737234"/>
          </a:xfrm>
        </p:spPr>
        <p:txBody>
          <a:bodyPr/>
          <a:lstStyle/>
          <a:p>
            <a:r>
              <a:rPr lang="en-US" dirty="0"/>
              <a:t>JavaScript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6D874-897F-4613-90A8-AF98D7498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91440" indent="-91440" algn="ct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he-IL" sz="4800" b="1" dirty="0"/>
              <a:t>מערכים</a:t>
            </a:r>
            <a:endParaRPr lang="LID4096" sz="4800" b="1" dirty="0"/>
          </a:p>
        </p:txBody>
      </p:sp>
    </p:spTree>
    <p:extLst>
      <p:ext uri="{BB962C8B-B14F-4D97-AF65-F5344CB8AC3E}">
        <p14:creationId xmlns:p14="http://schemas.microsoft.com/office/powerpoint/2010/main" val="2815761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מערכים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מערך משמש לשמירת ריבוי ערכים במשתנה יחיד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000" dirty="0">
                <a:solidFill>
                  <a:schemeClr val="tx2"/>
                </a:solidFill>
              </a:rPr>
              <a:t>הגדרת מערך ריק:</a:t>
            </a:r>
            <a:endParaRPr lang="en-US" sz="2000" dirty="0">
              <a:solidFill>
                <a:schemeClr val="tx2"/>
              </a:solidFill>
            </a:endParaRPr>
          </a:p>
          <a:p>
            <a:pPr marL="82296" algn="l" rt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/>
              <a:t>let fruits = [];</a:t>
            </a:r>
            <a:endParaRPr lang="en-US" sz="2400" dirty="0"/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000" dirty="0">
                <a:solidFill>
                  <a:schemeClr val="tx2"/>
                </a:solidFill>
              </a:rPr>
              <a:t>הגדרת מערכת מאותחל:</a:t>
            </a:r>
          </a:p>
          <a:p>
            <a:pPr marL="82296" algn="l" rt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/>
              <a:t>let fruits = [”apple”, “banana”];</a:t>
            </a:r>
            <a:endParaRPr lang="en-US" sz="2400" dirty="0"/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000" dirty="0">
                <a:solidFill>
                  <a:schemeClr val="tx2"/>
                </a:solidFill>
              </a:rPr>
              <a:t>פנייה למערך באינדקס:</a:t>
            </a:r>
          </a:p>
          <a:p>
            <a:pPr marL="82296" algn="l" rt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/>
              <a:t>let </a:t>
            </a:r>
            <a:r>
              <a:rPr lang="en-US" sz="2200" dirty="0" err="1"/>
              <a:t>tastyFruit</a:t>
            </a:r>
            <a:r>
              <a:rPr lang="en-US" sz="2200" dirty="0"/>
              <a:t> = fruits[0];  // </a:t>
            </a:r>
            <a:r>
              <a:rPr lang="en-US" sz="2200" dirty="0" err="1"/>
              <a:t>tastyFruit</a:t>
            </a:r>
            <a:r>
              <a:rPr lang="en-US" sz="2200" dirty="0"/>
              <a:t> contains apple</a:t>
            </a:r>
          </a:p>
          <a:p>
            <a:pPr marL="82296" algn="l" rt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/>
              <a:t>fruits[1] = “avocado”; // avocado will replace banana</a:t>
            </a:r>
          </a:p>
          <a:p>
            <a:pPr marL="82296" algn="l" rt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356431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41D0-57E8-465B-BA79-77707755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020" y="2991803"/>
            <a:ext cx="3200400" cy="737234"/>
          </a:xfrm>
        </p:spPr>
        <p:txBody>
          <a:bodyPr/>
          <a:lstStyle/>
          <a:p>
            <a:r>
              <a:rPr lang="en-US" dirty="0"/>
              <a:t>JavaScript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6D874-897F-4613-90A8-AF98D7498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91440" indent="-9144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he-IL" sz="4800" b="1" dirty="0"/>
              <a:t>אובייקטים</a:t>
            </a:r>
            <a:endParaRPr lang="LID4096" sz="4800" b="1" dirty="0"/>
          </a:p>
        </p:txBody>
      </p:sp>
    </p:spTree>
    <p:extLst>
      <p:ext uri="{BB962C8B-B14F-4D97-AF65-F5344CB8AC3E}">
        <p14:creationId xmlns:p14="http://schemas.microsoft.com/office/powerpoint/2010/main" val="23805865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אובייקטים (לא מחלקות)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ב-</a:t>
            </a:r>
            <a:r>
              <a:rPr lang="en-US" sz="2400" dirty="0"/>
              <a:t>JS</a:t>
            </a:r>
            <a:r>
              <a:rPr lang="he-IL" sz="2400" dirty="0"/>
              <a:t>, אובייקטים הם אוסף של מפתחות וערכים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000" dirty="0"/>
              <a:t>משמשים כמבנה נתונים על בסיס מפתח-ערך</a:t>
            </a:r>
          </a:p>
          <a:p>
            <a:pPr marL="425196" indent="-342900" algn="r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200" dirty="0"/>
              <a:t>מפתחות באובייקט חייבים להיות מחרוזות (</a:t>
            </a:r>
            <a:r>
              <a:rPr lang="en-US" sz="2200" dirty="0"/>
              <a:t>string</a:t>
            </a:r>
            <a:r>
              <a:rPr lang="he-IL" sz="2200" dirty="0"/>
              <a:t>)</a:t>
            </a:r>
          </a:p>
          <a:p>
            <a:pPr marL="809244" lvl="1" indent="-342900" algn="r" rtl="1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dirty="0"/>
              <a:t>מפתחות שהם מילה בודדת יכולים להיכתב ללא גרשיים / </a:t>
            </a:r>
            <a:r>
              <a:rPr lang="he-IL" dirty="0" err="1"/>
              <a:t>מרכאות</a:t>
            </a:r>
            <a:endParaRPr lang="he-IL" dirty="0"/>
          </a:p>
          <a:p>
            <a:pPr marL="809244" lvl="1" indent="-342900" algn="r" rtl="1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dirty="0"/>
              <a:t>למשל – </a:t>
            </a:r>
            <a:r>
              <a:rPr lang="en-US" dirty="0"/>
              <a:t>”age”</a:t>
            </a:r>
            <a:r>
              <a:rPr lang="he-IL" dirty="0"/>
              <a:t>, ״</a:t>
            </a:r>
            <a:r>
              <a:rPr lang="en-US" dirty="0"/>
              <a:t>name</a:t>
            </a:r>
            <a:r>
              <a:rPr lang="he-IL" dirty="0"/>
              <a:t>״, ״</a:t>
            </a:r>
            <a:r>
              <a:rPr lang="en-US" dirty="0"/>
              <a:t>description</a:t>
            </a:r>
            <a:r>
              <a:rPr lang="he-IL" dirty="0"/>
              <a:t>״ וכדומה יכולים להיכתב כ:</a:t>
            </a:r>
            <a:r>
              <a:rPr lang="en-US" dirty="0"/>
              <a:t>description, age, name</a:t>
            </a:r>
            <a:r>
              <a:rPr lang="he-IL" dirty="0"/>
              <a:t> וכדומה</a:t>
            </a:r>
          </a:p>
          <a:p>
            <a:pPr marL="425196" indent="-3429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dirty="0"/>
              <a:t>ערכים באובייקט יכולים להיות כל דבר</a:t>
            </a:r>
          </a:p>
          <a:p>
            <a:pPr marL="809244" lvl="1" indent="-342900" algn="r" rtl="1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dirty="0"/>
              <a:t>מחרוזות/מערכים/מספרים/פונקציות/אובייקטים אחרים/קבועים/משתנים...</a:t>
            </a:r>
          </a:p>
          <a:p>
            <a:pPr marL="809244" lvl="1" indent="-342900" algn="r" rtl="1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dirty="0"/>
              <a:t>ערכים שהם מחרוזות מחייבים גרשיים/</a:t>
            </a:r>
            <a:r>
              <a:rPr lang="he-IL" dirty="0" err="1"/>
              <a:t>מרכאות</a:t>
            </a:r>
            <a:r>
              <a:rPr lang="he-IL" dirty="0"/>
              <a:t> גם אם הם ערך בודד</a:t>
            </a:r>
            <a:endParaRPr lang="en-US" dirty="0"/>
          </a:p>
          <a:p>
            <a:pPr marL="82296" algn="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504164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אובייקטים – הגדרה והוספה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הגדרת אובייקט חדש: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dirty="0"/>
              <a:t>אובייקט ריק מוגדר באמצעות סוגריים מסולסלים: {}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dirty="0"/>
              <a:t>ערך מוצמד למפתח באמצעות נקודתיים:  </a:t>
            </a:r>
            <a:r>
              <a:rPr lang="en-US" dirty="0"/>
              <a:t>{key: value}</a:t>
            </a:r>
            <a:endParaRPr lang="he-IL" dirty="0"/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dirty="0"/>
              <a:t>הפרדת מספר מפתחות וערכים נעשית באמצעות פסיקים: </a:t>
            </a:r>
            <a:r>
              <a:rPr lang="en-US" dirty="0"/>
              <a:t>{k1:v1, k2:v2, k3:v3, …}</a:t>
            </a:r>
            <a:endParaRPr lang="he-IL" dirty="0"/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dirty="0"/>
              <a:t>נהוג לשמור אובייקטים בקבועים: </a:t>
            </a:r>
            <a:r>
              <a:rPr lang="en-US" dirty="0"/>
              <a:t>const </a:t>
            </a:r>
            <a:r>
              <a:rPr lang="en-US" dirty="0" err="1"/>
              <a:t>myObj</a:t>
            </a:r>
            <a:r>
              <a:rPr lang="en-US" dirty="0"/>
              <a:t> = { … };</a:t>
            </a:r>
            <a:endParaRPr lang="he-IL" dirty="0"/>
          </a:p>
          <a:p>
            <a:pPr marL="425196" indent="-3429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dirty="0"/>
              <a:t>הוספה של מפתחות וערכים לאובייקט קיים:</a:t>
            </a:r>
          </a:p>
          <a:p>
            <a:pPr marL="809244" lvl="1" indent="-342900" algn="r" rtl="1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dirty="0"/>
              <a:t>הוספת מפתחות וערכים לאובייקט קיים באמצעות </a:t>
            </a:r>
            <a:r>
              <a:rPr lang="he-IL" dirty="0" err="1"/>
              <a:t>נוטציה</a:t>
            </a:r>
            <a:r>
              <a:rPr lang="he-IL" dirty="0"/>
              <a:t> של נקודה (.) או סוגריים מלבניים ([]):</a:t>
            </a:r>
          </a:p>
          <a:p>
            <a:pPr marL="992124" lvl="2" indent="-342900" algn="r" rtl="1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dirty="0"/>
              <a:t>במקרה שהמפתח הוא מילה בודדת: </a:t>
            </a:r>
            <a:r>
              <a:rPr lang="en-US" dirty="0" err="1"/>
              <a:t>myObj.newKey</a:t>
            </a:r>
            <a:r>
              <a:rPr lang="en-US" dirty="0"/>
              <a:t> = </a:t>
            </a:r>
            <a:r>
              <a:rPr lang="en-US" dirty="0" err="1"/>
              <a:t>newVal</a:t>
            </a:r>
            <a:r>
              <a:rPr lang="en-US" dirty="0"/>
              <a:t>;</a:t>
            </a:r>
            <a:endParaRPr lang="he-IL" dirty="0"/>
          </a:p>
          <a:p>
            <a:pPr marL="992124" lvl="2" indent="-342900" algn="r" rtl="1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dirty="0"/>
              <a:t>במקרה שהמפתח מורכב ממספר מילים: </a:t>
            </a:r>
            <a:r>
              <a:rPr lang="en-US" dirty="0" err="1"/>
              <a:t>myObj</a:t>
            </a:r>
            <a:r>
              <a:rPr lang="en-US" dirty="0"/>
              <a:t>[‘street address’] = </a:t>
            </a:r>
            <a:r>
              <a:rPr lang="en-US" dirty="0" err="1"/>
              <a:t>newVal</a:t>
            </a:r>
            <a:r>
              <a:rPr lang="en-US" dirty="0"/>
              <a:t>;</a:t>
            </a:r>
            <a:endParaRPr lang="he-IL" dirty="0"/>
          </a:p>
          <a:p>
            <a:pPr marL="809244" lvl="1" indent="-342900" algn="r" rtl="1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dirty="0"/>
              <a:t>שימו לב: השמה של ערך כלשהו למפתח קיים תדרוס את הערך הקיים ללא התראה מוקדמת</a:t>
            </a:r>
          </a:p>
          <a:p>
            <a:pPr marL="992124" lvl="2" indent="-342900" algn="r" rtl="1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6301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אובייקטים – גישה לערכים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גישה לערכים באובייקט: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dirty="0"/>
              <a:t>גישה מתבצעת עם </a:t>
            </a:r>
            <a:r>
              <a:rPr lang="he-IL" dirty="0" err="1"/>
              <a:t>נוטציה</a:t>
            </a:r>
            <a:r>
              <a:rPr lang="he-IL" dirty="0"/>
              <a:t> של נקודה </a:t>
            </a:r>
            <a:r>
              <a:rPr lang="en-US" dirty="0" err="1"/>
              <a:t>obj.key</a:t>
            </a:r>
            <a:r>
              <a:rPr lang="he-IL" dirty="0"/>
              <a:t> או סוגריים מלבניים </a:t>
            </a:r>
            <a:r>
              <a:rPr lang="en-US" dirty="0"/>
              <a:t>obj[“key”]</a:t>
            </a:r>
            <a:endParaRPr lang="he-IL" dirty="0"/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dirty="0"/>
              <a:t>אפשר לשרשר </a:t>
            </a:r>
            <a:r>
              <a:rPr lang="he-IL" dirty="0" err="1"/>
              <a:t>נוטציות</a:t>
            </a:r>
            <a:r>
              <a:rPr lang="he-IL" dirty="0"/>
              <a:t> כאשר הערכים הם אובייקטים בעצמם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dirty="0"/>
              <a:t>דוגמא:</a:t>
            </a:r>
          </a:p>
          <a:p>
            <a:pPr algn="l" rtl="0"/>
            <a:r>
              <a:rPr lang="en-US" dirty="0"/>
              <a:t>const </a:t>
            </a:r>
            <a:r>
              <a:rPr lang="en-US" dirty="0" err="1"/>
              <a:t>my_obj</a:t>
            </a:r>
            <a:r>
              <a:rPr lang="en-US" dirty="0"/>
              <a:t> = {</a:t>
            </a:r>
          </a:p>
          <a:p>
            <a:pPr marL="201168" lvl="1" indent="0">
              <a:buNone/>
            </a:pPr>
            <a:r>
              <a:rPr lang="en-US" dirty="0" err="1"/>
              <a:t>firstname</a:t>
            </a:r>
            <a:r>
              <a:rPr lang="en-US" dirty="0"/>
              <a:t>: 'Arseni',</a:t>
            </a:r>
          </a:p>
          <a:p>
            <a:pPr marL="201168" lvl="1" indent="0">
              <a:buNone/>
            </a:pPr>
            <a:r>
              <a:rPr lang="en-US" dirty="0" err="1"/>
              <a:t>lastname</a:t>
            </a:r>
            <a:r>
              <a:rPr lang="en-US" dirty="0"/>
              <a:t>: 'Perchik',</a:t>
            </a:r>
          </a:p>
          <a:p>
            <a:pPr marL="201168" lvl="1" indent="0">
              <a:buNone/>
            </a:pPr>
            <a:r>
              <a:rPr lang="en-US" dirty="0" err="1"/>
              <a:t>getName</a:t>
            </a:r>
            <a:r>
              <a:rPr lang="en-US" dirty="0"/>
              <a:t>: function() {return `${</a:t>
            </a:r>
            <a:r>
              <a:rPr lang="en-US" dirty="0" err="1"/>
              <a:t>this.firstname</a:t>
            </a:r>
            <a:r>
              <a:rPr lang="en-US" dirty="0"/>
              <a:t>} ${</a:t>
            </a:r>
            <a:r>
              <a:rPr lang="en-US" dirty="0" err="1"/>
              <a:t>this.lastname</a:t>
            </a:r>
            <a:r>
              <a:rPr lang="en-US" dirty="0"/>
              <a:t>}!`;},</a:t>
            </a:r>
          </a:p>
          <a:p>
            <a:pPr marL="201168" lvl="1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vehicles: { cars: [`Toyota`], motors: [`123-ABC`] }</a:t>
            </a:r>
          </a:p>
          <a:p>
            <a:pPr algn="l" rtl="0"/>
            <a:r>
              <a:rPr lang="en-US" dirty="0"/>
              <a:t>};</a:t>
            </a:r>
          </a:p>
          <a:p>
            <a:pPr marL="809244" lvl="1" indent="-342900" algn="l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dirty="0"/>
          </a:p>
          <a:p>
            <a:pPr marL="82296" algn="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2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FA14737-8A48-3C4E-AF20-95D8C1136212}"/>
              </a:ext>
            </a:extLst>
          </p:cNvPr>
          <p:cNvSpPr/>
          <p:nvPr/>
        </p:nvSpPr>
        <p:spPr>
          <a:xfrm>
            <a:off x="11587655" y="5869094"/>
            <a:ext cx="389816" cy="3898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784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41D0-57E8-465B-BA79-77707755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020" y="2991803"/>
            <a:ext cx="3200400" cy="737234"/>
          </a:xfrm>
        </p:spPr>
        <p:txBody>
          <a:bodyPr/>
          <a:lstStyle/>
          <a:p>
            <a:r>
              <a:rPr lang="en-US" dirty="0"/>
              <a:t>JavaScript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6D874-897F-4613-90A8-AF98D7498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91440" indent="-91440" algn="ct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he-IL" sz="4800" b="1" dirty="0"/>
              <a:t>אובייקט </a:t>
            </a:r>
            <a:r>
              <a:rPr lang="en-US" sz="4800" b="1" dirty="0"/>
              <a:t>Math</a:t>
            </a:r>
            <a:endParaRPr lang="LID4096" sz="4800" b="1" dirty="0"/>
          </a:p>
        </p:txBody>
      </p:sp>
    </p:spTree>
    <p:extLst>
      <p:ext uri="{BB962C8B-B14F-4D97-AF65-F5344CB8AC3E}">
        <p14:creationId xmlns:p14="http://schemas.microsoft.com/office/powerpoint/2010/main" val="100424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dirty="0"/>
              <a:t>JavaScript</a:t>
            </a:r>
            <a:r>
              <a:rPr lang="he-IL" dirty="0"/>
              <a:t> - היסטוריה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800" dirty="0"/>
              <a:t>1995 – הומצא על-ידי </a:t>
            </a:r>
            <a:r>
              <a:rPr lang="en-US" sz="2800" dirty="0"/>
              <a:t>Brendan </a:t>
            </a:r>
            <a:r>
              <a:rPr lang="en-US" sz="2800" dirty="0" err="1"/>
              <a:t>Eich</a:t>
            </a:r>
            <a:r>
              <a:rPr lang="he-IL" sz="2800" dirty="0"/>
              <a:t> ב-</a:t>
            </a:r>
            <a:r>
              <a:rPr lang="en-US" sz="2800" dirty="0"/>
              <a:t>Netscape</a:t>
            </a:r>
            <a:endParaRPr lang="he-IL" sz="2800" dirty="0"/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נקרא בשם </a:t>
            </a:r>
            <a:r>
              <a:rPr lang="en-US" sz="2400" dirty="0" err="1">
                <a:solidFill>
                  <a:schemeClr val="tx2"/>
                </a:solidFill>
              </a:rPr>
              <a:t>LiveScript</a:t>
            </a:r>
            <a:endParaRPr lang="he-IL" sz="2400" dirty="0">
              <a:solidFill>
                <a:schemeClr val="tx2"/>
              </a:solidFill>
            </a:endParaRPr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800" dirty="0"/>
              <a:t>דצמבר 1995 – </a:t>
            </a:r>
            <a:r>
              <a:rPr lang="en-US" sz="2800" dirty="0"/>
              <a:t>Netscape</a:t>
            </a:r>
            <a:r>
              <a:rPr lang="he-IL" sz="2800" dirty="0"/>
              <a:t> ו- </a:t>
            </a:r>
            <a:r>
              <a:rPr lang="en-US" sz="2800" dirty="0"/>
              <a:t>Sun</a:t>
            </a:r>
            <a:r>
              <a:rPr lang="he-IL" sz="2800" dirty="0"/>
              <a:t> מכריזות ביחד על </a:t>
            </a:r>
            <a:r>
              <a:rPr lang="en-US" sz="2800" dirty="0"/>
              <a:t>JavaScript</a:t>
            </a:r>
            <a:endParaRPr lang="he-IL" sz="2800" dirty="0"/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800" dirty="0"/>
              <a:t>1996</a:t>
            </a:r>
            <a:r>
              <a:rPr lang="en-US" sz="2800" dirty="0"/>
              <a:t> </a:t>
            </a:r>
            <a:r>
              <a:rPr lang="he-IL" sz="2800" dirty="0"/>
              <a:t> - </a:t>
            </a:r>
            <a:r>
              <a:rPr lang="en-US" sz="2800" dirty="0"/>
              <a:t>Microsoft IE</a:t>
            </a:r>
            <a:r>
              <a:rPr lang="he-IL" sz="2800" dirty="0"/>
              <a:t> נגד </a:t>
            </a:r>
            <a:r>
              <a:rPr lang="en-US" sz="2800" dirty="0"/>
              <a:t>Netscape</a:t>
            </a:r>
            <a:r>
              <a:rPr lang="he-IL" sz="2800" dirty="0"/>
              <a:t>: מלחמת הדפדפנים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מתחילות להיווצר בעיות תאימות בין הדפדפנים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שתי החברות פונות לגורם שלישי: </a:t>
            </a:r>
            <a:r>
              <a:rPr lang="en-US" sz="2400" dirty="0">
                <a:solidFill>
                  <a:schemeClr val="tx2"/>
                </a:solidFill>
              </a:rPr>
              <a:t>The standard European Computer Manufacturers Association (ECMA)</a:t>
            </a:r>
            <a:endParaRPr lang="he-IL" sz="2400" dirty="0">
              <a:solidFill>
                <a:schemeClr val="tx2"/>
              </a:solidFill>
            </a:endParaRP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השם משתנה ל- </a:t>
            </a:r>
            <a:r>
              <a:rPr lang="en-US" sz="2400" dirty="0">
                <a:solidFill>
                  <a:schemeClr val="tx2"/>
                </a:solidFill>
              </a:rPr>
              <a:t>ECMAScript</a:t>
            </a:r>
            <a:r>
              <a:rPr lang="he-IL" sz="2400" dirty="0">
                <a:solidFill>
                  <a:schemeClr val="tx2"/>
                </a:solidFill>
              </a:rPr>
              <a:t>, אך השם הנפוץ הוא עדיין </a:t>
            </a:r>
            <a:r>
              <a:rPr lang="en-US" sz="2400" dirty="0">
                <a:solidFill>
                  <a:schemeClr val="tx2"/>
                </a:solidFill>
              </a:rPr>
              <a:t>JavaScript</a:t>
            </a:r>
            <a:endParaRPr lang="he-IL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028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אובייקט מתמטיקה - </a:t>
            </a:r>
            <a:r>
              <a:rPr lang="en-US" dirty="0"/>
              <a:t>Math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dirty="0"/>
              <a:t>Math</a:t>
            </a:r>
            <a:r>
              <a:rPr lang="he-IL" sz="2400" dirty="0"/>
              <a:t> – אובייקט לשימוש בפונקציות מתמטיות מובנות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200" dirty="0">
                <a:solidFill>
                  <a:schemeClr val="tx2"/>
                </a:solidFill>
              </a:rPr>
              <a:t>קיים וזמין, אין צורך לייצר ישות </a:t>
            </a:r>
            <a:r>
              <a:rPr lang="en-US" sz="2200" dirty="0">
                <a:solidFill>
                  <a:schemeClr val="tx2"/>
                </a:solidFill>
              </a:rPr>
              <a:t>new Math();</a:t>
            </a:r>
          </a:p>
          <a:p>
            <a:pPr marL="425196" indent="-3429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שימוש בשיטות ותכונות באמצעות סימון הנקודה, למשל:</a:t>
            </a:r>
          </a:p>
          <a:p>
            <a:pPr marL="809244" lvl="1" indent="-342900" algn="r" rtl="1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 err="1">
                <a:solidFill>
                  <a:schemeClr val="tx2"/>
                </a:solidFill>
              </a:rPr>
              <a:t>Math.E</a:t>
            </a:r>
            <a:r>
              <a:rPr lang="he-IL" sz="2200" dirty="0">
                <a:solidFill>
                  <a:schemeClr val="tx2"/>
                </a:solidFill>
              </a:rPr>
              <a:t> - מחזיר את הערך של </a:t>
            </a:r>
            <a:r>
              <a:rPr lang="en-US" sz="2200" dirty="0">
                <a:solidFill>
                  <a:schemeClr val="tx2"/>
                </a:solidFill>
              </a:rPr>
              <a:t>e</a:t>
            </a:r>
          </a:p>
          <a:p>
            <a:pPr marL="809244" lvl="1" indent="-342900" algn="r" rtl="1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 err="1">
                <a:solidFill>
                  <a:schemeClr val="tx2"/>
                </a:solidFill>
              </a:rPr>
              <a:t>Math.floor</a:t>
            </a:r>
            <a:r>
              <a:rPr lang="en-US" sz="2200" dirty="0">
                <a:solidFill>
                  <a:schemeClr val="tx2"/>
                </a:solidFill>
              </a:rPr>
              <a:t>(3.05)</a:t>
            </a:r>
            <a:r>
              <a:rPr lang="he-IL" sz="2200" dirty="0">
                <a:solidFill>
                  <a:schemeClr val="tx2"/>
                </a:solidFill>
              </a:rPr>
              <a:t> – מחזיר את השלם הקרוב ביותר מלמטה למספר הנתון</a:t>
            </a:r>
            <a:endParaRPr lang="en-US" sz="2200" dirty="0">
              <a:solidFill>
                <a:schemeClr val="tx2"/>
              </a:solidFill>
            </a:endParaRPr>
          </a:p>
          <a:p>
            <a:pPr marL="809244" lvl="1" indent="-342900" algn="r" rtl="1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200" dirty="0">
                <a:solidFill>
                  <a:schemeClr val="tx2"/>
                </a:solidFill>
              </a:rPr>
              <a:t>קבועים שניתנים לשימוש – </a:t>
            </a:r>
            <a:r>
              <a:rPr lang="en-US" sz="2200" dirty="0">
                <a:solidFill>
                  <a:schemeClr val="tx2"/>
                </a:solidFill>
              </a:rPr>
              <a:t>Infinity, -Infinity, </a:t>
            </a:r>
            <a:r>
              <a:rPr lang="en-US" sz="2200" dirty="0" err="1">
                <a:solidFill>
                  <a:schemeClr val="tx2"/>
                </a:solidFill>
              </a:rPr>
              <a:t>NaN</a:t>
            </a:r>
            <a:endParaRPr lang="he-IL" sz="2200" dirty="0">
              <a:solidFill>
                <a:schemeClr val="tx2"/>
              </a:solidFill>
            </a:endParaRPr>
          </a:p>
          <a:p>
            <a:pPr marL="425196" indent="-3429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רפרנס מלא: </a:t>
            </a:r>
            <a:r>
              <a:rPr lang="en-US" sz="2400" dirty="0">
                <a:hlinkClick r:id="rId3"/>
              </a:rPr>
              <a:t>https://www.w3schools.com/jsref/jsref_obj_math.asp</a:t>
            </a:r>
            <a:endParaRPr lang="he-IL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6294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41D0-57E8-465B-BA79-77707755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020" y="2991803"/>
            <a:ext cx="3200400" cy="737234"/>
          </a:xfrm>
        </p:spPr>
        <p:txBody>
          <a:bodyPr/>
          <a:lstStyle/>
          <a:p>
            <a:r>
              <a:rPr lang="en-US" dirty="0"/>
              <a:t>JavaScript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6D874-897F-4613-90A8-AF98D7498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91440" indent="-91440" algn="ct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he-IL" sz="4800" b="1" dirty="0"/>
              <a:t>אובייקט </a:t>
            </a:r>
            <a:r>
              <a:rPr lang="en-US" sz="4800" b="1" dirty="0"/>
              <a:t>Date</a:t>
            </a:r>
            <a:endParaRPr lang="LID4096" sz="4800" b="1" dirty="0"/>
          </a:p>
        </p:txBody>
      </p:sp>
    </p:spTree>
    <p:extLst>
      <p:ext uri="{BB962C8B-B14F-4D97-AF65-F5344CB8AC3E}">
        <p14:creationId xmlns:p14="http://schemas.microsoft.com/office/powerpoint/2010/main" val="36651353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אובייקט תאריך - </a:t>
            </a:r>
            <a:r>
              <a:rPr lang="en-US" dirty="0"/>
              <a:t>Date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תאריכים וזמנים מוגדרים באמצעות אובייקט </a:t>
            </a:r>
            <a:r>
              <a:rPr lang="en-US" sz="2400" dirty="0"/>
              <a:t>Date</a:t>
            </a:r>
            <a:r>
              <a:rPr lang="he-IL" sz="2400" dirty="0"/>
              <a:t>:</a:t>
            </a:r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מבנה: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>
                <a:solidFill>
                  <a:schemeClr val="tx2"/>
                </a:solidFill>
              </a:rPr>
              <a:t>let d = new Date();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>
                <a:solidFill>
                  <a:schemeClr val="tx2"/>
                </a:solidFill>
              </a:rPr>
              <a:t>let d = new Date(year, month, day);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>
                <a:solidFill>
                  <a:schemeClr val="tx2"/>
                </a:solidFill>
              </a:rPr>
              <a:t>let d = new Date(year, month, day, hour, minute, second);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>
                <a:solidFill>
                  <a:schemeClr val="tx2"/>
                </a:solidFill>
              </a:rPr>
              <a:t>let d = new Date(milliseconds);</a:t>
            </a:r>
          </a:p>
          <a:p>
            <a:pPr marL="425196" indent="-3429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לאובייקט </a:t>
            </a:r>
            <a:r>
              <a:rPr lang="en-US" sz="2400" dirty="0"/>
              <a:t>Date</a:t>
            </a:r>
            <a:r>
              <a:rPr lang="he-IL" sz="2400" dirty="0"/>
              <a:t> תכונות ושיטות, </a:t>
            </a:r>
            <a:r>
              <a:rPr lang="he-IL" sz="2400" dirty="0" err="1"/>
              <a:t>רפרנס</a:t>
            </a:r>
            <a:r>
              <a:rPr lang="he-IL" sz="2400" dirty="0"/>
              <a:t>: </a:t>
            </a:r>
            <a:r>
              <a:rPr lang="en-US" sz="2400" dirty="0">
                <a:hlinkClick r:id="rId3"/>
              </a:rPr>
              <a:t>https://www.w3schools.com/jsref/jsref_obj_date.asp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4" name="Action Button: Document 3">
            <a:hlinkClick r:id="rId4" action="ppaction://hlinkfile" highlightClick="1"/>
            <a:extLst>
              <a:ext uri="{FF2B5EF4-FFF2-40B4-BE49-F238E27FC236}">
                <a16:creationId xmlns:a16="http://schemas.microsoft.com/office/drawing/2014/main" id="{BF2DBE51-E26B-4D92-98AA-A944BB8D0EF5}"/>
              </a:ext>
            </a:extLst>
          </p:cNvPr>
          <p:cNvSpPr/>
          <p:nvPr/>
        </p:nvSpPr>
        <p:spPr>
          <a:xfrm>
            <a:off x="10742122" y="5869094"/>
            <a:ext cx="409402" cy="426027"/>
          </a:xfrm>
          <a:prstGeom prst="actionButtonDocumen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457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41D0-57E8-465B-BA79-77707755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020" y="2991803"/>
            <a:ext cx="3200400" cy="737234"/>
          </a:xfrm>
        </p:spPr>
        <p:txBody>
          <a:bodyPr/>
          <a:lstStyle/>
          <a:p>
            <a:r>
              <a:rPr lang="en-US" dirty="0"/>
              <a:t>JavaScript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6D874-897F-4613-90A8-AF98D7498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91440" indent="-91440" algn="ct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he-IL" sz="4800" b="1" dirty="0"/>
              <a:t>פונקציות תזמון</a:t>
            </a:r>
            <a:endParaRPr lang="LID4096" sz="4800" b="1" dirty="0"/>
          </a:p>
        </p:txBody>
      </p:sp>
    </p:spTree>
    <p:extLst>
      <p:ext uri="{BB962C8B-B14F-4D97-AF65-F5344CB8AC3E}">
        <p14:creationId xmlns:p14="http://schemas.microsoft.com/office/powerpoint/2010/main" val="35532785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פונקציות תזמון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ניתן לתזמן ביצוע של פונקציות לפי זמן </a:t>
            </a:r>
            <a:r>
              <a:rPr lang="he-IL" sz="2400" dirty="0" err="1"/>
              <a:t>אינטרוולי</a:t>
            </a:r>
            <a:endParaRPr lang="he-IL" sz="2400" dirty="0"/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מבנה: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timedName</a:t>
            </a:r>
            <a:r>
              <a:rPr lang="en-US" sz="2400" dirty="0"/>
              <a:t> = </a:t>
            </a:r>
            <a:r>
              <a:rPr lang="en-US" sz="2400" dirty="0" err="1">
                <a:solidFill>
                  <a:srgbClr val="C00000"/>
                </a:solidFill>
              </a:rPr>
              <a:t>timedFunction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7030A0"/>
                </a:solidFill>
              </a:rPr>
              <a:t>executedFunction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milliseconds</a:t>
            </a:r>
            <a:r>
              <a:rPr lang="en-US" sz="2400" dirty="0"/>
              <a:t>);</a:t>
            </a:r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ישנן שתי פונקציות מתוזמנות עיקריות: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dirty="0" err="1">
                <a:solidFill>
                  <a:srgbClr val="C00000"/>
                </a:solidFill>
              </a:rPr>
              <a:t>setInterval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function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milliseconds</a:t>
            </a:r>
            <a:r>
              <a:rPr lang="en-US" dirty="0"/>
              <a:t>)</a:t>
            </a:r>
            <a:r>
              <a:rPr lang="he-IL" dirty="0"/>
              <a:t> </a:t>
            </a:r>
            <a:r>
              <a:rPr lang="he-IL" dirty="0">
                <a:solidFill>
                  <a:schemeClr val="tx2"/>
                </a:solidFill>
              </a:rPr>
              <a:t>– מחזורית: קוראת לפונקציה </a:t>
            </a:r>
            <a:r>
              <a:rPr lang="en-US" dirty="0">
                <a:solidFill>
                  <a:srgbClr val="7030A0"/>
                </a:solidFill>
              </a:rPr>
              <a:t>function</a:t>
            </a:r>
            <a:r>
              <a:rPr lang="he-IL" dirty="0">
                <a:solidFill>
                  <a:srgbClr val="7030A0"/>
                </a:solidFill>
              </a:rPr>
              <a:t> </a:t>
            </a:r>
            <a:r>
              <a:rPr lang="he-IL" dirty="0">
                <a:solidFill>
                  <a:schemeClr val="tx2"/>
                </a:solidFill>
              </a:rPr>
              <a:t>בחלוף כל </a:t>
            </a:r>
            <a:r>
              <a:rPr lang="en-US" dirty="0">
                <a:solidFill>
                  <a:srgbClr val="00B050"/>
                </a:solidFill>
              </a:rPr>
              <a:t>milliseconds</a:t>
            </a:r>
            <a:endParaRPr lang="he-IL" dirty="0">
              <a:solidFill>
                <a:srgbClr val="00B050"/>
              </a:solidFill>
            </a:endParaRPr>
          </a:p>
          <a:p>
            <a:pPr marL="992124" lvl="2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1800" dirty="0">
                <a:solidFill>
                  <a:schemeClr val="tx2"/>
                </a:solidFill>
              </a:rPr>
              <a:t>הפסקת החזרה עם </a:t>
            </a:r>
            <a:r>
              <a:rPr lang="en-US" sz="1800" dirty="0" err="1">
                <a:solidFill>
                  <a:schemeClr val="tx2"/>
                </a:solidFill>
              </a:rPr>
              <a:t>clearInterval</a:t>
            </a:r>
            <a:r>
              <a:rPr lang="en-US" sz="1800" dirty="0">
                <a:solidFill>
                  <a:schemeClr val="tx2"/>
                </a:solidFill>
              </a:rPr>
              <a:t>(</a:t>
            </a:r>
            <a:r>
              <a:rPr lang="en-US" sz="1800" dirty="0" err="1">
                <a:solidFill>
                  <a:schemeClr val="tx2"/>
                </a:solidFill>
              </a:rPr>
              <a:t>var</a:t>
            </a:r>
            <a:r>
              <a:rPr lang="en-US" sz="1800" dirty="0">
                <a:solidFill>
                  <a:schemeClr val="tx2"/>
                </a:solidFill>
              </a:rPr>
              <a:t> name)</a:t>
            </a:r>
            <a:r>
              <a:rPr lang="he-IL" sz="1800" dirty="0">
                <a:solidFill>
                  <a:schemeClr val="tx2"/>
                </a:solidFill>
              </a:rPr>
              <a:t>, לדוגמה </a:t>
            </a:r>
            <a:r>
              <a:rPr lang="en-US" sz="1800" dirty="0" err="1">
                <a:solidFill>
                  <a:schemeClr val="tx2"/>
                </a:solidFill>
              </a:rPr>
              <a:t>clearInterval</a:t>
            </a:r>
            <a:r>
              <a:rPr lang="en-US" sz="1800" dirty="0">
                <a:solidFill>
                  <a:schemeClr val="tx2"/>
                </a:solidFill>
              </a:rPr>
              <a:t>(</a:t>
            </a:r>
            <a:r>
              <a:rPr lang="en-US" sz="1800" dirty="0" err="1"/>
              <a:t>timedName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  <a:endParaRPr lang="he-IL" sz="1800" dirty="0">
              <a:solidFill>
                <a:schemeClr val="tx2"/>
              </a:solidFill>
            </a:endParaRP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dirty="0" err="1">
                <a:solidFill>
                  <a:srgbClr val="C00000"/>
                </a:solidFill>
              </a:rPr>
              <a:t>setTimeout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function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milliseconds</a:t>
            </a:r>
            <a:r>
              <a:rPr lang="en-US" dirty="0"/>
              <a:t>)</a:t>
            </a:r>
            <a:r>
              <a:rPr lang="he-IL" dirty="0"/>
              <a:t> </a:t>
            </a:r>
            <a:r>
              <a:rPr lang="he-IL" dirty="0">
                <a:solidFill>
                  <a:schemeClr val="tx2"/>
                </a:solidFill>
              </a:rPr>
              <a:t>– חד פעמית: קוראת לפונקציה </a:t>
            </a:r>
            <a:r>
              <a:rPr lang="en-US" dirty="0">
                <a:solidFill>
                  <a:srgbClr val="7030A0"/>
                </a:solidFill>
              </a:rPr>
              <a:t>function</a:t>
            </a:r>
            <a:r>
              <a:rPr lang="he-IL" dirty="0">
                <a:solidFill>
                  <a:srgbClr val="7030A0"/>
                </a:solidFill>
              </a:rPr>
              <a:t> </a:t>
            </a:r>
            <a:r>
              <a:rPr lang="he-IL" dirty="0">
                <a:solidFill>
                  <a:schemeClr val="tx2"/>
                </a:solidFill>
              </a:rPr>
              <a:t>לאחר </a:t>
            </a:r>
            <a:r>
              <a:rPr lang="en-US" dirty="0">
                <a:solidFill>
                  <a:srgbClr val="00B050"/>
                </a:solidFill>
              </a:rPr>
              <a:t>milliseconds</a:t>
            </a:r>
            <a:endParaRPr lang="he-IL" dirty="0">
              <a:solidFill>
                <a:srgbClr val="00B050"/>
              </a:solidFill>
            </a:endParaRPr>
          </a:p>
          <a:p>
            <a:pPr marL="992124" lvl="2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1800" dirty="0">
                <a:solidFill>
                  <a:schemeClr val="tx2"/>
                </a:solidFill>
              </a:rPr>
              <a:t>הפסקת החזרה עם </a:t>
            </a:r>
            <a:r>
              <a:rPr lang="en-US" sz="1800" dirty="0" err="1">
                <a:solidFill>
                  <a:schemeClr val="tx2"/>
                </a:solidFill>
              </a:rPr>
              <a:t>clearTimeout</a:t>
            </a:r>
            <a:r>
              <a:rPr lang="en-US" sz="1800" dirty="0">
                <a:solidFill>
                  <a:schemeClr val="tx2"/>
                </a:solidFill>
              </a:rPr>
              <a:t>(</a:t>
            </a:r>
            <a:r>
              <a:rPr lang="en-US" sz="1800" dirty="0" err="1">
                <a:solidFill>
                  <a:schemeClr val="tx2"/>
                </a:solidFill>
              </a:rPr>
              <a:t>var</a:t>
            </a:r>
            <a:r>
              <a:rPr lang="en-US" sz="1800" dirty="0">
                <a:solidFill>
                  <a:schemeClr val="tx2"/>
                </a:solidFill>
              </a:rPr>
              <a:t> name)</a:t>
            </a:r>
            <a:r>
              <a:rPr lang="he-IL" sz="1800" dirty="0">
                <a:solidFill>
                  <a:schemeClr val="tx2"/>
                </a:solidFill>
              </a:rPr>
              <a:t>, לדוגמה </a:t>
            </a:r>
            <a:r>
              <a:rPr lang="en-US" sz="1800" dirty="0" err="1">
                <a:solidFill>
                  <a:schemeClr val="tx2"/>
                </a:solidFill>
              </a:rPr>
              <a:t>clearTimeout</a:t>
            </a:r>
            <a:r>
              <a:rPr lang="en-US" sz="1800" dirty="0">
                <a:solidFill>
                  <a:schemeClr val="tx2"/>
                </a:solidFill>
              </a:rPr>
              <a:t>(</a:t>
            </a:r>
            <a:r>
              <a:rPr lang="en-US" sz="1800" dirty="0" err="1"/>
              <a:t>timedName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  <a:endParaRPr lang="he-IL" sz="1800" dirty="0">
              <a:solidFill>
                <a:schemeClr val="tx2"/>
              </a:solidFill>
            </a:endParaRPr>
          </a:p>
        </p:txBody>
      </p:sp>
      <p:sp>
        <p:nvSpPr>
          <p:cNvPr id="4" name="Action Button: Document 3">
            <a:hlinkClick r:id="rId3" action="ppaction://hlinkfile" highlightClick="1"/>
            <a:extLst>
              <a:ext uri="{FF2B5EF4-FFF2-40B4-BE49-F238E27FC236}">
                <a16:creationId xmlns:a16="http://schemas.microsoft.com/office/drawing/2014/main" id="{82FBF2E2-B3D7-FD46-A455-44FEC6E88801}"/>
              </a:ext>
            </a:extLst>
          </p:cNvPr>
          <p:cNvSpPr/>
          <p:nvPr/>
        </p:nvSpPr>
        <p:spPr>
          <a:xfrm>
            <a:off x="10742122" y="5869094"/>
            <a:ext cx="409402" cy="426027"/>
          </a:xfrm>
          <a:prstGeom prst="actionButtonDocumen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0274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41D0-57E8-465B-BA79-77707755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020" y="2991803"/>
            <a:ext cx="3200400" cy="737234"/>
          </a:xfrm>
        </p:spPr>
        <p:txBody>
          <a:bodyPr/>
          <a:lstStyle/>
          <a:p>
            <a:r>
              <a:rPr lang="en-US" dirty="0"/>
              <a:t>JavaScript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6D874-897F-4613-90A8-AF98D7498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91440" indent="-91440" algn="ct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he-IL" sz="4800" b="1" dirty="0"/>
              <a:t>לולאות</a:t>
            </a:r>
            <a:endParaRPr lang="LID4096" sz="4800" b="1" dirty="0"/>
          </a:p>
        </p:txBody>
      </p:sp>
    </p:spTree>
    <p:extLst>
      <p:ext uri="{BB962C8B-B14F-4D97-AF65-F5344CB8AC3E}">
        <p14:creationId xmlns:p14="http://schemas.microsoft.com/office/powerpoint/2010/main" val="4563653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לולאות - </a:t>
            </a:r>
            <a:r>
              <a:rPr lang="en-US" dirty="0"/>
              <a:t>Loops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שימושי </a:t>
            </a:r>
            <a:r>
              <a:rPr lang="he-IL" sz="2400" dirty="0"/>
              <a:t>לחזרה על קוד במצבים משתנים ועם תנאי עצירה. ישנם 4 סוגי לולאות:</a:t>
            </a:r>
            <a:endParaRPr lang="he-IL" sz="2200" dirty="0"/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/>
              <a:t>for</a:t>
            </a:r>
            <a:r>
              <a:rPr lang="he-IL" sz="2200" dirty="0"/>
              <a:t> – לולאות לפי תנאי עצירה:</a:t>
            </a:r>
          </a:p>
          <a:p>
            <a:pPr marL="809244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dirty="0"/>
              <a:t>for (initial-value; stopping-condition; changing value) { … }</a:t>
            </a:r>
          </a:p>
          <a:p>
            <a:pPr marL="425196" indent="-3429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/>
              <a:t>for...in / for…of</a:t>
            </a:r>
            <a:r>
              <a:rPr lang="he-IL" sz="2200" dirty="0"/>
              <a:t> – לולאה על כל פרטי אובייקט:</a:t>
            </a:r>
          </a:p>
          <a:p>
            <a:pPr marL="809244" lvl="1" indent="-3429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dirty="0"/>
              <a:t>for (index in object) { … }      /      for (item of object) { … }</a:t>
            </a:r>
          </a:p>
          <a:p>
            <a:pPr marL="425196" indent="-3429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/>
              <a:t>while</a:t>
            </a:r>
            <a:r>
              <a:rPr lang="he-IL" sz="2200" dirty="0"/>
              <a:t> – לולאה כל עוד תנאי הוא </a:t>
            </a:r>
            <a:r>
              <a:rPr lang="en-US" sz="2200" dirty="0"/>
              <a:t>true</a:t>
            </a:r>
            <a:r>
              <a:rPr lang="he-IL" sz="2200" dirty="0"/>
              <a:t>:</a:t>
            </a:r>
          </a:p>
          <a:p>
            <a:pPr marL="809244" lvl="1" indent="-3429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dirty="0"/>
              <a:t>while (stopping-condition) { … }</a:t>
            </a:r>
          </a:p>
          <a:p>
            <a:pPr marL="425196" indent="-3429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/>
              <a:t>do...while</a:t>
            </a:r>
            <a:r>
              <a:rPr lang="he-IL" sz="2200" dirty="0"/>
              <a:t> – לולאה דומה ל- </a:t>
            </a:r>
            <a:r>
              <a:rPr lang="en-US" sz="2200" dirty="0"/>
              <a:t>while</a:t>
            </a:r>
            <a:r>
              <a:rPr lang="he-IL" sz="2200" dirty="0"/>
              <a:t> עם ביצוע מקדים לבדיקה:</a:t>
            </a:r>
          </a:p>
          <a:p>
            <a:pPr marL="809244" lvl="1" indent="-3429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dirty="0"/>
              <a:t>do { ... } while (stopping-condition)</a:t>
            </a:r>
            <a:endParaRPr lang="he-IL" sz="2000" dirty="0"/>
          </a:p>
        </p:txBody>
      </p:sp>
      <p:sp>
        <p:nvSpPr>
          <p:cNvPr id="4" name="Action Button: Document 3">
            <a:hlinkClick r:id="rId3" action="ppaction://hlinkfile" highlightClick="1"/>
            <a:extLst>
              <a:ext uri="{FF2B5EF4-FFF2-40B4-BE49-F238E27FC236}">
                <a16:creationId xmlns:a16="http://schemas.microsoft.com/office/drawing/2014/main" id="{E442B6AA-C80A-8E43-9960-7DF6889335D4}"/>
              </a:ext>
            </a:extLst>
          </p:cNvPr>
          <p:cNvSpPr/>
          <p:nvPr/>
        </p:nvSpPr>
        <p:spPr>
          <a:xfrm>
            <a:off x="10742122" y="5869094"/>
            <a:ext cx="409402" cy="426027"/>
          </a:xfrm>
          <a:prstGeom prst="actionButtonDocumen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 dirty="0"/>
          </a:p>
        </p:txBody>
      </p:sp>
      <p:sp>
        <p:nvSpPr>
          <p:cNvPr id="5" name="Action Button: Document 4">
            <a:hlinkClick r:id="rId4" action="ppaction://hlinkfile" highlightClick="1"/>
            <a:extLst>
              <a:ext uri="{FF2B5EF4-FFF2-40B4-BE49-F238E27FC236}">
                <a16:creationId xmlns:a16="http://schemas.microsoft.com/office/drawing/2014/main" id="{659494F7-BB6B-4266-9B27-966DC25B092B}"/>
              </a:ext>
            </a:extLst>
          </p:cNvPr>
          <p:cNvSpPr/>
          <p:nvPr/>
        </p:nvSpPr>
        <p:spPr>
          <a:xfrm>
            <a:off x="10176768" y="5869093"/>
            <a:ext cx="409402" cy="426027"/>
          </a:xfrm>
          <a:prstGeom prst="actionButtonDocumen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7450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41D0-57E8-465B-BA79-77707755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020" y="2991803"/>
            <a:ext cx="3200400" cy="737234"/>
          </a:xfrm>
        </p:spPr>
        <p:txBody>
          <a:bodyPr/>
          <a:lstStyle/>
          <a:p>
            <a:r>
              <a:rPr lang="en-US" dirty="0"/>
              <a:t>JavaScript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6D874-897F-4613-90A8-AF98D7498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91440" indent="-91440" algn="ct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4800" b="1" dirty="0"/>
              <a:t>Developer Tools</a:t>
            </a:r>
          </a:p>
          <a:p>
            <a:pPr marL="0" indent="0" algn="ct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None/>
            </a:pPr>
            <a:r>
              <a:rPr lang="en-US" sz="4800" b="1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20965481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dirty="0"/>
              <a:t>JS</a:t>
            </a:r>
            <a:r>
              <a:rPr lang="he-IL" dirty="0"/>
              <a:t> - </a:t>
            </a:r>
            <a:r>
              <a:rPr lang="en-US" dirty="0"/>
              <a:t>Debugging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לרוב הדפדפנים יש </a:t>
            </a:r>
            <a:r>
              <a:rPr lang="en-US" sz="2400" dirty="0">
                <a:solidFill>
                  <a:schemeClr val="tx2"/>
                </a:solidFill>
              </a:rPr>
              <a:t>Debugger</a:t>
            </a:r>
            <a:r>
              <a:rPr lang="he-IL" sz="2400" dirty="0">
                <a:solidFill>
                  <a:schemeClr val="tx2"/>
                </a:solidFill>
              </a:rPr>
              <a:t> מובנה, ו- </a:t>
            </a:r>
            <a:r>
              <a:rPr lang="en-US" sz="2400" dirty="0">
                <a:solidFill>
                  <a:schemeClr val="tx2"/>
                </a:solidFill>
              </a:rPr>
              <a:t>Console</a:t>
            </a:r>
            <a:r>
              <a:rPr lang="he-IL" sz="2400" dirty="0">
                <a:solidFill>
                  <a:schemeClr val="tx2"/>
                </a:solidFill>
              </a:rPr>
              <a:t> לשגיאות והרצת קוד: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dirty="0">
                <a:solidFill>
                  <a:schemeClr val="tx2"/>
                </a:solidFill>
              </a:rPr>
              <a:t>Chrome</a:t>
            </a:r>
            <a:r>
              <a:rPr lang="he-IL" sz="2000" dirty="0">
                <a:solidFill>
                  <a:schemeClr val="tx2"/>
                </a:solidFill>
              </a:rPr>
              <a:t>: </a:t>
            </a:r>
            <a:r>
              <a:rPr lang="en-US" sz="2000" dirty="0">
                <a:solidFill>
                  <a:schemeClr val="tx2"/>
                </a:solidFill>
                <a:hlinkClick r:id="rId3"/>
              </a:rPr>
              <a:t>https://developers.google.com/web/tools/chrome-devtools/javascript/</a:t>
            </a:r>
            <a:endParaRPr lang="he-IL" sz="2000" dirty="0">
              <a:solidFill>
                <a:schemeClr val="tx2"/>
              </a:solidFill>
            </a:endParaRP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dirty="0">
                <a:solidFill>
                  <a:schemeClr val="tx2"/>
                </a:solidFill>
              </a:rPr>
              <a:t>Firefox</a:t>
            </a:r>
            <a:r>
              <a:rPr lang="he-IL" sz="2000" dirty="0">
                <a:solidFill>
                  <a:schemeClr val="tx2"/>
                </a:solidFill>
              </a:rPr>
              <a:t>: </a:t>
            </a:r>
            <a:r>
              <a:rPr lang="en-US" sz="2000" dirty="0">
                <a:solidFill>
                  <a:schemeClr val="tx2"/>
                </a:solidFill>
              </a:rPr>
              <a:t>https://</a:t>
            </a:r>
            <a:r>
              <a:rPr lang="en-US" sz="2000" dirty="0" err="1">
                <a:solidFill>
                  <a:schemeClr val="tx2"/>
                </a:solidFill>
              </a:rPr>
              <a:t>developer.mozilla.org</a:t>
            </a:r>
            <a:r>
              <a:rPr lang="en-US" sz="2000" dirty="0">
                <a:solidFill>
                  <a:schemeClr val="tx2"/>
                </a:solidFill>
              </a:rPr>
              <a:t>/</a:t>
            </a:r>
            <a:r>
              <a:rPr lang="en-US" sz="2000" dirty="0" err="1">
                <a:solidFill>
                  <a:schemeClr val="tx2"/>
                </a:solidFill>
              </a:rPr>
              <a:t>en</a:t>
            </a:r>
            <a:r>
              <a:rPr lang="en-US" sz="2000" dirty="0">
                <a:solidFill>
                  <a:schemeClr val="tx2"/>
                </a:solidFill>
              </a:rPr>
              <a:t>-US/docs/Tools/Debugger</a:t>
            </a:r>
            <a:endParaRPr lang="he-IL" sz="2000" dirty="0">
              <a:solidFill>
                <a:schemeClr val="tx2"/>
              </a:solidFill>
            </a:endParaRP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dirty="0">
                <a:solidFill>
                  <a:schemeClr val="tx2"/>
                </a:solidFill>
              </a:rPr>
              <a:t>IE</a:t>
            </a:r>
            <a:r>
              <a:rPr lang="he-IL" sz="2000" dirty="0">
                <a:solidFill>
                  <a:schemeClr val="tx2"/>
                </a:solidFill>
              </a:rPr>
              <a:t>: </a:t>
            </a:r>
            <a:r>
              <a:rPr lang="en-US" sz="2000" dirty="0">
                <a:solidFill>
                  <a:schemeClr val="tx2"/>
                </a:solidFill>
                <a:hlinkClick r:id="rId4"/>
              </a:rPr>
              <a:t>https://msdn.microsoft.com/en-us/library/dd565625(v=vs.85).aspx</a:t>
            </a:r>
            <a:endParaRPr lang="he-IL" sz="2000" dirty="0">
              <a:solidFill>
                <a:schemeClr val="tx2"/>
              </a:solidFill>
            </a:endParaRP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dirty="0" err="1">
                <a:solidFill>
                  <a:schemeClr val="tx2"/>
                </a:solidFill>
              </a:rPr>
              <a:t>Netbeans</a:t>
            </a:r>
            <a:r>
              <a:rPr lang="he-IL" sz="2000" dirty="0">
                <a:solidFill>
                  <a:schemeClr val="tx2"/>
                </a:solidFill>
              </a:rPr>
              <a:t>: </a:t>
            </a:r>
            <a:r>
              <a:rPr lang="en-US" sz="2000" dirty="0">
                <a:solidFill>
                  <a:schemeClr val="tx2"/>
                </a:solidFill>
                <a:hlinkClick r:id="rId5"/>
              </a:rPr>
              <a:t>https://netbeans.org/kb/docs/webclient/html5-js-support.html</a:t>
            </a:r>
            <a:endParaRPr lang="he-IL" sz="2000" dirty="0">
              <a:solidFill>
                <a:schemeClr val="tx2"/>
              </a:solidFill>
            </a:endParaRPr>
          </a:p>
          <a:p>
            <a:pPr marL="425196" indent="-3429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לבדיקת קטע קוד קטן (פונקציונליות או פונקציות פשוטות) בזריזות:</a:t>
            </a:r>
          </a:p>
          <a:p>
            <a:pPr marL="809244" lvl="1" indent="-342900" algn="r" rtl="1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dirty="0">
                <a:solidFill>
                  <a:schemeClr val="tx2"/>
                </a:solidFill>
                <a:hlinkClick r:id="rId6"/>
              </a:rPr>
              <a:t>https://jsfiddle.net/</a:t>
            </a:r>
            <a:endParaRPr lang="en-US" sz="2000" dirty="0">
              <a:solidFill>
                <a:schemeClr val="tx2"/>
              </a:solidFill>
            </a:endParaRPr>
          </a:p>
          <a:p>
            <a:pPr marL="425196" indent="-3429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להמרת קוד </a:t>
            </a:r>
            <a:r>
              <a:rPr lang="en-US" sz="2400" dirty="0">
                <a:solidFill>
                  <a:schemeClr val="tx2"/>
                </a:solidFill>
              </a:rPr>
              <a:t>JSON</a:t>
            </a:r>
            <a:r>
              <a:rPr lang="he-IL" sz="2400" dirty="0">
                <a:solidFill>
                  <a:schemeClr val="tx2"/>
                </a:solidFill>
              </a:rPr>
              <a:t> למבנה </a:t>
            </a:r>
            <a:r>
              <a:rPr lang="en-US" sz="2400" dirty="0">
                <a:solidFill>
                  <a:schemeClr val="tx2"/>
                </a:solidFill>
              </a:rPr>
              <a:t>JSON</a:t>
            </a:r>
            <a:r>
              <a:rPr lang="he-IL" sz="2400" dirty="0">
                <a:solidFill>
                  <a:schemeClr val="tx2"/>
                </a:solidFill>
              </a:rPr>
              <a:t> קריא:</a:t>
            </a:r>
          </a:p>
          <a:p>
            <a:pPr marL="809244" lvl="1" indent="-342900" algn="r" rtl="1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dirty="0">
                <a:solidFill>
                  <a:schemeClr val="tx2"/>
                </a:solidFill>
              </a:rPr>
              <a:t>https://</a:t>
            </a:r>
            <a:r>
              <a:rPr lang="en-US" sz="2000" dirty="0" err="1">
                <a:solidFill>
                  <a:schemeClr val="tx2"/>
                </a:solidFill>
              </a:rPr>
              <a:t>jsoneditoronline.org</a:t>
            </a:r>
            <a:r>
              <a:rPr lang="en-US" sz="2000" dirty="0">
                <a:solidFill>
                  <a:schemeClr val="tx2"/>
                </a:solidFill>
              </a:rPr>
              <a:t>/</a:t>
            </a:r>
            <a:endParaRPr lang="he-IL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6795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dirty="0"/>
              <a:t>JS</a:t>
            </a:r>
            <a:r>
              <a:rPr lang="he-IL" dirty="0"/>
              <a:t> – </a:t>
            </a:r>
            <a:r>
              <a:rPr lang="en-US" dirty="0"/>
              <a:t>Debugging</a:t>
            </a:r>
            <a:r>
              <a:rPr lang="he-IL" dirty="0"/>
              <a:t> – </a:t>
            </a:r>
            <a:r>
              <a:rPr lang="en-US" dirty="0"/>
              <a:t>sources</a:t>
            </a:r>
            <a:r>
              <a:rPr lang="he-IL" dirty="0"/>
              <a:t> ו– </a:t>
            </a:r>
            <a:r>
              <a:rPr lang="en-US" dirty="0"/>
              <a:t>breakpoints</a:t>
            </a:r>
            <a:r>
              <a:rPr lang="he-IL" dirty="0"/>
              <a:t>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ניתן לצפות בקבצי </a:t>
            </a:r>
            <a:r>
              <a:rPr lang="en-US" sz="2400" dirty="0">
                <a:solidFill>
                  <a:schemeClr val="tx2"/>
                </a:solidFill>
              </a:rPr>
              <a:t>JS</a:t>
            </a:r>
            <a:r>
              <a:rPr lang="he-IL" sz="2400" dirty="0">
                <a:solidFill>
                  <a:schemeClr val="tx2"/>
                </a:solidFill>
              </a:rPr>
              <a:t> שבאתר דרך מציאתם </a:t>
            </a:r>
            <a:r>
              <a:rPr lang="he-IL" sz="2400" dirty="0" err="1">
                <a:solidFill>
                  <a:schemeClr val="tx2"/>
                </a:solidFill>
              </a:rPr>
              <a:t>בטאב</a:t>
            </a:r>
            <a:r>
              <a:rPr lang="he-IL" sz="240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sources</a:t>
            </a:r>
            <a:endParaRPr lang="he-IL" sz="2400" dirty="0">
              <a:solidFill>
                <a:schemeClr val="tx2"/>
              </a:solidFill>
            </a:endParaRPr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בנוסף ניתן למקם </a:t>
            </a:r>
            <a:r>
              <a:rPr lang="en-US" sz="2400" dirty="0"/>
              <a:t>breakpoints</a:t>
            </a:r>
            <a:r>
              <a:rPr lang="he-IL" sz="2400" dirty="0"/>
              <a:t> בשורות קוד, שהריצה של </a:t>
            </a:r>
            <a:r>
              <a:rPr lang="en-US" sz="2400" dirty="0" err="1"/>
              <a:t>js</a:t>
            </a:r>
            <a:r>
              <a:rPr lang="en-US" sz="2400" dirty="0"/>
              <a:t> </a:t>
            </a:r>
            <a:r>
              <a:rPr lang="he-IL" sz="2400" dirty="0"/>
              <a:t> תעצור בהן כשהקוד ברלוונטי ירוץ.</a:t>
            </a:r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בזמן עצירה ב-</a:t>
            </a:r>
            <a:r>
              <a:rPr lang="en-US" sz="2400" dirty="0">
                <a:solidFill>
                  <a:schemeClr val="tx2"/>
                </a:solidFill>
              </a:rPr>
              <a:t>breakpoint</a:t>
            </a:r>
            <a:r>
              <a:rPr lang="he-IL" sz="2400" dirty="0"/>
              <a:t> האתר ״קופא״ ואין אפשרות לבצע בו פעולות</a:t>
            </a:r>
            <a:endParaRPr lang="he-IL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4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dirty="0"/>
              <a:t>JavaScript</a:t>
            </a:r>
            <a:r>
              <a:rPr lang="he-IL" dirty="0"/>
              <a:t> – בעיות תאימות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שיפור ניכר בתאימות, אך עדיין ישנן בעיות שמתמודדים איתן עד היום</a:t>
            </a:r>
            <a:endParaRPr lang="he-IL" sz="2400" dirty="0"/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בדפדפנים שונים יש גרסאות שונות של </a:t>
            </a:r>
            <a:r>
              <a:rPr lang="en-US" sz="2400" dirty="0"/>
              <a:t>JS</a:t>
            </a:r>
            <a:endParaRPr lang="he-IL" sz="2400" dirty="0"/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200" dirty="0">
                <a:solidFill>
                  <a:schemeClr val="tx2"/>
                </a:solidFill>
              </a:rPr>
              <a:t>תמיכה אחורה בדפדפנים בגרסאות קודמות</a:t>
            </a:r>
          </a:p>
          <a:p>
            <a:pPr marL="425196" indent="-3429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מומלץ לבדוק שקוד ה-</a:t>
            </a:r>
            <a:r>
              <a:rPr lang="en-US" sz="2400" dirty="0"/>
              <a:t>JS</a:t>
            </a:r>
            <a:r>
              <a:rPr lang="he-IL" sz="2400" dirty="0"/>
              <a:t> שכותבים עובד בדפדפנים שונים</a:t>
            </a:r>
            <a:endParaRPr lang="he-IL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2974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41D0-57E8-465B-BA79-77707755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020" y="2991803"/>
            <a:ext cx="3200400" cy="737234"/>
          </a:xfrm>
        </p:spPr>
        <p:txBody>
          <a:bodyPr/>
          <a:lstStyle/>
          <a:p>
            <a:r>
              <a:rPr lang="en-US" dirty="0"/>
              <a:t>JavaScript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6D874-897F-4613-90A8-AF98D7498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91440" indent="-91440" algn="ct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he-IL" sz="4800" b="1" dirty="0"/>
              <a:t>אירועים</a:t>
            </a:r>
            <a:endParaRPr lang="LID4096" sz="4800" b="1" dirty="0"/>
          </a:p>
        </p:txBody>
      </p:sp>
    </p:spTree>
    <p:extLst>
      <p:ext uri="{BB962C8B-B14F-4D97-AF65-F5344CB8AC3E}">
        <p14:creationId xmlns:p14="http://schemas.microsoft.com/office/powerpoint/2010/main" val="15740287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dirty="0"/>
              <a:t>DOM</a:t>
            </a:r>
            <a:r>
              <a:rPr lang="he-IL" dirty="0"/>
              <a:t> - </a:t>
            </a:r>
            <a:r>
              <a:rPr lang="en-US" dirty="0"/>
              <a:t>Events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dirty="0">
                <a:solidFill>
                  <a:schemeClr val="tx2"/>
                </a:solidFill>
              </a:rPr>
              <a:t>DOM Events</a:t>
            </a:r>
            <a:r>
              <a:rPr lang="he-IL" sz="2400" dirty="0">
                <a:solidFill>
                  <a:schemeClr val="tx2"/>
                </a:solidFill>
              </a:rPr>
              <a:t> – אירועים ב- </a:t>
            </a:r>
            <a:r>
              <a:rPr lang="en-US" sz="2400" dirty="0">
                <a:solidFill>
                  <a:schemeClr val="tx2"/>
                </a:solidFill>
              </a:rPr>
              <a:t>JS</a:t>
            </a:r>
            <a:r>
              <a:rPr lang="he-IL" sz="2400" dirty="0">
                <a:solidFill>
                  <a:schemeClr val="tx2"/>
                </a:solidFill>
              </a:rPr>
              <a:t> </a:t>
            </a:r>
            <a:r>
              <a:rPr lang="he-IL" sz="2400" dirty="0" err="1">
                <a:solidFill>
                  <a:schemeClr val="tx2"/>
                </a:solidFill>
              </a:rPr>
              <a:t>ש״מוצתים</a:t>
            </a:r>
            <a:r>
              <a:rPr lang="he-IL" sz="2400" dirty="0">
                <a:solidFill>
                  <a:schemeClr val="tx2"/>
                </a:solidFill>
              </a:rPr>
              <a:t>״ (</a:t>
            </a:r>
            <a:r>
              <a:rPr lang="en-US" sz="2400" dirty="0">
                <a:solidFill>
                  <a:schemeClr val="tx2"/>
                </a:solidFill>
              </a:rPr>
              <a:t>triggered</a:t>
            </a:r>
            <a:r>
              <a:rPr lang="he-IL" sz="2400" dirty="0">
                <a:solidFill>
                  <a:schemeClr val="tx2"/>
                </a:solidFill>
              </a:rPr>
              <a:t>) מפעולה שקרתה</a:t>
            </a:r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האירועים יכולים ״להיתפס״ על-ידי </a:t>
            </a:r>
            <a:r>
              <a:rPr lang="en-US" sz="2400" dirty="0">
                <a:solidFill>
                  <a:schemeClr val="tx2"/>
                </a:solidFill>
              </a:rPr>
              <a:t>handler</a:t>
            </a:r>
            <a:r>
              <a:rPr lang="he-IL" sz="2400" dirty="0"/>
              <a:t> ובו לוגיקה מסוימת בהתאם לאירוע</a:t>
            </a:r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יכול להיות </a:t>
            </a:r>
            <a:r>
              <a:rPr lang="he-IL" sz="2400" dirty="0"/>
              <a:t>מספר בלתי מוגבל של אירועים ו- </a:t>
            </a:r>
            <a:r>
              <a:rPr lang="en-US" sz="2400" dirty="0"/>
              <a:t>handlers</a:t>
            </a:r>
            <a:r>
              <a:rPr lang="he-IL" sz="2400" dirty="0"/>
              <a:t> במיקומים שונים</a:t>
            </a:r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כל </a:t>
            </a:r>
            <a:r>
              <a:rPr lang="en-US" sz="2400" dirty="0">
                <a:solidFill>
                  <a:schemeClr val="tx2"/>
                </a:solidFill>
              </a:rPr>
              <a:t>handler</a:t>
            </a:r>
            <a:r>
              <a:rPr lang="he-IL" sz="2400" dirty="0"/>
              <a:t> יטפל בקוד בהתאם להקשר של הפונקציונליות והאירוע</a:t>
            </a:r>
            <a:endParaRPr lang="en-US" sz="2400" dirty="0"/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ישנם אירועים מוגדרים מראש וי</a:t>
            </a:r>
            <a:r>
              <a:rPr lang="he-IL" sz="2400" dirty="0"/>
              <a:t>יתכנו אירועים מותאמים אישית (</a:t>
            </a:r>
            <a:r>
              <a:rPr lang="en-US" sz="2400" dirty="0"/>
              <a:t>custom</a:t>
            </a:r>
            <a:r>
              <a:rPr lang="he-IL" sz="2400" dirty="0"/>
              <a:t>)</a:t>
            </a:r>
            <a:endParaRPr lang="he-IL" sz="2400" dirty="0">
              <a:solidFill>
                <a:schemeClr val="tx2"/>
              </a:solidFill>
            </a:endParaRPr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he-IL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6592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dirty="0"/>
              <a:t>DOM Events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dirty="0"/>
              <a:t>DOM Events</a:t>
            </a:r>
            <a:r>
              <a:rPr lang="he-IL" sz="2400" dirty="0"/>
              <a:t> ניתן לכתוב </a:t>
            </a:r>
            <a:r>
              <a:rPr lang="en-US" sz="2400" dirty="0"/>
              <a:t>inline</a:t>
            </a:r>
            <a:r>
              <a:rPr lang="he-IL" sz="2400" dirty="0"/>
              <a:t> ו- </a:t>
            </a:r>
            <a:r>
              <a:rPr lang="en-US" sz="2400" dirty="0"/>
              <a:t>internal/external</a:t>
            </a:r>
            <a:r>
              <a:rPr lang="he-IL" sz="2400" dirty="0"/>
              <a:t>:</a:t>
            </a:r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200" dirty="0"/>
              <a:t>מבנה כללי של אירועים מוגדרים מראש – </a:t>
            </a:r>
            <a:r>
              <a:rPr lang="en-US" sz="2200" dirty="0"/>
              <a:t>inline</a:t>
            </a:r>
            <a:r>
              <a:rPr lang="he-IL" sz="2200" dirty="0"/>
              <a:t>:</a:t>
            </a:r>
          </a:p>
          <a:p>
            <a:pPr marL="82296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dirty="0"/>
              <a:t>&lt;element </a:t>
            </a:r>
            <a:r>
              <a:rPr lang="en-US" sz="2000" dirty="0">
                <a:solidFill>
                  <a:srgbClr val="C00000"/>
                </a:solidFill>
              </a:rPr>
              <a:t>event</a:t>
            </a:r>
            <a:r>
              <a:rPr lang="en-US" sz="2000" dirty="0"/>
              <a:t>=“</a:t>
            </a:r>
            <a:r>
              <a:rPr lang="en-US" sz="2000" dirty="0">
                <a:solidFill>
                  <a:srgbClr val="7030A0"/>
                </a:solidFill>
              </a:rPr>
              <a:t>function()</a:t>
            </a:r>
            <a:r>
              <a:rPr lang="en-US" sz="2000" dirty="0"/>
              <a:t>”&gt;&lt;/element&gt;</a:t>
            </a:r>
          </a:p>
          <a:p>
            <a:pPr marL="425196" indent="-3429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200" dirty="0"/>
              <a:t>מבנה כללי של אירועים מוגדרים מראש - </a:t>
            </a:r>
            <a:r>
              <a:rPr lang="en-US" sz="2200" dirty="0"/>
              <a:t>internal/external</a:t>
            </a:r>
            <a:r>
              <a:rPr lang="he-IL" sz="2200" dirty="0"/>
              <a:t>:</a:t>
            </a:r>
            <a:endParaRPr lang="en-US" sz="2200" dirty="0"/>
          </a:p>
          <a:p>
            <a:pPr marL="82296" algn="l" rt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dirty="0" err="1"/>
              <a:t>document.querySelector</a:t>
            </a:r>
            <a:r>
              <a:rPr lang="en-US" dirty="0"/>
              <a:t>(‘button’).</a:t>
            </a:r>
            <a:r>
              <a:rPr lang="en-US" dirty="0">
                <a:solidFill>
                  <a:srgbClr val="C00000"/>
                </a:solidFill>
              </a:rPr>
              <a:t>event</a:t>
            </a:r>
            <a:r>
              <a:rPr lang="en-US" dirty="0"/>
              <a:t> = </a:t>
            </a:r>
            <a:r>
              <a:rPr lang="en-US" dirty="0">
                <a:solidFill>
                  <a:srgbClr val="7030A0"/>
                </a:solidFill>
              </a:rPr>
              <a:t>function</a:t>
            </a:r>
            <a:r>
              <a:rPr lang="en-US" dirty="0"/>
              <a:t>;</a:t>
            </a:r>
          </a:p>
          <a:p>
            <a:pPr marL="425196" indent="-342900" algn="r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he-IL" sz="2200" dirty="0"/>
          </a:p>
          <a:p>
            <a:pPr marL="425196" indent="-342900" algn="r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200" dirty="0"/>
              <a:t>אירועים מוגדרים מראש כתובים בדרך כלל ב- </a:t>
            </a:r>
            <a:r>
              <a:rPr lang="en-US" sz="2200" b="1" dirty="0"/>
              <a:t>inline</a:t>
            </a:r>
            <a:r>
              <a:rPr lang="he-IL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03439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dirty="0"/>
              <a:t> </a:t>
            </a:r>
            <a:br>
              <a:rPr lang="he-IL" dirty="0"/>
            </a:br>
            <a:r>
              <a:rPr lang="en-US" dirty="0"/>
              <a:t>DOM Events List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2296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dirty="0"/>
              <a:t>DOM Events</a:t>
            </a:r>
            <a:r>
              <a:rPr lang="he-IL" sz="2400" dirty="0"/>
              <a:t>:</a:t>
            </a:r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dirty="0" err="1"/>
              <a:t>onclick</a:t>
            </a:r>
            <a:endParaRPr lang="he-IL" sz="2400" dirty="0"/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200" dirty="0">
                <a:solidFill>
                  <a:schemeClr val="tx2"/>
                </a:solidFill>
              </a:rPr>
              <a:t>דוגמה: </a:t>
            </a:r>
            <a:r>
              <a:rPr lang="en-US" sz="2200" dirty="0">
                <a:solidFill>
                  <a:schemeClr val="tx2"/>
                </a:solidFill>
              </a:rPr>
              <a:t>&lt;div </a:t>
            </a:r>
            <a:r>
              <a:rPr lang="en-US" sz="2200" dirty="0" err="1">
                <a:solidFill>
                  <a:srgbClr val="C00000"/>
                </a:solidFill>
              </a:rPr>
              <a:t>onclick</a:t>
            </a:r>
            <a:r>
              <a:rPr lang="en-US" sz="2200" dirty="0">
                <a:solidFill>
                  <a:srgbClr val="C00000"/>
                </a:solidFill>
              </a:rPr>
              <a:t>=“alert(‘Hello!’);”</a:t>
            </a:r>
            <a:r>
              <a:rPr lang="en-US" sz="2200" dirty="0">
                <a:solidFill>
                  <a:schemeClr val="tx2"/>
                </a:solidFill>
              </a:rPr>
              <a:t>&gt;Click me for an alert popup&lt;/div&gt;</a:t>
            </a:r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 err="1"/>
              <a:t>onchange</a:t>
            </a:r>
            <a:endParaRPr lang="en-US" sz="2200" dirty="0"/>
          </a:p>
          <a:p>
            <a:pPr marL="425196" indent="-3429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 err="1"/>
              <a:t>onmouseover</a:t>
            </a:r>
            <a:r>
              <a:rPr lang="en-US" sz="2200" dirty="0"/>
              <a:t>, </a:t>
            </a:r>
            <a:r>
              <a:rPr lang="en-US" sz="2200" dirty="0" err="1"/>
              <a:t>onmouseout</a:t>
            </a:r>
            <a:r>
              <a:rPr lang="he-IL" sz="2200" dirty="0"/>
              <a:t> – אירועי מעבר עכבר</a:t>
            </a:r>
            <a:endParaRPr lang="en-US" sz="2200" dirty="0"/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 err="1"/>
              <a:t>onmousedown</a:t>
            </a:r>
            <a:r>
              <a:rPr lang="en-US" sz="2200" dirty="0"/>
              <a:t>, </a:t>
            </a:r>
            <a:r>
              <a:rPr lang="en-US" sz="2200" dirty="0" err="1"/>
              <a:t>onmouseup</a:t>
            </a:r>
            <a:r>
              <a:rPr lang="he-IL" sz="2200" dirty="0"/>
              <a:t> – אירועי לחיצה</a:t>
            </a:r>
            <a:endParaRPr lang="en-US" sz="2200" dirty="0"/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he-IL" sz="2200" dirty="0"/>
          </a:p>
          <a:p>
            <a:pPr marL="425196" indent="-3429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200" dirty="0"/>
              <a:t>אירועים נפוצים: </a:t>
            </a:r>
            <a:r>
              <a:rPr lang="en-US" sz="2200" dirty="0">
                <a:hlinkClick r:id="rId3"/>
              </a:rPr>
              <a:t>https://www.w3schools.com/js/js_events.asp</a:t>
            </a:r>
            <a:endParaRPr lang="en-US" sz="2200" dirty="0"/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200" dirty="0"/>
              <a:t>הרשימה המלאה – לאירועי עכבר, מקלדת, קלט ועוד:</a:t>
            </a:r>
          </a:p>
          <a:p>
            <a:pPr marL="809244" lvl="1" indent="-342900" algn="r" rt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dirty="0">
                <a:solidFill>
                  <a:schemeClr val="tx2"/>
                </a:solidFill>
                <a:hlinkClick r:id="rId4"/>
              </a:rPr>
              <a:t>https://www.w3schools.com/jsref/dom_obj_event.asp</a:t>
            </a:r>
            <a:endParaRPr lang="he-IL" sz="2000" dirty="0">
              <a:solidFill>
                <a:schemeClr val="tx2"/>
              </a:solidFill>
            </a:endParaRPr>
          </a:p>
        </p:txBody>
      </p:sp>
      <p:sp>
        <p:nvSpPr>
          <p:cNvPr id="4" name="Action Button: Document 3">
            <a:hlinkClick r:id="rId5" action="ppaction://hlinkfile" highlightClick="1"/>
            <a:extLst>
              <a:ext uri="{FF2B5EF4-FFF2-40B4-BE49-F238E27FC236}">
                <a16:creationId xmlns:a16="http://schemas.microsoft.com/office/drawing/2014/main" id="{9E9FFD9D-F9AB-1146-B20A-104FFD690D1E}"/>
              </a:ext>
            </a:extLst>
          </p:cNvPr>
          <p:cNvSpPr/>
          <p:nvPr/>
        </p:nvSpPr>
        <p:spPr>
          <a:xfrm>
            <a:off x="10742122" y="5869094"/>
            <a:ext cx="409402" cy="426027"/>
          </a:xfrm>
          <a:prstGeom prst="actionButtonDocumen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 dirty="0"/>
          </a:p>
        </p:txBody>
      </p:sp>
      <p:sp>
        <p:nvSpPr>
          <p:cNvPr id="5" name="Action Button: Document 4">
            <a:hlinkClick r:id="rId6" action="ppaction://hlinkfile" highlightClick="1"/>
            <a:extLst>
              <a:ext uri="{FF2B5EF4-FFF2-40B4-BE49-F238E27FC236}">
                <a16:creationId xmlns:a16="http://schemas.microsoft.com/office/drawing/2014/main" id="{4888E995-9484-48E1-A55C-FDDC3BF9A569}"/>
              </a:ext>
            </a:extLst>
          </p:cNvPr>
          <p:cNvSpPr/>
          <p:nvPr/>
        </p:nvSpPr>
        <p:spPr>
          <a:xfrm>
            <a:off x="10176767" y="5869094"/>
            <a:ext cx="409402" cy="426027"/>
          </a:xfrm>
          <a:prstGeom prst="actionButtonDocumen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6951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dirty="0"/>
              <a:t> Event Listener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כלי שמשמש להוספת אירועים לאלמנטים.</a:t>
            </a:r>
            <a:endParaRPr lang="en-US" sz="2400" dirty="0"/>
          </a:p>
          <a:p>
            <a:pPr marL="82296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לא דורס אירועים קיימים ומאפשר שליטת </a:t>
            </a:r>
            <a:r>
              <a:rPr lang="en-US" sz="2400" dirty="0" err="1"/>
              <a:t>propogation</a:t>
            </a:r>
            <a:r>
              <a:rPr lang="he-IL" sz="2400" dirty="0"/>
              <a:t>: </a:t>
            </a:r>
            <a:r>
              <a:rPr lang="en-US" sz="2400" dirty="0">
                <a:hlinkClick r:id="rId3"/>
              </a:rPr>
              <a:t>https://www.w3schools.com/js/js_htmldom_eventlistener.asp</a:t>
            </a:r>
            <a:endParaRPr lang="en-US" sz="2400" dirty="0"/>
          </a:p>
          <a:p>
            <a:pPr marL="82296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he-IL" sz="2400" dirty="0"/>
          </a:p>
          <a:p>
            <a:pPr marL="82296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דוגמה:</a:t>
            </a:r>
            <a:endParaRPr lang="en-US" dirty="0"/>
          </a:p>
          <a:p>
            <a:pPr marL="82296" algn="l" rt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dirty="0" err="1"/>
              <a:t>element.addEventListener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‘EVENT_NAME’</a:t>
            </a:r>
            <a:r>
              <a:rPr lang="en-US" dirty="0"/>
              <a:t>, function(e) { … }, </a:t>
            </a:r>
            <a:r>
              <a:rPr lang="en-US" dirty="0">
                <a:solidFill>
                  <a:srgbClr val="F7A600"/>
                </a:solidFill>
              </a:rPr>
              <a:t>OPTIONS</a:t>
            </a:r>
            <a:r>
              <a:rPr lang="en-US" dirty="0"/>
              <a:t>);</a:t>
            </a:r>
          </a:p>
          <a:p>
            <a:pPr marL="82296" algn="l" rt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1800" dirty="0"/>
          </a:p>
          <a:p>
            <a:pPr marL="425196" indent="-3429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dirty="0">
                <a:hlinkClick r:id="rId4"/>
              </a:rPr>
              <a:t>https://developer.mozilla.org/en-US/docs/Web/API/EventTarget/addEventListener</a:t>
            </a:r>
            <a:endParaRPr lang="he-IL" dirty="0"/>
          </a:p>
        </p:txBody>
      </p:sp>
      <p:sp>
        <p:nvSpPr>
          <p:cNvPr id="4" name="Action Button: Document 3">
            <a:hlinkClick r:id="rId5" action="ppaction://hlinkfile" highlightClick="1"/>
            <a:extLst>
              <a:ext uri="{FF2B5EF4-FFF2-40B4-BE49-F238E27FC236}">
                <a16:creationId xmlns:a16="http://schemas.microsoft.com/office/drawing/2014/main" id="{82FBF2E2-B3D7-FD46-A455-44FEC6E88801}"/>
              </a:ext>
            </a:extLst>
          </p:cNvPr>
          <p:cNvSpPr/>
          <p:nvPr/>
        </p:nvSpPr>
        <p:spPr>
          <a:xfrm>
            <a:off x="10742122" y="5869094"/>
            <a:ext cx="409402" cy="426027"/>
          </a:xfrm>
          <a:prstGeom prst="actionButtonDocumen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9055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41D0-57E8-465B-BA79-77707755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020" y="2991803"/>
            <a:ext cx="3200400" cy="737234"/>
          </a:xfrm>
        </p:spPr>
        <p:txBody>
          <a:bodyPr/>
          <a:lstStyle/>
          <a:p>
            <a:r>
              <a:rPr lang="en-US" dirty="0"/>
              <a:t>JavaScript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6D874-897F-4613-90A8-AF98D7498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91440" indent="-91440" algn="ct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he-IL" sz="4800" b="1" dirty="0"/>
              <a:t>מחלקות</a:t>
            </a:r>
            <a:endParaRPr lang="LID4096" sz="4800" b="1" dirty="0"/>
          </a:p>
        </p:txBody>
      </p:sp>
    </p:spTree>
    <p:extLst>
      <p:ext uri="{BB962C8B-B14F-4D97-AF65-F5344CB8AC3E}">
        <p14:creationId xmlns:p14="http://schemas.microsoft.com/office/powerpoint/2010/main" val="29098028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מחלקות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5196" indent="-342900" algn="l" rtl="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3200" dirty="0"/>
              <a:t>״</a:t>
            </a:r>
            <a:r>
              <a:rPr lang="en-US" sz="3200" dirty="0"/>
              <a:t>JavaScript classes, introduced in ECMAScript 2015, are primarily syntactical sugar over JavaScript's existing prototype-based inheritance. The class syntax </a:t>
            </a:r>
            <a:r>
              <a:rPr lang="en-US" sz="3200" b="1" dirty="0"/>
              <a:t>does not</a:t>
            </a:r>
            <a:r>
              <a:rPr lang="en-US" sz="3200" dirty="0"/>
              <a:t> introduce a new object-oriented inheritance model to JavaScript.</a:t>
            </a:r>
            <a:r>
              <a:rPr lang="he-IL" sz="3200" dirty="0"/>
              <a:t>״</a:t>
            </a:r>
            <a:br>
              <a:rPr lang="en-US" sz="3200" dirty="0"/>
            </a:br>
            <a:br>
              <a:rPr lang="en-US" dirty="0"/>
            </a:br>
            <a:r>
              <a:rPr lang="en-US" dirty="0"/>
              <a:t>- </a:t>
            </a:r>
            <a:r>
              <a:rPr lang="en-US" dirty="0">
                <a:hlinkClick r:id="rId3"/>
              </a:rPr>
              <a:t>https://developer.mozilla.org/en-US/docs/Web/JavaScript/Reference/Classes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850886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יצירת מחלקה באמצעות </a:t>
            </a:r>
            <a:r>
              <a:rPr lang="en-US"/>
              <a:t>class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5196" indent="-342900" algn="r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הכרזה: </a:t>
            </a:r>
            <a:r>
              <a:rPr lang="en-US" sz="2400" dirty="0"/>
              <a:t>class </a:t>
            </a:r>
            <a:r>
              <a:rPr lang="en-US" sz="2400" dirty="0" err="1"/>
              <a:t>ClassName</a:t>
            </a:r>
            <a:r>
              <a:rPr lang="en-US" sz="2400" dirty="0"/>
              <a:t> { … }</a:t>
            </a:r>
          </a:p>
          <a:p>
            <a:pPr marL="809244" lvl="1" indent="-342900" algn="r" rtl="1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200" dirty="0">
                <a:solidFill>
                  <a:schemeClr val="tx2"/>
                </a:solidFill>
              </a:rPr>
              <a:t>חובה קודם כל להכריז על מחלקה ורק לאחר מכן לייצר ישות שלה (</a:t>
            </a:r>
            <a:r>
              <a:rPr lang="en-US" sz="2200" dirty="0">
                <a:solidFill>
                  <a:schemeClr val="tx2"/>
                </a:solidFill>
              </a:rPr>
              <a:t>instantiate</a:t>
            </a:r>
            <a:r>
              <a:rPr lang="he-IL" sz="2200" dirty="0">
                <a:solidFill>
                  <a:schemeClr val="tx2"/>
                </a:solidFill>
              </a:rPr>
              <a:t>)</a:t>
            </a:r>
            <a:endParaRPr lang="en-US" sz="2200" dirty="0">
              <a:solidFill>
                <a:schemeClr val="tx2"/>
              </a:solidFill>
            </a:endParaRPr>
          </a:p>
          <a:p>
            <a:pPr marL="809244" lvl="1" indent="-342900" algn="r" rtl="1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בנאי: </a:t>
            </a:r>
            <a:r>
              <a:rPr lang="en-US" sz="2400" dirty="0">
                <a:solidFill>
                  <a:schemeClr val="tx2"/>
                </a:solidFill>
              </a:rPr>
              <a:t>class </a:t>
            </a:r>
            <a:r>
              <a:rPr lang="en-US" sz="2400" dirty="0" err="1">
                <a:solidFill>
                  <a:schemeClr val="tx2"/>
                </a:solidFill>
              </a:rPr>
              <a:t>ClassName</a:t>
            </a:r>
            <a:r>
              <a:rPr lang="en-US" sz="2400" dirty="0">
                <a:solidFill>
                  <a:schemeClr val="tx2"/>
                </a:solidFill>
              </a:rPr>
              <a:t> { constructor(</a:t>
            </a:r>
            <a:r>
              <a:rPr lang="en-US" sz="2400" dirty="0" err="1">
                <a:solidFill>
                  <a:schemeClr val="tx2"/>
                </a:solidFill>
              </a:rPr>
              <a:t>x,y</a:t>
            </a:r>
            <a:r>
              <a:rPr lang="en-US" sz="2400" dirty="0">
                <a:solidFill>
                  <a:schemeClr val="tx2"/>
                </a:solidFill>
              </a:rPr>
              <a:t>) { </a:t>
            </a:r>
            <a:r>
              <a:rPr lang="en-US" sz="2400" dirty="0" err="1">
                <a:solidFill>
                  <a:schemeClr val="tx2"/>
                </a:solidFill>
              </a:rPr>
              <a:t>this.x</a:t>
            </a:r>
            <a:r>
              <a:rPr lang="en-US" sz="2400" dirty="0">
                <a:solidFill>
                  <a:schemeClr val="tx2"/>
                </a:solidFill>
              </a:rPr>
              <a:t> = x; </a:t>
            </a:r>
            <a:r>
              <a:rPr lang="en-US" sz="2400" dirty="0" err="1">
                <a:solidFill>
                  <a:schemeClr val="tx2"/>
                </a:solidFill>
              </a:rPr>
              <a:t>this.y</a:t>
            </a:r>
            <a:r>
              <a:rPr lang="en-US" sz="2400" dirty="0">
                <a:solidFill>
                  <a:schemeClr val="tx2"/>
                </a:solidFill>
              </a:rPr>
              <a:t> = y; } }</a:t>
            </a:r>
          </a:p>
          <a:p>
            <a:pPr marL="809244" lvl="1" indent="-342900" algn="r" rtl="1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 err="1">
                <a:solidFill>
                  <a:schemeClr val="tx2"/>
                </a:solidFill>
              </a:rPr>
              <a:t>רפרנס</a:t>
            </a:r>
            <a:r>
              <a:rPr lang="he-IL" sz="2400" dirty="0">
                <a:solidFill>
                  <a:schemeClr val="tx2"/>
                </a:solidFill>
              </a:rPr>
              <a:t> ממשתנה: </a:t>
            </a:r>
            <a:r>
              <a:rPr lang="en-US" sz="2400" dirty="0" err="1">
                <a:solidFill>
                  <a:schemeClr val="tx2"/>
                </a:solidFill>
              </a:rPr>
              <a:t>var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ClassName</a:t>
            </a:r>
            <a:r>
              <a:rPr lang="en-US" sz="2400" dirty="0">
                <a:solidFill>
                  <a:schemeClr val="tx2"/>
                </a:solidFill>
              </a:rPr>
              <a:t> = class </a:t>
            </a:r>
            <a:r>
              <a:rPr lang="en-US" sz="2400" dirty="0" err="1">
                <a:solidFill>
                  <a:schemeClr val="tx2"/>
                </a:solidFill>
              </a:rPr>
              <a:t>ClassName</a:t>
            </a:r>
            <a:r>
              <a:rPr lang="en-US" sz="2400" dirty="0">
                <a:solidFill>
                  <a:schemeClr val="tx2"/>
                </a:solidFill>
              </a:rPr>
              <a:t> { … }</a:t>
            </a:r>
            <a:endParaRPr lang="he-IL" sz="2400" dirty="0">
              <a:solidFill>
                <a:schemeClr val="tx2"/>
              </a:solidFill>
            </a:endParaRPr>
          </a:p>
          <a:p>
            <a:pPr marL="425196" indent="-342900" algn="r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לא ניתן להגדיר תכונה לאובייקט לאחר שנוצר, לכן משתמשים ב- </a:t>
            </a:r>
            <a:r>
              <a:rPr lang="en-US" sz="2400" dirty="0"/>
              <a:t>prototype</a:t>
            </a:r>
            <a:endParaRPr lang="he-IL" sz="2400" dirty="0"/>
          </a:p>
          <a:p>
            <a:pPr marL="425196" indent="-342900" algn="r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dirty="0"/>
              <a:t>Getter</a:t>
            </a:r>
            <a:r>
              <a:rPr lang="he-IL" sz="2400" dirty="0"/>
              <a:t>: הגדרה במחלקה באמצעות </a:t>
            </a:r>
            <a:r>
              <a:rPr lang="en-US" sz="2400" dirty="0"/>
              <a:t>get GETTER-NAME() { return … }</a:t>
            </a:r>
            <a:endParaRPr lang="he-IL" sz="2400" dirty="0"/>
          </a:p>
          <a:p>
            <a:pPr marL="809244" lvl="1" indent="-342900" algn="r" rtl="1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200" dirty="0">
                <a:solidFill>
                  <a:schemeClr val="tx2"/>
                </a:solidFill>
              </a:rPr>
              <a:t>ללא ארגומנטים</a:t>
            </a:r>
          </a:p>
          <a:p>
            <a:pPr marL="425196" indent="-3429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dirty="0"/>
              <a:t>Setter</a:t>
            </a:r>
            <a:r>
              <a:rPr lang="he-IL" sz="2400" dirty="0"/>
              <a:t>: הגדרה במחלקה באמצעות </a:t>
            </a:r>
            <a:r>
              <a:rPr lang="en-US" sz="2400" dirty="0"/>
              <a:t>set SETTER-NAME(ARG) { </a:t>
            </a:r>
            <a:r>
              <a:rPr lang="en-US" sz="2400" dirty="0" err="1"/>
              <a:t>this.PROP</a:t>
            </a:r>
            <a:r>
              <a:rPr lang="en-US" sz="2400" dirty="0"/>
              <a:t> = … }</a:t>
            </a:r>
          </a:p>
          <a:p>
            <a:pPr marL="425196" indent="-3429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פונקציות סטטיות – לא ניתן לקרוא להן מישות, רק מהמחלקה</a:t>
            </a:r>
          </a:p>
        </p:txBody>
      </p:sp>
      <p:sp>
        <p:nvSpPr>
          <p:cNvPr id="5" name="Action Button: Document 4">
            <a:hlinkClick r:id="rId3" action="ppaction://hlinkfile" highlightClick="1"/>
            <a:extLst>
              <a:ext uri="{FF2B5EF4-FFF2-40B4-BE49-F238E27FC236}">
                <a16:creationId xmlns:a16="http://schemas.microsoft.com/office/drawing/2014/main" id="{6080098D-F264-604D-BEA9-31F06A33E3DD}"/>
              </a:ext>
            </a:extLst>
          </p:cNvPr>
          <p:cNvSpPr/>
          <p:nvPr/>
        </p:nvSpPr>
        <p:spPr>
          <a:xfrm>
            <a:off x="10215792" y="5869093"/>
            <a:ext cx="409402" cy="426027"/>
          </a:xfrm>
          <a:prstGeom prst="actionButtonDocumen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167F62-9B29-0743-A5E3-21184BCE729C}"/>
              </a:ext>
            </a:extLst>
          </p:cNvPr>
          <p:cNvSpPr/>
          <p:nvPr/>
        </p:nvSpPr>
        <p:spPr>
          <a:xfrm>
            <a:off x="0" y="6488668"/>
            <a:ext cx="7421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https://developer.mozilla.org/en-US/docs/Web/JavaScript/Reference/Classes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84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E9D-40AF-413D-B19C-643D4959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dirty="0"/>
              <a:t>JavaScript</a:t>
            </a:r>
            <a:r>
              <a:rPr lang="he-IL" dirty="0"/>
              <a:t> – יכולות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1151-42DA-4A73-9BA7-BB7E1B54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הדברים שניתן לעשות עם </a:t>
            </a:r>
            <a:r>
              <a:rPr lang="en-US" sz="2400" dirty="0">
                <a:solidFill>
                  <a:schemeClr val="tx2"/>
                </a:solidFill>
              </a:rPr>
              <a:t>JS</a:t>
            </a:r>
            <a:r>
              <a:rPr lang="he-IL" sz="2400" dirty="0">
                <a:solidFill>
                  <a:schemeClr val="tx2"/>
                </a:solidFill>
              </a:rPr>
              <a:t> הם:</a:t>
            </a:r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ליצור ולהשפיע על אלמנטים של </a:t>
            </a:r>
            <a:r>
              <a:rPr lang="en-US" sz="2400" dirty="0">
                <a:solidFill>
                  <a:schemeClr val="tx2"/>
                </a:solidFill>
              </a:rPr>
              <a:t>HTML</a:t>
            </a:r>
            <a:r>
              <a:rPr lang="he-IL" sz="2400" dirty="0">
                <a:solidFill>
                  <a:schemeClr val="tx2"/>
                </a:solidFill>
              </a:rPr>
              <a:t> בצורה דינאמית</a:t>
            </a:r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להגיב ל-</a:t>
            </a:r>
            <a:r>
              <a:rPr lang="en-US" sz="2400" dirty="0"/>
              <a:t>Events</a:t>
            </a:r>
            <a:r>
              <a:rPr lang="he-IL" sz="2400" dirty="0"/>
              <a:t> (לחיצה עם העכבר, על המקלדת, מעבר עם העכבר וכו׳)</a:t>
            </a:r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>
                <a:solidFill>
                  <a:schemeClr val="tx2"/>
                </a:solidFill>
              </a:rPr>
              <a:t>לאמת ולתקף קלט בטפסים</a:t>
            </a:r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לגלות את סוג הדפדפן/המכשיר והגרסאות</a:t>
            </a:r>
          </a:p>
          <a:p>
            <a:pPr marL="425196" indent="-342900" algn="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e-IL" sz="2400" dirty="0"/>
              <a:t>לעבוד עם </a:t>
            </a:r>
            <a:r>
              <a:rPr lang="en-US" sz="2400" dirty="0"/>
              <a:t>Cookies</a:t>
            </a:r>
            <a:r>
              <a:rPr lang="he-IL" sz="2400" dirty="0"/>
              <a:t>, </a:t>
            </a:r>
            <a:r>
              <a:rPr lang="en-US" sz="2400" dirty="0"/>
              <a:t>Local Storage</a:t>
            </a:r>
            <a:r>
              <a:rPr lang="he-IL" sz="2400" dirty="0"/>
              <a:t> ו- </a:t>
            </a:r>
            <a:r>
              <a:rPr lang="en-US" sz="2400" dirty="0"/>
              <a:t>Session Storage</a:t>
            </a:r>
            <a:r>
              <a:rPr lang="he-IL" sz="2400" dirty="0"/>
              <a:t> (פחות רלוונטי)</a:t>
            </a:r>
            <a:endParaRPr lang="he-IL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86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41D0-57E8-465B-BA79-77707755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020" y="2991803"/>
            <a:ext cx="3200400" cy="737234"/>
          </a:xfrm>
        </p:spPr>
        <p:txBody>
          <a:bodyPr/>
          <a:lstStyle/>
          <a:p>
            <a:r>
              <a:rPr lang="en-US" dirty="0"/>
              <a:t>JavaScript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6D874-897F-4613-90A8-AF98D7498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91440" indent="-91440" algn="ctr" defTabSz="91440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he-IL" sz="4800" b="1" dirty="0"/>
              <a:t>הטמעת </a:t>
            </a:r>
            <a:r>
              <a:rPr lang="en-US" sz="4800" b="1" dirty="0"/>
              <a:t>JavaScript</a:t>
            </a:r>
            <a:endParaRPr lang="LID4096" sz="4800" b="1" dirty="0"/>
          </a:p>
        </p:txBody>
      </p:sp>
    </p:spTree>
    <p:extLst>
      <p:ext uri="{BB962C8B-B14F-4D97-AF65-F5344CB8AC3E}">
        <p14:creationId xmlns:p14="http://schemas.microsoft.com/office/powerpoint/2010/main" val="675105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2">
      <a:majorFont>
        <a:latin typeface="Calibri Light"/>
        <a:ea typeface=""/>
        <a:cs typeface="Assistant SemiBold"/>
      </a:majorFont>
      <a:minorFont>
        <a:latin typeface="Calibri"/>
        <a:ea typeface=""/>
        <a:cs typeface="Assistant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16484</TotalTime>
  <Words>4163</Words>
  <Application>Microsoft Macintosh PowerPoint</Application>
  <PresentationFormat>Widescreen</PresentationFormat>
  <Paragraphs>577</Paragraphs>
  <Slides>77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3" baseType="lpstr">
      <vt:lpstr>Arial</vt:lpstr>
      <vt:lpstr>Assistant</vt:lpstr>
      <vt:lpstr>Assistant SemiBold</vt:lpstr>
      <vt:lpstr>Calibri</vt:lpstr>
      <vt:lpstr>Calibri Light</vt:lpstr>
      <vt:lpstr>Retrospect</vt:lpstr>
      <vt:lpstr>בניית מערכות ממוחשבות מבוססות אינטרנט (WEB)  364-1-1381  הרצאה 4 – JavaScript</vt:lpstr>
      <vt:lpstr>JavaScript</vt:lpstr>
      <vt:lpstr>JavaScript</vt:lpstr>
      <vt:lpstr>מבוא - JavaScript</vt:lpstr>
      <vt:lpstr>מבוא - JavaScript (JS)</vt:lpstr>
      <vt:lpstr>JavaScript - היסטוריה</vt:lpstr>
      <vt:lpstr>JavaScript – בעיות תאימות</vt:lpstr>
      <vt:lpstr>JavaScript – יכולות</vt:lpstr>
      <vt:lpstr>JavaScript</vt:lpstr>
      <vt:lpstr>האלמנט &lt;script&gt;</vt:lpstr>
      <vt:lpstr>Inline JS</vt:lpstr>
      <vt:lpstr>Internal JS</vt:lpstr>
      <vt:lpstr>External JS</vt:lpstr>
      <vt:lpstr>JavaScript</vt:lpstr>
      <vt:lpstr>JS - Debugging</vt:lpstr>
      <vt:lpstr>JS – Debugging – פקודות ל- console</vt:lpstr>
      <vt:lpstr>JS – Debugging – sources ו- breakpoints</vt:lpstr>
      <vt:lpstr>JavaScript</vt:lpstr>
      <vt:lpstr>DOM – Document Object Model</vt:lpstr>
      <vt:lpstr>DOM – Node object tree</vt:lpstr>
      <vt:lpstr>JavaScript</vt:lpstr>
      <vt:lpstr>DOM - document object</vt:lpstr>
      <vt:lpstr>JavaScript</vt:lpstr>
      <vt:lpstr>DOM – מציאת אלמנט</vt:lpstr>
      <vt:lpstr>DOM - document object</vt:lpstr>
      <vt:lpstr>JavaScript</vt:lpstr>
      <vt:lpstr>DOM – פעולות על אלמנטים</vt:lpstr>
      <vt:lpstr>DOM – פעולות על אלמנטים</vt:lpstr>
      <vt:lpstr>DOM – פעולות על אלמנטים</vt:lpstr>
      <vt:lpstr>DOM – פעולות על אלמנטים</vt:lpstr>
      <vt:lpstr>DOM – פעולות על אלמנטים</vt:lpstr>
      <vt:lpstr>JavaScript</vt:lpstr>
      <vt:lpstr>הערות בקבצי JS</vt:lpstr>
      <vt:lpstr>JavaScript</vt:lpstr>
      <vt:lpstr>קבועים ב - JS</vt:lpstr>
      <vt:lpstr>JavaScript</vt:lpstr>
      <vt:lpstr>משתנים ב - JS</vt:lpstr>
      <vt:lpstr>אופרטורים (Operators)</vt:lpstr>
      <vt:lpstr>הטיפוס String (אובייקט)</vt:lpstr>
      <vt:lpstr>כתיבת מחרוזות</vt:lpstr>
      <vt:lpstr>JavaScript</vt:lpstr>
      <vt:lpstr>חלונות מידע</vt:lpstr>
      <vt:lpstr>JavaScript</vt:lpstr>
      <vt:lpstr>פונקציות</vt:lpstr>
      <vt:lpstr>פונקציות - המשך</vt:lpstr>
      <vt:lpstr>פונקציות חץ</vt:lpstr>
      <vt:lpstr>JavaScript</vt:lpstr>
      <vt:lpstr>המרות (Casting)</vt:lpstr>
      <vt:lpstr>המרות (Casting)</vt:lpstr>
      <vt:lpstr>JavaScript</vt:lpstr>
      <vt:lpstr>תנאי - if</vt:lpstr>
      <vt:lpstr>תנאי - switch</vt:lpstr>
      <vt:lpstr>JavaScript</vt:lpstr>
      <vt:lpstr>מערכים</vt:lpstr>
      <vt:lpstr>JavaScript</vt:lpstr>
      <vt:lpstr>אובייקטים (לא מחלקות)</vt:lpstr>
      <vt:lpstr>אובייקטים – הגדרה והוספה</vt:lpstr>
      <vt:lpstr>אובייקטים – גישה לערכים</vt:lpstr>
      <vt:lpstr>JavaScript</vt:lpstr>
      <vt:lpstr>אובייקט מתמטיקה - Math</vt:lpstr>
      <vt:lpstr>JavaScript</vt:lpstr>
      <vt:lpstr>אובייקט תאריך - Date</vt:lpstr>
      <vt:lpstr>JavaScript</vt:lpstr>
      <vt:lpstr>פונקציות תזמון</vt:lpstr>
      <vt:lpstr>JavaScript</vt:lpstr>
      <vt:lpstr>לולאות - Loops</vt:lpstr>
      <vt:lpstr>JavaScript</vt:lpstr>
      <vt:lpstr>JS - Debugging</vt:lpstr>
      <vt:lpstr>JS – Debugging – sources ו– breakpoints </vt:lpstr>
      <vt:lpstr>JavaScript</vt:lpstr>
      <vt:lpstr>DOM - Events</vt:lpstr>
      <vt:lpstr>DOM Events</vt:lpstr>
      <vt:lpstr>  DOM Events List</vt:lpstr>
      <vt:lpstr> Event Listener</vt:lpstr>
      <vt:lpstr>JavaScript</vt:lpstr>
      <vt:lpstr>מחלקות</vt:lpstr>
      <vt:lpstr>יצירת מחלקה באמצעות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בניית מערכות ממוחשבות מבוססות אינטרנט (Web)  364-1-1381</dc:title>
  <dc:creator>Barak</dc:creator>
  <cp:lastModifiedBy>Microsoft Office User</cp:lastModifiedBy>
  <cp:revision>1125</cp:revision>
  <dcterms:created xsi:type="dcterms:W3CDTF">2018-04-04T09:03:56Z</dcterms:created>
  <dcterms:modified xsi:type="dcterms:W3CDTF">2020-10-21T11:29:33Z</dcterms:modified>
</cp:coreProperties>
</file>