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5"/>
  </p:notesMasterIdLst>
  <p:sldIdLst>
    <p:sldId id="368" r:id="rId2"/>
    <p:sldId id="424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42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2"/>
    <p:restoredTop sz="90760"/>
  </p:normalViewPr>
  <p:slideViewPr>
    <p:cSldViewPr snapToGrid="0" snapToObjects="1">
      <p:cViewPr varScale="1">
        <p:scale>
          <a:sx n="105" d="100"/>
          <a:sy n="105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9FA33-5C78-4040-A82F-ED8AE39E5D1E}" type="datetimeFigureOut">
              <a:rPr lang="en-US" smtClean="0"/>
              <a:t>5/25/21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3563E-55B3-EB4A-87F2-2B89F31DE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99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33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4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20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אם נרצה להכניס הזמנה נשתמש ב</a:t>
            </a:r>
            <a:r>
              <a:rPr lang="en-US" dirty="0"/>
              <a:t>route</a:t>
            </a:r>
            <a:r>
              <a:rPr lang="he-IL" dirty="0"/>
              <a:t> של </a:t>
            </a:r>
            <a:r>
              <a:rPr lang="en-US" dirty="0"/>
              <a:t>/orders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62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אם נרצה להכניס הזמנה נשתמש ב</a:t>
            </a:r>
            <a:r>
              <a:rPr lang="en-US" dirty="0"/>
              <a:t>route</a:t>
            </a:r>
            <a:r>
              <a:rPr lang="he-IL" dirty="0"/>
              <a:t> של </a:t>
            </a:r>
            <a:r>
              <a:rPr lang="en-US" dirty="0"/>
              <a:t>/orders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02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אם נרצה להכניס הזמנה נשתמש ב</a:t>
            </a:r>
            <a:r>
              <a:rPr lang="en-US" dirty="0"/>
              <a:t>route</a:t>
            </a:r>
            <a:r>
              <a:rPr lang="he-IL" dirty="0"/>
              <a:t> של </a:t>
            </a:r>
            <a:r>
              <a:rPr lang="en-US" dirty="0"/>
              <a:t>/orders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61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אם נרצה להכניס הזמנה נשתמש ב</a:t>
            </a:r>
            <a:r>
              <a:rPr lang="en-US" dirty="0"/>
              <a:t>route</a:t>
            </a:r>
            <a:r>
              <a:rPr lang="he-IL" dirty="0"/>
              <a:t> של </a:t>
            </a:r>
            <a:r>
              <a:rPr lang="en-US" dirty="0"/>
              <a:t>/orders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4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אם נרצה להכניס הזמנה נשתמש ב</a:t>
            </a:r>
            <a:r>
              <a:rPr lang="en-US" dirty="0"/>
              <a:t>route</a:t>
            </a:r>
            <a:r>
              <a:rPr lang="he-IL" dirty="0"/>
              <a:t> של </a:t>
            </a:r>
            <a:r>
              <a:rPr lang="en-US" dirty="0"/>
              <a:t>/orders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34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אם רוצים את העובד שה-</a:t>
            </a:r>
            <a:r>
              <a:rPr lang="en-US" dirty="0"/>
              <a:t>id</a:t>
            </a:r>
            <a:r>
              <a:rPr lang="he-IL" dirty="0"/>
              <a:t> שלו 3 ואחר כך את זה שה-</a:t>
            </a:r>
            <a:r>
              <a:rPr lang="en-US" dirty="0"/>
              <a:t>id</a:t>
            </a:r>
            <a:r>
              <a:rPr lang="he-IL" dirty="0"/>
              <a:t> שלו הוא 100</a:t>
            </a:r>
            <a:r>
              <a:rPr lang="en-US" dirty="0"/>
              <a:t> </a:t>
            </a:r>
            <a:r>
              <a:rPr lang="he-IL" dirty="0"/>
              <a:t> נכתוב </a:t>
            </a:r>
            <a:r>
              <a:rPr lang="en-US" dirty="0"/>
              <a:t>routes</a:t>
            </a:r>
            <a:r>
              <a:rPr lang="he-IL" dirty="0"/>
              <a:t> שונים עבור כל אחד? לא הגיוני.</a:t>
            </a:r>
          </a:p>
          <a:p>
            <a:pPr marL="0" algn="r" defTabSz="914400" rtl="1" eaLnBrk="1" latinLnBrk="0" hangingPunct="1"/>
            <a:r>
              <a:rPr lang="he-IL" dirty="0"/>
              <a:t>ברצוננו להציג </a:t>
            </a:r>
            <a:r>
              <a:rPr lang="en-US" dirty="0"/>
              <a:t>route</a:t>
            </a:r>
            <a:r>
              <a:rPr lang="he-IL" dirty="0"/>
              <a:t> דינאמי.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1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בסוג ה-</a:t>
            </a:r>
            <a:r>
              <a:rPr lang="en-US" dirty="0"/>
              <a:t>path</a:t>
            </a:r>
            <a:r>
              <a:rPr lang="he-IL" dirty="0"/>
              <a:t> לא נתעסק במהלך הקורס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50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26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בסוג ה-</a:t>
            </a:r>
            <a:r>
              <a:rPr lang="en-US" dirty="0"/>
              <a:t>path</a:t>
            </a:r>
            <a:r>
              <a:rPr lang="he-IL" dirty="0"/>
              <a:t> לא נתעסק במהלך הקורס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49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בסוג ה-</a:t>
            </a:r>
            <a:r>
              <a:rPr lang="en-US" dirty="0"/>
              <a:t>path</a:t>
            </a:r>
            <a:r>
              <a:rPr lang="he-IL" dirty="0"/>
              <a:t> לא נתעסק במהלך הקורס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270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בסוג ה-</a:t>
            </a:r>
            <a:r>
              <a:rPr lang="en-US" dirty="0"/>
              <a:t>path</a:t>
            </a:r>
            <a:r>
              <a:rPr lang="he-IL" dirty="0"/>
              <a:t> לא נתעסק במהלך הקורס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בסוג ה-</a:t>
            </a:r>
            <a:r>
              <a:rPr lang="en-US" dirty="0"/>
              <a:t>path</a:t>
            </a:r>
            <a:r>
              <a:rPr lang="he-IL" dirty="0"/>
              <a:t> לא נתעסק במהלך הקורס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219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בסוג ה-</a:t>
            </a:r>
            <a:r>
              <a:rPr lang="en-US" dirty="0"/>
              <a:t>path</a:t>
            </a:r>
            <a:r>
              <a:rPr lang="he-IL" dirty="0"/>
              <a:t> לא נתעסק במהלך הקורס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030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בסוג ה-</a:t>
            </a:r>
            <a:r>
              <a:rPr lang="en-US" dirty="0"/>
              <a:t>path</a:t>
            </a:r>
            <a:r>
              <a:rPr lang="he-IL" dirty="0"/>
              <a:t> לא נתעסק במהלך הקורס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36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בסוג ה-</a:t>
            </a:r>
            <a:r>
              <a:rPr lang="en-US" dirty="0"/>
              <a:t>path</a:t>
            </a:r>
            <a:r>
              <a:rPr lang="he-IL" dirty="0"/>
              <a:t> לא נתעסק במהלך הקורס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899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בסוג ה-</a:t>
            </a:r>
            <a:r>
              <a:rPr lang="en-US" dirty="0"/>
              <a:t>path</a:t>
            </a:r>
            <a:r>
              <a:rPr lang="he-IL" dirty="0"/>
              <a:t> לא נתעסק במהלך הקורס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239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521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כזכור יש שני דרכים לבצע </a:t>
            </a:r>
            <a:r>
              <a:rPr lang="en-US" dirty="0"/>
              <a:t>fetch</a:t>
            </a:r>
            <a:r>
              <a:rPr lang="he-IL" dirty="0"/>
              <a:t> מ-</a:t>
            </a:r>
            <a:r>
              <a:rPr lang="en-US" dirty="0" err="1"/>
              <a:t>js</a:t>
            </a:r>
            <a:r>
              <a:rPr lang="he-IL" dirty="0"/>
              <a:t>, עוד נדבר על זה.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799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889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לבצע </a:t>
            </a:r>
            <a:r>
              <a:rPr lang="en-US" dirty="0"/>
              <a:t>fetch('http://127.0.0.1:5000/user/</a:t>
            </a:r>
            <a:r>
              <a:rPr lang="en-US" dirty="0" err="1"/>
              <a:t>ars</a:t>
            </a:r>
            <a:r>
              <a:rPr lang="en-US" dirty="0"/>
              <a:t>')</a:t>
            </a:r>
            <a:r>
              <a:rPr lang="he-IL" dirty="0"/>
              <a:t> בדפדפן עצמו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638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לבצע </a:t>
            </a:r>
            <a:r>
              <a:rPr lang="en-US" dirty="0"/>
              <a:t>fetch('http://127.0.0.1:5000/user/</a:t>
            </a:r>
            <a:r>
              <a:rPr lang="en-US" dirty="0" err="1"/>
              <a:t>ars</a:t>
            </a:r>
            <a:r>
              <a:rPr lang="en-US" dirty="0"/>
              <a:t>')</a:t>
            </a:r>
            <a:r>
              <a:rPr lang="he-IL" dirty="0"/>
              <a:t> בדפדפן עצמו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326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לחזור כמה שקפים אחורה לחזור על מה שדיברנו בהרצאה הקודמת</a:t>
            </a:r>
          </a:p>
          <a:p>
            <a:pPr marL="0" algn="r" defTabSz="914400" rtl="1" eaLnBrk="1" latinLnBrk="0" hangingPunct="1"/>
            <a:r>
              <a:rPr lang="he-IL" dirty="0"/>
              <a:t>מה זה </a:t>
            </a:r>
            <a:r>
              <a:rPr lang="en-US" dirty="0"/>
              <a:t>template</a:t>
            </a:r>
            <a:r>
              <a:rPr lang="he-IL" dirty="0"/>
              <a:t> </a:t>
            </a:r>
            <a:r>
              <a:rPr lang="he-IL" dirty="0" err="1"/>
              <a:t>ותקיית</a:t>
            </a:r>
            <a:r>
              <a:rPr lang="he-IL" dirty="0"/>
              <a:t> </a:t>
            </a:r>
            <a:r>
              <a:rPr lang="en-US" dirty="0"/>
              <a:t>templates</a:t>
            </a:r>
            <a:endParaRPr lang="he-IL" dirty="0"/>
          </a:p>
          <a:p>
            <a:pPr marL="0" algn="r" defTabSz="914400" rtl="1" eaLnBrk="1" latinLnBrk="0" hangingPunct="1"/>
            <a:r>
              <a:rPr lang="he-IL" dirty="0"/>
              <a:t>מה זה </a:t>
            </a:r>
            <a:r>
              <a:rPr lang="en-US" dirty="0" err="1"/>
              <a:t>render_template</a:t>
            </a:r>
            <a:endParaRPr lang="he-IL" dirty="0"/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89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en-US" dirty="0"/>
              <a:t>REST</a:t>
            </a:r>
            <a:r>
              <a:rPr lang="he-IL" dirty="0"/>
              <a:t> זה איזשהו קונספט.</a:t>
            </a:r>
          </a:p>
          <a:p>
            <a:pPr marL="0" algn="r" defTabSz="914400" rtl="1" eaLnBrk="1" latinLnBrk="0" hangingPunct="1"/>
            <a:r>
              <a:rPr lang="he-IL" dirty="0"/>
              <a:t>אם נקרה לאותו </a:t>
            </a:r>
            <a:r>
              <a:rPr lang="en-US" dirty="0"/>
              <a:t>route</a:t>
            </a:r>
            <a:r>
              <a:rPr lang="he-IL" dirty="0"/>
              <a:t> או </a:t>
            </a:r>
            <a:r>
              <a:rPr lang="en-US" dirty="0"/>
              <a:t>endpoint</a:t>
            </a:r>
            <a:r>
              <a:rPr lang="he-IL" dirty="0"/>
              <a:t> בשיטות אחרות – נקבל תוצאות אחרות (</a:t>
            </a:r>
            <a:r>
              <a:rPr lang="en-US" dirty="0"/>
              <a:t>POST, GET, PUT…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89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99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51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33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34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en-US" dirty="0"/>
              <a:t>POST</a:t>
            </a:r>
            <a:r>
              <a:rPr lang="he-IL" dirty="0"/>
              <a:t> פחות הגיוני כאן כי אין בידינו את ה-</a:t>
            </a:r>
            <a:r>
              <a:rPr lang="en-US" dirty="0"/>
              <a:t>id</a:t>
            </a:r>
            <a:r>
              <a:rPr lang="he-IL" dirty="0"/>
              <a:t> של המוצר. הוא נוצר רק בעת הכנסת המוצר.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3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4BF9-9545-5146-9B36-52C3009DFD5B}" type="datetime1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31AD-AE96-1843-9F53-89EF7B21E3B6}" type="datetime1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1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C1A5-5C9E-F344-B3D5-658DD73E1128}" type="datetime1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41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1F77-9C3D-5E40-A8B2-46453E3B6E43}" type="datetime1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9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5B4-A5D9-B74F-A981-B5F53E7ED6FB}" type="datetime1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2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E3D2-DCC1-8E45-9614-6E42FCEB31A5}" type="datetime1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8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CF2-D19B-6D4F-9F1C-B9B4837773DF}" type="datetime1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5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162C-DC6E-2341-8BF1-6F6DCBA55482}" type="datetime1">
              <a:rPr lang="en-US" smtClean="0"/>
              <a:t>5/25/21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5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C823-DE43-6C4A-AD43-01421086DC7A}" type="datetime1">
              <a:rPr lang="en-US" smtClean="0"/>
              <a:t>5/25/21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76A1-6F0A-9A46-B656-2413603BB76F}" type="datetime1">
              <a:rPr lang="en-US" smtClean="0"/>
              <a:t>5/25/21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8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5236-1845-164F-BED2-F0BE6118DB31}" type="datetime1">
              <a:rPr lang="en-US" smtClean="0"/>
              <a:t>5/25/21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1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33A5-F7A6-434A-9F78-8C41A204696C}" type="datetime1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9DD7-7DA8-084D-9AE4-CCB2D147EA86}" type="datetime1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0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88" r:id="rId5"/>
    <p:sldLayoutId id="2147483689" r:id="rId6"/>
    <p:sldLayoutId id="2147483695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flask.com/en/latest/views.html#url-converter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flask.com/en/latest/views.html#url-converter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flask.com/en/latest/views.html#url-converter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flask.com/en/latest/views.html#url-converter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flask.com/en/latest/views.html#url-converter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flask.com/en/latest/views.html#url-converter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flask.com/en/latest/views.html#url-converter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flask.com/en/latest/views.html#url-converter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flask.com/en/latest/views.html#url-converter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flask.com/en/latest/views.html#url-converter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ite.com/catalog?id=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ysite.com/api/v1/catalogs/3/products" TargetMode="External"/><Relationship Id="rId5" Type="http://schemas.openxmlformats.org/officeDocument/2006/relationships/hyperlink" Target="http://www.mysite.com/api/v1/catalogs/3" TargetMode="External"/><Relationship Id="rId4" Type="http://schemas.openxmlformats.org/officeDocument/2006/relationships/hyperlink" Target="http://www.mysite.com/catalog?id=4&amp;color=green&amp;size=larg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ummy.restapiexampl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C4E4C9C-EC7C-D64C-B9CC-D7EF23470E26}"/>
              </a:ext>
            </a:extLst>
          </p:cNvPr>
          <p:cNvSpPr txBox="1"/>
          <p:nvPr/>
        </p:nvSpPr>
        <p:spPr>
          <a:xfrm>
            <a:off x="5113868" y="1866024"/>
            <a:ext cx="5948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rtl="1" eaLnBrk="1" latinLnBrk="0" hangingPunct="1"/>
            <a:r>
              <a:rPr lang="he-IL" sz="4800" dirty="0"/>
              <a:t>מתחילים עוד מעט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3ABD0-8958-C44D-9EEA-509BC68C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00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Endpoints</a:t>
            </a:r>
            <a:r>
              <a:rPr lang="he-IL" dirty="0"/>
              <a:t> למשאבים עם שיטות של בקשות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תרגילים – מה משמעות השיטות בכל אחד מה-</a:t>
            </a:r>
            <a:r>
              <a:rPr lang="en-US" dirty="0"/>
              <a:t>endpoints</a:t>
            </a:r>
            <a:r>
              <a:rPr lang="he-IL" dirty="0"/>
              <a:t>?</a:t>
            </a:r>
          </a:p>
          <a:p>
            <a:pPr marL="0" indent="0" algn="r" rtl="1">
              <a:buNone/>
            </a:pPr>
            <a:r>
              <a:rPr lang="en-US" dirty="0"/>
              <a:t>/orders</a:t>
            </a:r>
          </a:p>
          <a:p>
            <a:pPr lvl="1" algn="r" rtl="1"/>
            <a:endParaRPr lang="he-IL" dirty="0"/>
          </a:p>
          <a:p>
            <a:pPr lvl="1" algn="r" rtl="1"/>
            <a:endParaRPr lang="en-US" dirty="0"/>
          </a:p>
          <a:p>
            <a:pPr marL="457200" lvl="1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9303B8-AA9C-A744-92FE-D1506C18A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713643"/>
              </p:ext>
            </p:extLst>
          </p:nvPr>
        </p:nvGraphicFramePr>
        <p:xfrm>
          <a:off x="1706880" y="308102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22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Endpoints</a:t>
            </a:r>
            <a:r>
              <a:rPr lang="he-IL" dirty="0"/>
              <a:t> למשאבים עם שיטות של בקשות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תרגילים – מה משמעות השיטות בכל אחד מה-</a:t>
            </a:r>
            <a:r>
              <a:rPr lang="en-US" dirty="0"/>
              <a:t>endpoints</a:t>
            </a:r>
            <a:r>
              <a:rPr lang="he-IL" dirty="0"/>
              <a:t>?</a:t>
            </a:r>
          </a:p>
          <a:p>
            <a:pPr marL="0" indent="0" algn="r" rtl="1">
              <a:buNone/>
            </a:pPr>
            <a:r>
              <a:rPr lang="en-US" dirty="0"/>
              <a:t>/orders</a:t>
            </a:r>
          </a:p>
          <a:p>
            <a:pPr lvl="1" algn="r" rtl="1"/>
            <a:endParaRPr lang="he-IL" dirty="0"/>
          </a:p>
          <a:p>
            <a:pPr lvl="1" algn="r" rtl="1"/>
            <a:endParaRPr lang="en-US" dirty="0"/>
          </a:p>
          <a:p>
            <a:pPr marL="457200" lvl="1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9303B8-AA9C-A744-92FE-D1506C18A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973571"/>
              </p:ext>
            </p:extLst>
          </p:nvPr>
        </p:nvGraphicFramePr>
        <p:xfrm>
          <a:off x="1706880" y="308102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Returns all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Inserts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Updates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Deletes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560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Endpoints</a:t>
            </a:r>
            <a:r>
              <a:rPr lang="he-IL" dirty="0"/>
              <a:t> למשאבים עם שיטות של בקשות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תרגילים – מה משמעות השיטות בכל אחד מה-</a:t>
            </a:r>
            <a:r>
              <a:rPr lang="en-US" dirty="0"/>
              <a:t>endpoints</a:t>
            </a:r>
            <a:r>
              <a:rPr lang="he-IL" dirty="0"/>
              <a:t>?</a:t>
            </a:r>
          </a:p>
          <a:p>
            <a:pPr marL="0" indent="0" algn="r" rtl="1">
              <a:buNone/>
            </a:pPr>
            <a:r>
              <a:rPr lang="en-US" dirty="0"/>
              <a:t>/orders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en-US" dirty="0"/>
              <a:t>/orders/153</a:t>
            </a:r>
          </a:p>
          <a:p>
            <a:pPr lvl="1" algn="r" rtl="1"/>
            <a:endParaRPr lang="he-IL" dirty="0"/>
          </a:p>
          <a:p>
            <a:pPr lvl="1" algn="r" rtl="1"/>
            <a:endParaRPr lang="en-US" dirty="0"/>
          </a:p>
          <a:p>
            <a:pPr marL="457200" lvl="1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9303B8-AA9C-A744-92FE-D1506C18AD9C}"/>
              </a:ext>
            </a:extLst>
          </p:cNvPr>
          <p:cNvGraphicFramePr>
            <a:graphicFrameLocks noGrp="1"/>
          </p:cNvGraphicFramePr>
          <p:nvPr/>
        </p:nvGraphicFramePr>
        <p:xfrm>
          <a:off x="1706880" y="308102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Returns all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Inserts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Updates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Deletes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190C69-4488-DC45-AFD6-4D1013A0B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307876"/>
              </p:ext>
            </p:extLst>
          </p:nvPr>
        </p:nvGraphicFramePr>
        <p:xfrm>
          <a:off x="1706880" y="477266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156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Endpoints</a:t>
            </a:r>
            <a:r>
              <a:rPr lang="he-IL" dirty="0"/>
              <a:t> למשאבים עם שיטות של בקשות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תרגילים – מה משמעות השיטות בכל אחד מה-</a:t>
            </a:r>
            <a:r>
              <a:rPr lang="en-US" dirty="0"/>
              <a:t>endpoints</a:t>
            </a:r>
            <a:r>
              <a:rPr lang="he-IL" dirty="0"/>
              <a:t>?</a:t>
            </a:r>
          </a:p>
          <a:p>
            <a:pPr marL="0" indent="0" algn="r" rtl="1">
              <a:buNone/>
            </a:pPr>
            <a:r>
              <a:rPr lang="en-US" dirty="0"/>
              <a:t>/orders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en-US" dirty="0"/>
              <a:t>/orders/153</a:t>
            </a:r>
          </a:p>
          <a:p>
            <a:pPr lvl="1" algn="r" rtl="1"/>
            <a:endParaRPr lang="he-IL" dirty="0"/>
          </a:p>
          <a:p>
            <a:pPr lvl="1" algn="r" rtl="1"/>
            <a:endParaRPr lang="en-US" dirty="0"/>
          </a:p>
          <a:p>
            <a:pPr marL="457200" lvl="1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9303B8-AA9C-A744-92FE-D1506C18AD9C}"/>
              </a:ext>
            </a:extLst>
          </p:cNvPr>
          <p:cNvGraphicFramePr>
            <a:graphicFrameLocks noGrp="1"/>
          </p:cNvGraphicFramePr>
          <p:nvPr/>
        </p:nvGraphicFramePr>
        <p:xfrm>
          <a:off x="1706880" y="308102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Returns all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Inserts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Updates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Deletes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190C69-4488-DC45-AFD6-4D1013A0B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797087"/>
              </p:ext>
            </p:extLst>
          </p:nvPr>
        </p:nvGraphicFramePr>
        <p:xfrm>
          <a:off x="1706880" y="477266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Returns order 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No 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Updates order</a:t>
                      </a:r>
                      <a:r>
                        <a:rPr lang="he-IL" dirty="0"/>
                        <a:t> 153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Deletes order</a:t>
                      </a:r>
                      <a:r>
                        <a:rPr lang="he-IL" dirty="0"/>
                        <a:t> 153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943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Endpoints</a:t>
            </a:r>
            <a:r>
              <a:rPr lang="he-IL" dirty="0"/>
              <a:t> למשאבים עם שיטות של בקשות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he-IL" dirty="0"/>
              <a:t>תרגילים – מה משמעות השיטות בכל אחד מה-</a:t>
            </a:r>
            <a:r>
              <a:rPr lang="en-US" dirty="0"/>
              <a:t>endpoints</a:t>
            </a:r>
            <a:r>
              <a:rPr lang="he-IL" dirty="0"/>
              <a:t>?</a:t>
            </a:r>
          </a:p>
          <a:p>
            <a:pPr marL="0" indent="0" algn="r" rtl="1">
              <a:buNone/>
            </a:pPr>
            <a:r>
              <a:rPr lang="en-US" dirty="0"/>
              <a:t>/orders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en-US" dirty="0"/>
              <a:t>/orders/153</a:t>
            </a: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en-US" dirty="0"/>
              <a:t>/orders/153/product/11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en-US" dirty="0"/>
              <a:t>.</a:t>
            </a:r>
          </a:p>
          <a:p>
            <a:pPr lvl="1" algn="r" rtl="1"/>
            <a:endParaRPr lang="he-IL" dirty="0"/>
          </a:p>
          <a:p>
            <a:pPr lvl="1" algn="r" rtl="1"/>
            <a:endParaRPr lang="en-US" dirty="0"/>
          </a:p>
          <a:p>
            <a:pPr marL="457200" lvl="1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9303B8-AA9C-A744-92FE-D1506C18A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74364"/>
              </p:ext>
            </p:extLst>
          </p:nvPr>
        </p:nvGraphicFramePr>
        <p:xfrm>
          <a:off x="1706880" y="282194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Returns all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Inserts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Updates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Deletes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190C69-4488-DC45-AFD6-4D1013A0B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343973"/>
              </p:ext>
            </p:extLst>
          </p:nvPr>
        </p:nvGraphicFramePr>
        <p:xfrm>
          <a:off x="1706880" y="409194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Returns order 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No 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Updates order</a:t>
                      </a:r>
                      <a:r>
                        <a:rPr lang="he-IL" dirty="0"/>
                        <a:t> 153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Deletes order</a:t>
                      </a:r>
                      <a:r>
                        <a:rPr lang="he-IL" dirty="0"/>
                        <a:t> 153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236AD5-AB9D-3045-9953-1E1F39262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738556"/>
              </p:ext>
            </p:extLst>
          </p:nvPr>
        </p:nvGraphicFramePr>
        <p:xfrm>
          <a:off x="1706880" y="543052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85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Endpoints</a:t>
            </a:r>
            <a:r>
              <a:rPr lang="he-IL" dirty="0"/>
              <a:t> למשאבים עם שיטות של בקשות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he-IL" dirty="0"/>
              <a:t>תרגילים – מה משמעות השיטות בכל אחד מה-</a:t>
            </a:r>
            <a:r>
              <a:rPr lang="en-US" dirty="0"/>
              <a:t>endpoints</a:t>
            </a:r>
            <a:r>
              <a:rPr lang="he-IL" dirty="0"/>
              <a:t>?</a:t>
            </a:r>
          </a:p>
          <a:p>
            <a:pPr marL="0" indent="0" algn="r" rtl="1">
              <a:buNone/>
            </a:pPr>
            <a:r>
              <a:rPr lang="en-US" dirty="0"/>
              <a:t>/orders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en-US" dirty="0"/>
              <a:t>/orders/153</a:t>
            </a: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en-US" dirty="0"/>
              <a:t>/orders/153/product/11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en-US" dirty="0"/>
              <a:t>.</a:t>
            </a:r>
          </a:p>
          <a:p>
            <a:pPr lvl="1" algn="r" rtl="1"/>
            <a:endParaRPr lang="he-IL" dirty="0"/>
          </a:p>
          <a:p>
            <a:pPr lvl="1" algn="r" rtl="1"/>
            <a:endParaRPr lang="en-US" dirty="0"/>
          </a:p>
          <a:p>
            <a:pPr marL="457200" lvl="1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9303B8-AA9C-A744-92FE-D1506C18AD9C}"/>
              </a:ext>
            </a:extLst>
          </p:cNvPr>
          <p:cNvGraphicFramePr>
            <a:graphicFrameLocks noGrp="1"/>
          </p:cNvGraphicFramePr>
          <p:nvPr/>
        </p:nvGraphicFramePr>
        <p:xfrm>
          <a:off x="1706880" y="282194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Returns all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Inserts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Updates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Deletes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190C69-4488-DC45-AFD6-4D1013A0BCD1}"/>
              </a:ext>
            </a:extLst>
          </p:cNvPr>
          <p:cNvGraphicFramePr>
            <a:graphicFrameLocks noGrp="1"/>
          </p:cNvGraphicFramePr>
          <p:nvPr/>
        </p:nvGraphicFramePr>
        <p:xfrm>
          <a:off x="1706880" y="409194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Returns order 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No 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Updates order</a:t>
                      </a:r>
                      <a:r>
                        <a:rPr lang="he-IL" dirty="0"/>
                        <a:t> 153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Deletes order</a:t>
                      </a:r>
                      <a:r>
                        <a:rPr lang="he-IL" dirty="0"/>
                        <a:t> 153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236AD5-AB9D-3045-9953-1E1F39262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852752"/>
              </p:ext>
            </p:extLst>
          </p:nvPr>
        </p:nvGraphicFramePr>
        <p:xfrm>
          <a:off x="1706880" y="5430520"/>
          <a:ext cx="964692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POST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Returns product 11 from order 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Possible but wrong, no 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Edits product 11 in order 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Deletes product 11 from order 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546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Endpoints</a:t>
            </a:r>
            <a:r>
              <a:rPr lang="he-IL" dirty="0"/>
              <a:t> למשאבים עם שיטות של בקשות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he-IL" dirty="0"/>
              <a:t>תרגילים – מה משמעות השיטות בכל אחד מה-</a:t>
            </a:r>
            <a:r>
              <a:rPr lang="en-US" dirty="0"/>
              <a:t>endpoints</a:t>
            </a:r>
            <a:r>
              <a:rPr lang="he-IL" dirty="0"/>
              <a:t>?</a:t>
            </a:r>
          </a:p>
          <a:p>
            <a:pPr marL="0" indent="0" algn="r" rtl="1">
              <a:buNone/>
            </a:pPr>
            <a:r>
              <a:rPr lang="en-US" dirty="0"/>
              <a:t>/users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en-US" dirty="0"/>
              <a:t>/users/</a:t>
            </a:r>
            <a:r>
              <a:rPr lang="en-US" dirty="0" err="1"/>
              <a:t>webpro</a:t>
            </a: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en-US" dirty="0"/>
              <a:t>/users/</a:t>
            </a:r>
            <a:r>
              <a:rPr lang="en-US" dirty="0" err="1"/>
              <a:t>webpro</a:t>
            </a:r>
            <a:r>
              <a:rPr lang="en-US" dirty="0"/>
              <a:t>/children/1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en-US" dirty="0"/>
              <a:t>.</a:t>
            </a:r>
          </a:p>
          <a:p>
            <a:pPr lvl="1" algn="r" rtl="1"/>
            <a:endParaRPr lang="he-IL" dirty="0"/>
          </a:p>
          <a:p>
            <a:pPr lvl="1" algn="r" rtl="1"/>
            <a:endParaRPr lang="en-US" dirty="0"/>
          </a:p>
          <a:p>
            <a:pPr marL="457200" lvl="1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9303B8-AA9C-A744-92FE-D1506C18A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695914"/>
              </p:ext>
            </p:extLst>
          </p:nvPr>
        </p:nvGraphicFramePr>
        <p:xfrm>
          <a:off x="1706880" y="282194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190C69-4488-DC45-AFD6-4D1013A0B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980619"/>
              </p:ext>
            </p:extLst>
          </p:nvPr>
        </p:nvGraphicFramePr>
        <p:xfrm>
          <a:off x="1706880" y="409194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236AD5-AB9D-3045-9953-1E1F39262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99127"/>
              </p:ext>
            </p:extLst>
          </p:nvPr>
        </p:nvGraphicFramePr>
        <p:xfrm>
          <a:off x="1706880" y="543052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POST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121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Endpoints</a:t>
            </a:r>
            <a:r>
              <a:rPr lang="he-IL" dirty="0"/>
              <a:t> למשאבים עם שיטות של בקשות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he-IL" dirty="0"/>
              <a:t>תרגילים – מה משמעות השיטות בכל אחד מה-</a:t>
            </a:r>
            <a:r>
              <a:rPr lang="en-US" dirty="0"/>
              <a:t>endpoints</a:t>
            </a:r>
            <a:r>
              <a:rPr lang="he-IL" dirty="0"/>
              <a:t>?</a:t>
            </a:r>
          </a:p>
          <a:p>
            <a:pPr marL="0" indent="0" algn="r" rtl="1">
              <a:buNone/>
            </a:pPr>
            <a:r>
              <a:rPr lang="en-US" dirty="0"/>
              <a:t>/users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en-US" dirty="0"/>
              <a:t>/users/</a:t>
            </a:r>
            <a:r>
              <a:rPr lang="en-US" dirty="0" err="1"/>
              <a:t>webpro</a:t>
            </a: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en-US" dirty="0"/>
              <a:t>/users/</a:t>
            </a:r>
            <a:r>
              <a:rPr lang="en-US" dirty="0" err="1"/>
              <a:t>webpro</a:t>
            </a:r>
            <a:r>
              <a:rPr lang="en-US" dirty="0"/>
              <a:t>/children/1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en-US" dirty="0"/>
              <a:t>.</a:t>
            </a:r>
          </a:p>
          <a:p>
            <a:pPr lvl="1" algn="r" rtl="1"/>
            <a:endParaRPr lang="he-IL" dirty="0"/>
          </a:p>
          <a:p>
            <a:pPr lvl="1" algn="r" rtl="1"/>
            <a:endParaRPr lang="en-US" dirty="0"/>
          </a:p>
          <a:p>
            <a:pPr marL="457200" lvl="1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9303B8-AA9C-A744-92FE-D1506C18A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038634"/>
              </p:ext>
            </p:extLst>
          </p:nvPr>
        </p:nvGraphicFramePr>
        <p:xfrm>
          <a:off x="1706880" y="282194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Returns all users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Inserts new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Updates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Deletes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190C69-4488-DC45-AFD6-4D1013A0B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119445"/>
              </p:ext>
            </p:extLst>
          </p:nvPr>
        </p:nvGraphicFramePr>
        <p:xfrm>
          <a:off x="1706880" y="409194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Returns the user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No 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Updates user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Deletes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236AD5-AB9D-3045-9953-1E1F39262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751626"/>
              </p:ext>
            </p:extLst>
          </p:nvPr>
        </p:nvGraphicFramePr>
        <p:xfrm>
          <a:off x="1706880" y="5430520"/>
          <a:ext cx="964692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POST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Returns </a:t>
                      </a:r>
                      <a:r>
                        <a:rPr lang="en-US" sz="1600" dirty="0" err="1"/>
                        <a:t>webpro’s</a:t>
                      </a:r>
                      <a:r>
                        <a:rPr lang="en-US" sz="1600" dirty="0"/>
                        <a:t> child with id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Possible but wrong, no 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Edits </a:t>
                      </a:r>
                      <a:r>
                        <a:rPr lang="en-US" sz="1600" dirty="0" err="1"/>
                        <a:t>webprol’s</a:t>
                      </a:r>
                      <a:r>
                        <a:rPr lang="en-US" sz="1600" dirty="0"/>
                        <a:t> child with id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/>
                        <a:t>Deletes </a:t>
                      </a:r>
                      <a:r>
                        <a:rPr lang="en-US" sz="1600" dirty="0" err="1"/>
                        <a:t>webpro’s</a:t>
                      </a:r>
                      <a:r>
                        <a:rPr lang="en-US" sz="1600" dirty="0"/>
                        <a:t> child with id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075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 lnSpcReduction="10000"/>
          </a:bodyPr>
          <a:lstStyle/>
          <a:p>
            <a:pPr algn="r" rtl="1"/>
            <a:r>
              <a:rPr lang="en-US" dirty="0"/>
              <a:t>Route parameters</a:t>
            </a:r>
            <a:r>
              <a:rPr lang="he-IL" dirty="0"/>
              <a:t> (בניגוד ל-</a:t>
            </a:r>
            <a:r>
              <a:rPr lang="en-US" dirty="0"/>
              <a:t>query parameters</a:t>
            </a:r>
            <a:r>
              <a:rPr lang="he-IL" dirty="0"/>
              <a:t>):</a:t>
            </a:r>
          </a:p>
          <a:p>
            <a:pPr lvl="1" algn="r" rtl="1"/>
            <a:r>
              <a:rPr lang="en-US" dirty="0"/>
              <a:t>Route</a:t>
            </a:r>
            <a:r>
              <a:rPr lang="he-IL" dirty="0"/>
              <a:t> בשם </a:t>
            </a:r>
            <a:r>
              <a:rPr lang="en-US" dirty="0"/>
              <a:t>/users/3</a:t>
            </a:r>
            <a:r>
              <a:rPr lang="he-IL" dirty="0"/>
              <a:t> הוא </a:t>
            </a:r>
            <a:r>
              <a:rPr lang="en-US" dirty="0"/>
              <a:t>route</a:t>
            </a:r>
            <a:r>
              <a:rPr lang="he-IL" dirty="0"/>
              <a:t> קבוע למשתמש 3. כיצד נהפוך אותו לדינאמי כך שישרת כל המשתמשים?</a:t>
            </a:r>
          </a:p>
          <a:p>
            <a:pPr lvl="1" algn="r" rtl="1"/>
            <a:r>
              <a:rPr lang="he-IL" dirty="0"/>
              <a:t>פרמטרים ב-</a:t>
            </a:r>
            <a:r>
              <a:rPr lang="en-US" dirty="0"/>
              <a:t>route</a:t>
            </a:r>
            <a:r>
              <a:rPr lang="he-IL" dirty="0"/>
              <a:t> מגדירים </a:t>
            </a:r>
            <a:r>
              <a:rPr lang="en-US" dirty="0"/>
              <a:t>routes</a:t>
            </a:r>
            <a:r>
              <a:rPr lang="he-IL" dirty="0"/>
              <a:t> דינאמיים.</a:t>
            </a:r>
            <a:endParaRPr lang="en-US" dirty="0"/>
          </a:p>
          <a:p>
            <a:pPr lvl="1" algn="r" rtl="1"/>
            <a:r>
              <a:rPr lang="he-IL" dirty="0"/>
              <a:t>ה-</a:t>
            </a:r>
            <a:r>
              <a:rPr lang="en-US" dirty="0"/>
              <a:t>route</a:t>
            </a:r>
            <a:r>
              <a:rPr lang="he-IL" dirty="0"/>
              <a:t> קבוע, מלבד הפרמטרים שלו, והוא תמיד יריץ את הפונקציה שצמודה אליו.</a:t>
            </a:r>
          </a:p>
          <a:p>
            <a:pPr lvl="1" algn="r" rtl="1"/>
            <a:r>
              <a:rPr lang="he-IL" dirty="0"/>
              <a:t>הפונקציה תקבל את הפרמטר מה-</a:t>
            </a:r>
            <a:r>
              <a:rPr lang="en-US" dirty="0"/>
              <a:t>route</a:t>
            </a:r>
            <a:r>
              <a:rPr lang="he-IL" dirty="0"/>
              <a:t> בצורה של משתנה.</a:t>
            </a:r>
          </a:p>
          <a:p>
            <a:pPr lvl="1" algn="r" rtl="1"/>
            <a:r>
              <a:rPr lang="he-IL" dirty="0"/>
              <a:t>ניתן להגביל את הסוג הדרוש של הפרמטרים:</a:t>
            </a:r>
          </a:p>
          <a:p>
            <a:pPr lvl="2" algn="r" rtl="1"/>
            <a:r>
              <a:rPr lang="en-US" dirty="0"/>
              <a:t>string(default) / int / float / path</a:t>
            </a:r>
          </a:p>
          <a:p>
            <a:pPr lvl="1" algn="r" rtl="1"/>
            <a:r>
              <a:rPr lang="he-IL" dirty="0"/>
              <a:t>אופן הכתיבה: </a:t>
            </a:r>
            <a:r>
              <a:rPr lang="en-US" dirty="0"/>
              <a:t>/route/&lt;</a:t>
            </a:r>
            <a:r>
              <a:rPr lang="en-US" dirty="0" err="1"/>
              <a:t>type:param_name</a:t>
            </a:r>
            <a:r>
              <a:rPr lang="en-US" dirty="0"/>
              <a:t>&gt;</a:t>
            </a:r>
            <a:endParaRPr lang="he-IL" dirty="0"/>
          </a:p>
          <a:p>
            <a:pPr lvl="1" algn="r" rtl="1"/>
            <a:r>
              <a:rPr lang="he-IL" dirty="0"/>
              <a:t>דוגמא לאופן השימוש: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AD393-69C5-B948-8525-B94E9CF622D4}"/>
              </a:ext>
            </a:extLst>
          </p:cNvPr>
          <p:cNvSpPr txBox="1"/>
          <p:nvPr/>
        </p:nvSpPr>
        <p:spPr>
          <a:xfrm>
            <a:off x="0" y="6363091"/>
            <a:ext cx="691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>
                <a:hlinkClick r:id="rId3"/>
              </a:rPr>
              <a:t>https://exploreflask.com/en/latest/views.html#url-converters</a:t>
            </a:r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90B56A-0C0E-0740-9786-45FF6BF9B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38" y="5568436"/>
            <a:ext cx="60579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66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סוגי </a:t>
            </a:r>
            <a:r>
              <a:rPr lang="en-US" dirty="0"/>
              <a:t>Route parameters</a:t>
            </a:r>
            <a:r>
              <a:rPr lang="he-IL" dirty="0"/>
              <a:t>:</a:t>
            </a:r>
          </a:p>
          <a:p>
            <a:pPr lvl="1" algn="r" rtl="1"/>
            <a:r>
              <a:rPr lang="he-IL" dirty="0"/>
              <a:t>ניתן להגביל את הסוג הדרוש של הפרמטרים:</a:t>
            </a:r>
          </a:p>
          <a:p>
            <a:pPr lvl="2" algn="r" rtl="1"/>
            <a:r>
              <a:rPr lang="en-US" dirty="0"/>
              <a:t>string</a:t>
            </a:r>
            <a:r>
              <a:rPr lang="he-IL" dirty="0"/>
              <a:t> – סוג ברירת מחדל, מצפה למחרוזת: </a:t>
            </a:r>
            <a:r>
              <a:rPr lang="en-US" dirty="0"/>
              <a:t>/users/&lt;name&gt;</a:t>
            </a:r>
            <a:r>
              <a:rPr lang="he-IL" dirty="0"/>
              <a:t> </a:t>
            </a:r>
          </a:p>
          <a:p>
            <a:pPr lvl="2" algn="r" rtl="1"/>
            <a:r>
              <a:rPr lang="en-US" dirty="0"/>
              <a:t>int</a:t>
            </a:r>
            <a:r>
              <a:rPr lang="he-IL" dirty="0"/>
              <a:t> – מצפה למספרים שלמים אי-שליליים: </a:t>
            </a:r>
            <a:r>
              <a:rPr lang="en-US" dirty="0"/>
              <a:t>/products/&lt;</a:t>
            </a:r>
            <a:r>
              <a:rPr lang="en-US" dirty="0" err="1"/>
              <a:t>int:products_id</a:t>
            </a:r>
            <a:r>
              <a:rPr lang="en-US" dirty="0"/>
              <a:t>&gt;</a:t>
            </a:r>
            <a:endParaRPr lang="he-IL" dirty="0"/>
          </a:p>
          <a:p>
            <a:pPr lvl="2" algn="r" rtl="1"/>
            <a:r>
              <a:rPr lang="en-US" dirty="0"/>
              <a:t>float</a:t>
            </a:r>
            <a:r>
              <a:rPr lang="he-IL" dirty="0"/>
              <a:t> – מצפה למספרים עשרוניים אי-שליליים: </a:t>
            </a:r>
            <a:r>
              <a:rPr lang="en-US" dirty="0"/>
              <a:t>/products/&lt;</a:t>
            </a:r>
            <a:r>
              <a:rPr lang="en-US" dirty="0" err="1"/>
              <a:t>float:sku</a:t>
            </a:r>
            <a:r>
              <a:rPr lang="en-US" dirty="0"/>
              <a:t>&gt;</a:t>
            </a:r>
            <a:endParaRPr lang="he-IL" dirty="0"/>
          </a:p>
          <a:p>
            <a:pPr lvl="2" algn="r" rtl="1"/>
            <a:r>
              <a:rPr lang="en-US" dirty="0"/>
              <a:t>path</a:t>
            </a:r>
            <a:r>
              <a:rPr lang="he-IL" dirty="0"/>
              <a:t> – כמו </a:t>
            </a:r>
            <a:r>
              <a:rPr lang="en-US" dirty="0"/>
              <a:t>string</a:t>
            </a:r>
            <a:r>
              <a:rPr lang="he-IL" dirty="0"/>
              <a:t>, אך מאפשר את התו ״/״: </a:t>
            </a:r>
            <a:r>
              <a:rPr lang="en-US" dirty="0"/>
              <a:t>/resources/&lt;</a:t>
            </a:r>
            <a:r>
              <a:rPr lang="en-US" dirty="0" err="1"/>
              <a:t>path:res</a:t>
            </a:r>
            <a:r>
              <a:rPr lang="en-US" dirty="0"/>
              <a:t>&gt;</a:t>
            </a:r>
            <a:endParaRPr lang="he-IL" dirty="0"/>
          </a:p>
          <a:p>
            <a:pPr lvl="1" algn="r" rtl="1"/>
            <a:r>
              <a:rPr lang="he-IL" dirty="0"/>
              <a:t>אם נפנה ל-</a:t>
            </a:r>
            <a:r>
              <a:rPr lang="en-US" dirty="0"/>
              <a:t>route</a:t>
            </a:r>
            <a:r>
              <a:rPr lang="he-IL" dirty="0"/>
              <a:t> שמוגדר עם סוג מסוים באמצעות סוג נתון שונה מזה שהוא מצפה לו אז ה-</a:t>
            </a:r>
            <a:r>
              <a:rPr lang="en-US" dirty="0"/>
              <a:t>route</a:t>
            </a:r>
            <a:r>
              <a:rPr lang="he-IL" dirty="0"/>
              <a:t> יתעלם מהבקשה ונופנה לעמוד 404.</a:t>
            </a:r>
          </a:p>
          <a:p>
            <a:pPr lvl="1" algn="r" rt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AD393-69C5-B948-8525-B94E9CF622D4}"/>
              </a:ext>
            </a:extLst>
          </p:cNvPr>
          <p:cNvSpPr txBox="1"/>
          <p:nvPr/>
        </p:nvSpPr>
        <p:spPr>
          <a:xfrm>
            <a:off x="0" y="6363091"/>
            <a:ext cx="691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>
                <a:hlinkClick r:id="rId3"/>
              </a:rPr>
              <a:t>https://exploreflask.com/en/latest/views.html#url-converters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449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745C-1B4F-E847-AE4C-C1C56955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E4C9C-EC7C-D64C-B9CC-D7EF23470E26}"/>
              </a:ext>
            </a:extLst>
          </p:cNvPr>
          <p:cNvSpPr txBox="1"/>
          <p:nvPr/>
        </p:nvSpPr>
        <p:spPr>
          <a:xfrm>
            <a:off x="7189234" y="1866024"/>
            <a:ext cx="387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dirty="0"/>
              <a:t>REST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3ABD0-8958-C44D-9EEA-509BC68C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B619E-147C-4141-98E0-7D098F64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" y="2410692"/>
            <a:ext cx="7505700" cy="300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58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en-US" dirty="0"/>
              <a:t>Route parameters</a:t>
            </a:r>
            <a:r>
              <a:rPr lang="he-IL" dirty="0"/>
              <a:t> עם ברירת מחדל:</a:t>
            </a:r>
          </a:p>
          <a:p>
            <a:pPr marL="0" indent="0" algn="l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(‘/</a:t>
            </a:r>
            <a:r>
              <a:rPr lang="en-US" dirty="0" err="1"/>
              <a:t>route_name</a:t>
            </a:r>
            <a:r>
              <a:rPr lang="en-US" dirty="0"/>
              <a:t>’, default={‘key’: ‘value’})</a:t>
            </a:r>
          </a:p>
          <a:p>
            <a:pPr lvl="1" algn="r" rtl="1"/>
            <a:r>
              <a:rPr lang="en-US" dirty="0"/>
              <a:t>defaults</a:t>
            </a:r>
            <a:r>
              <a:rPr lang="he-IL" dirty="0"/>
              <a:t> הוא </a:t>
            </a:r>
            <a:r>
              <a:rPr lang="en-US" dirty="0" err="1"/>
              <a:t>dict</a:t>
            </a:r>
            <a:r>
              <a:rPr lang="he-IL" dirty="0"/>
              <a:t> עם כמות של צמדי מפתח-ערך כרצונכם.</a:t>
            </a:r>
          </a:p>
          <a:p>
            <a:pPr lvl="1" algn="r" rtl="1"/>
            <a:r>
              <a:rPr lang="he-IL" dirty="0"/>
              <a:t>הפונקציה המוצמדת ל-</a:t>
            </a:r>
            <a:r>
              <a:rPr lang="en-US" dirty="0"/>
              <a:t>route</a:t>
            </a:r>
            <a:r>
              <a:rPr lang="he-IL" dirty="0"/>
              <a:t> חייבת לקבל את כל המפתחות המוגדרים ארגומנטים, אך אינה חייבת להשתמש בהם.</a:t>
            </a:r>
          </a:p>
          <a:p>
            <a:pPr lvl="1" algn="r" rtl="1"/>
            <a:r>
              <a:rPr lang="he-IL" dirty="0"/>
              <a:t>הערכים עבור המפתחות יילקחו מערכי ברירת מחדל.</a:t>
            </a:r>
          </a:p>
          <a:p>
            <a:pPr lvl="1" algn="r" rtl="1"/>
            <a:r>
              <a:rPr lang="he-IL" dirty="0"/>
              <a:t>תרגיל:</a:t>
            </a:r>
          </a:p>
          <a:p>
            <a:pPr lvl="2" algn="r" rtl="1"/>
            <a:r>
              <a:rPr lang="he-IL" dirty="0"/>
              <a:t>הגדירו </a:t>
            </a:r>
            <a:r>
              <a:rPr lang="en-US" dirty="0"/>
              <a:t>route</a:t>
            </a:r>
            <a:r>
              <a:rPr lang="he-IL" dirty="0"/>
              <a:t> עבור מוצרים.</a:t>
            </a:r>
          </a:p>
          <a:p>
            <a:pPr lvl="2" algn="r" rtl="1"/>
            <a:r>
              <a:rPr lang="he-IL" dirty="0"/>
              <a:t>הגדירו מזהה מוצר שהוא מק״ט והוא רשות.</a:t>
            </a:r>
          </a:p>
          <a:p>
            <a:pPr lvl="2" algn="r" rtl="1"/>
            <a:r>
              <a:rPr lang="he-IL" dirty="0"/>
              <a:t>מק״ט ברירת המחדל הוא: 100.203.</a:t>
            </a:r>
          </a:p>
          <a:p>
            <a:pPr lvl="2" algn="r" rtl="1"/>
            <a:r>
              <a:rPr lang="he-IL" dirty="0"/>
              <a:t>התגובה החוזרת מה-</a:t>
            </a:r>
            <a:r>
              <a:rPr lang="en-US" dirty="0"/>
              <a:t>route</a:t>
            </a:r>
            <a:r>
              <a:rPr lang="he-IL" dirty="0"/>
              <a:t> תהיה ״</a:t>
            </a:r>
            <a:r>
              <a:rPr lang="en-US" dirty="0"/>
              <a:t>SKU is: </a:t>
            </a:r>
            <a:r>
              <a:rPr lang="en-US" dirty="0" err="1"/>
              <a:t>sku</a:t>
            </a:r>
            <a:r>
              <a:rPr lang="he-IL" dirty="0"/>
              <a:t>״.</a:t>
            </a:r>
          </a:p>
          <a:p>
            <a:pPr lvl="2" algn="r" rtl="1"/>
            <a:r>
              <a:rPr lang="he-IL" dirty="0"/>
              <a:t>הגדירו </a:t>
            </a:r>
            <a:r>
              <a:rPr lang="en-US" dirty="0"/>
              <a:t>route</a:t>
            </a:r>
            <a:r>
              <a:rPr lang="he-IL" dirty="0"/>
              <a:t> נוסף שמאפשר קבלת </a:t>
            </a:r>
            <a:r>
              <a:rPr lang="he-IL" dirty="0" err="1"/>
              <a:t>מק״טים</a:t>
            </a:r>
            <a:r>
              <a:rPr lang="he-IL" dirty="0"/>
              <a:t> ומחזיר תגובה זהה לעיל.</a:t>
            </a:r>
          </a:p>
          <a:p>
            <a:pPr lvl="1" algn="r" rt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AD393-69C5-B948-8525-B94E9CF622D4}"/>
              </a:ext>
            </a:extLst>
          </p:cNvPr>
          <p:cNvSpPr txBox="1"/>
          <p:nvPr/>
        </p:nvSpPr>
        <p:spPr>
          <a:xfrm>
            <a:off x="0" y="6363091"/>
            <a:ext cx="691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>
                <a:hlinkClick r:id="rId3"/>
              </a:rPr>
              <a:t>https://exploreflask.com/en/latest/views.html#url-converters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41110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en-US" dirty="0"/>
              <a:t>Route parameters</a:t>
            </a:r>
            <a:r>
              <a:rPr lang="he-IL" dirty="0"/>
              <a:t> עם ברירת מחדל:</a:t>
            </a:r>
          </a:p>
          <a:p>
            <a:pPr marL="0" indent="0" algn="l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(‘/</a:t>
            </a:r>
            <a:r>
              <a:rPr lang="en-US" dirty="0" err="1"/>
              <a:t>route_name</a:t>
            </a:r>
            <a:r>
              <a:rPr lang="en-US" dirty="0"/>
              <a:t>’, default={‘key’: ‘value’})</a:t>
            </a:r>
          </a:p>
          <a:p>
            <a:pPr lvl="1" algn="r" rtl="1"/>
            <a:r>
              <a:rPr lang="en-US" dirty="0"/>
              <a:t>defaults</a:t>
            </a:r>
            <a:r>
              <a:rPr lang="he-IL" dirty="0"/>
              <a:t> הוא </a:t>
            </a:r>
            <a:r>
              <a:rPr lang="en-US" dirty="0" err="1"/>
              <a:t>dict</a:t>
            </a:r>
            <a:r>
              <a:rPr lang="he-IL" dirty="0"/>
              <a:t> עם כמות של צמדי מפתח-ערך כרצונכם.</a:t>
            </a:r>
          </a:p>
          <a:p>
            <a:pPr lvl="1" algn="r" rtl="1"/>
            <a:r>
              <a:rPr lang="he-IL" dirty="0"/>
              <a:t>הפונקציה המוצמדת ל-</a:t>
            </a:r>
            <a:r>
              <a:rPr lang="en-US" dirty="0"/>
              <a:t>route</a:t>
            </a:r>
            <a:r>
              <a:rPr lang="he-IL" dirty="0"/>
              <a:t> חייבת לקבל את כל המפתחות המוגדרים ארגומנטים, אך אינה חייבת להשתמש בהם.</a:t>
            </a:r>
          </a:p>
          <a:p>
            <a:pPr lvl="1" algn="r" rtl="1"/>
            <a:r>
              <a:rPr lang="he-IL" dirty="0"/>
              <a:t>הערכים עבור המפתחות יילקחו מערכי ברירת מחדל.</a:t>
            </a:r>
          </a:p>
          <a:p>
            <a:pPr lvl="1" algn="r" rtl="1"/>
            <a:r>
              <a:rPr lang="he-IL" dirty="0"/>
              <a:t>תרגיל:</a:t>
            </a:r>
          </a:p>
          <a:p>
            <a:pPr lvl="2" algn="r" rtl="1"/>
            <a:r>
              <a:rPr lang="he-IL" dirty="0"/>
              <a:t>הגדירו </a:t>
            </a:r>
            <a:r>
              <a:rPr lang="en-US" dirty="0"/>
              <a:t>route</a:t>
            </a:r>
            <a:r>
              <a:rPr lang="he-IL" dirty="0"/>
              <a:t> עבור מוצרים.</a:t>
            </a:r>
          </a:p>
          <a:p>
            <a:pPr lvl="2" algn="r" rtl="1"/>
            <a:r>
              <a:rPr lang="he-IL" dirty="0"/>
              <a:t>הגדירו מזהה מוצר שהוא מק״ט והוא רשות.</a:t>
            </a:r>
          </a:p>
          <a:p>
            <a:pPr lvl="2" algn="r" rtl="1"/>
            <a:r>
              <a:rPr lang="he-IL" dirty="0"/>
              <a:t>מק״ט ברירת המחדל הוא: 100.203.</a:t>
            </a:r>
          </a:p>
          <a:p>
            <a:pPr lvl="2" algn="r" rtl="1"/>
            <a:r>
              <a:rPr lang="he-IL" dirty="0"/>
              <a:t>התגובה החוזרת מה-</a:t>
            </a:r>
            <a:r>
              <a:rPr lang="en-US" dirty="0"/>
              <a:t>route</a:t>
            </a:r>
            <a:r>
              <a:rPr lang="he-IL" dirty="0"/>
              <a:t> תהיה ״</a:t>
            </a:r>
            <a:r>
              <a:rPr lang="en-US" dirty="0"/>
              <a:t>SKU is: </a:t>
            </a:r>
            <a:r>
              <a:rPr lang="en-US" dirty="0" err="1"/>
              <a:t>sku</a:t>
            </a:r>
            <a:r>
              <a:rPr lang="he-IL" dirty="0"/>
              <a:t>״.</a:t>
            </a:r>
          </a:p>
          <a:p>
            <a:pPr lvl="2" algn="r" rtl="1"/>
            <a:r>
              <a:rPr lang="he-IL" dirty="0"/>
              <a:t>הגדירו </a:t>
            </a:r>
            <a:r>
              <a:rPr lang="en-US" dirty="0"/>
              <a:t>route</a:t>
            </a:r>
            <a:r>
              <a:rPr lang="he-IL" dirty="0"/>
              <a:t> נוסף שמאפשר קבלת </a:t>
            </a:r>
            <a:r>
              <a:rPr lang="he-IL" dirty="0" err="1"/>
              <a:t>מק״טים</a:t>
            </a:r>
            <a:r>
              <a:rPr lang="he-IL" dirty="0"/>
              <a:t> ומחזיר תגובה זהה לעיל.</a:t>
            </a:r>
          </a:p>
          <a:p>
            <a:pPr lvl="1" algn="r" rt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AD393-69C5-B948-8525-B94E9CF622D4}"/>
              </a:ext>
            </a:extLst>
          </p:cNvPr>
          <p:cNvSpPr txBox="1"/>
          <p:nvPr/>
        </p:nvSpPr>
        <p:spPr>
          <a:xfrm>
            <a:off x="0" y="6363091"/>
            <a:ext cx="691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>
                <a:hlinkClick r:id="rId3"/>
              </a:rPr>
              <a:t>https://exploreflask.com/en/latest/views.html#url-converters</a:t>
            </a:r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E6B09A-9C9D-9349-BF7B-1F40691D4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15" y="4246978"/>
            <a:ext cx="5334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64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תרגילי </a:t>
            </a:r>
            <a:r>
              <a:rPr lang="en-US" dirty="0"/>
              <a:t>route parameters</a:t>
            </a:r>
            <a:r>
              <a:rPr lang="he-IL" dirty="0"/>
              <a:t> – כיצד נכתוב את ה-</a:t>
            </a:r>
            <a:r>
              <a:rPr lang="en-US" dirty="0"/>
              <a:t>routes</a:t>
            </a:r>
            <a:r>
              <a:rPr lang="he-IL" dirty="0"/>
              <a:t> הבאים:</a:t>
            </a:r>
          </a:p>
          <a:p>
            <a:pPr lvl="1" algn="r" rtl="1"/>
            <a:r>
              <a:rPr lang="en-US" dirty="0"/>
              <a:t>catalog</a:t>
            </a:r>
            <a:r>
              <a:rPr lang="he-IL" dirty="0"/>
              <a:t> שמקבל את שם הקטלוג להצגה?</a:t>
            </a:r>
          </a:p>
          <a:p>
            <a:pPr lvl="1" algn="r" rtl="1"/>
            <a:r>
              <a:rPr lang="en-US" dirty="0"/>
              <a:t>/customers/5/cart</a:t>
            </a:r>
            <a:r>
              <a:rPr lang="he-IL" dirty="0"/>
              <a:t>, אך דינאמי?</a:t>
            </a:r>
          </a:p>
          <a:p>
            <a:pPr lvl="1" algn="r" rtl="1"/>
            <a:r>
              <a:rPr lang="en-US" dirty="0"/>
              <a:t>/users/admin</a:t>
            </a:r>
            <a:r>
              <a:rPr lang="he-IL" dirty="0"/>
              <a:t>, שם משתמש דינאמי?</a:t>
            </a:r>
            <a:endParaRPr lang="en-US" dirty="0"/>
          </a:p>
          <a:p>
            <a:pPr lvl="1" algn="r" rtl="1"/>
            <a:r>
              <a:rPr lang="en-US" dirty="0"/>
              <a:t>/setup/guided-instructors/step/3</a:t>
            </a:r>
            <a:r>
              <a:rPr lang="he-IL" dirty="0"/>
              <a:t> דינאמי?</a:t>
            </a:r>
          </a:p>
          <a:p>
            <a:pPr lvl="1" algn="r" rtl="1"/>
            <a:r>
              <a:rPr lang="en-US" dirty="0"/>
              <a:t>/products/121.1138</a:t>
            </a:r>
            <a:r>
              <a:rPr lang="he-IL" dirty="0"/>
              <a:t> דינאמי שדרך </a:t>
            </a:r>
            <a:r>
              <a:rPr lang="en-US" dirty="0" err="1"/>
              <a:t>get_products</a:t>
            </a:r>
            <a:r>
              <a:rPr lang="he-IL" dirty="0"/>
              <a:t> מחזיר את </a:t>
            </a:r>
            <a:r>
              <a:rPr lang="he-IL" dirty="0" err="1"/>
              <a:t>המק״ט</a:t>
            </a:r>
            <a:r>
              <a:rPr lang="he-IL" dirty="0"/>
              <a:t>?</a:t>
            </a:r>
          </a:p>
          <a:p>
            <a:pPr lvl="1" algn="r" rtl="1"/>
            <a:r>
              <a:rPr lang="en-US" dirty="0"/>
              <a:t>/products</a:t>
            </a:r>
            <a:r>
              <a:rPr lang="he-IL" dirty="0"/>
              <a:t>, שמחזיר 0.0 כברירת מחדל (כשלא מועבר מק״ט)?</a:t>
            </a:r>
          </a:p>
          <a:p>
            <a:pPr lvl="1" algn="r" rtl="1"/>
            <a:r>
              <a:rPr lang="en-US" dirty="0"/>
              <a:t>/users/3</a:t>
            </a:r>
            <a:r>
              <a:rPr lang="he-IL" dirty="0"/>
              <a:t> דינאמי שמפעיל פונקציה בשם </a:t>
            </a:r>
            <a:r>
              <a:rPr lang="en-US" dirty="0" err="1"/>
              <a:t>get_users</a:t>
            </a:r>
            <a:r>
              <a:rPr lang="he-IL" dirty="0"/>
              <a:t> ומחזיר ״</a:t>
            </a:r>
            <a:r>
              <a:rPr lang="en-US" dirty="0"/>
              <a:t>User # …</a:t>
            </a:r>
            <a:r>
              <a:rPr lang="he-IL" dirty="0"/>
              <a:t>״? </a:t>
            </a:r>
          </a:p>
          <a:p>
            <a:pPr lvl="1" algn="r" rt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AD393-69C5-B948-8525-B94E9CF622D4}"/>
              </a:ext>
            </a:extLst>
          </p:cNvPr>
          <p:cNvSpPr txBox="1"/>
          <p:nvPr/>
        </p:nvSpPr>
        <p:spPr>
          <a:xfrm>
            <a:off x="0" y="6363091"/>
            <a:ext cx="691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>
                <a:hlinkClick r:id="rId3"/>
              </a:rPr>
              <a:t>https://exploreflask.com/en/latest/views.html#url-converters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5456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378"/>
            <a:ext cx="10515601" cy="4822971"/>
          </a:xfrm>
        </p:spPr>
        <p:txBody>
          <a:bodyPr>
            <a:normAutofit fontScale="62500" lnSpcReduction="20000"/>
          </a:bodyPr>
          <a:lstStyle/>
          <a:p>
            <a:pPr algn="r" rtl="1"/>
            <a:r>
              <a:rPr lang="he-IL" dirty="0"/>
              <a:t>תרגילי </a:t>
            </a:r>
            <a:r>
              <a:rPr lang="en-US" dirty="0"/>
              <a:t>route parameters</a:t>
            </a:r>
            <a:r>
              <a:rPr lang="he-IL" dirty="0"/>
              <a:t> – כיצד נכתוב את ה-</a:t>
            </a:r>
            <a:r>
              <a:rPr lang="en-US" dirty="0"/>
              <a:t>routes</a:t>
            </a:r>
            <a:r>
              <a:rPr lang="he-IL" dirty="0"/>
              <a:t> הבאים:</a:t>
            </a:r>
          </a:p>
          <a:p>
            <a:pPr lvl="1" algn="r" rtl="1"/>
            <a:r>
              <a:rPr lang="en-US" dirty="0"/>
              <a:t>catalog</a:t>
            </a:r>
            <a:r>
              <a:rPr lang="he-IL" dirty="0"/>
              <a:t> שמקבל את שם הקטלוג להצגה?</a:t>
            </a:r>
            <a:endParaRPr lang="en-US" dirty="0"/>
          </a:p>
          <a:p>
            <a:pPr marL="457200" lvl="1" indent="0" algn="l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(‘/catalog/&lt;name&gt;’)</a:t>
            </a:r>
            <a:endParaRPr lang="he-IL" dirty="0"/>
          </a:p>
          <a:p>
            <a:pPr lvl="1" algn="r" rtl="1"/>
            <a:r>
              <a:rPr lang="en-US" dirty="0"/>
              <a:t>/customers/5/cart</a:t>
            </a:r>
            <a:r>
              <a:rPr lang="he-IL" dirty="0"/>
              <a:t>, אך דינאמי?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(‘/ customers /&lt;</a:t>
            </a:r>
            <a:r>
              <a:rPr lang="en-US" dirty="0" err="1"/>
              <a:t>int:customers_id</a:t>
            </a:r>
            <a:r>
              <a:rPr lang="en-US" dirty="0"/>
              <a:t>&gt;/cart’)</a:t>
            </a:r>
            <a:endParaRPr lang="he-IL" dirty="0"/>
          </a:p>
          <a:p>
            <a:pPr lvl="1" algn="r" rtl="1"/>
            <a:r>
              <a:rPr lang="en-US" dirty="0"/>
              <a:t>/users/admin</a:t>
            </a:r>
            <a:r>
              <a:rPr lang="he-IL" dirty="0"/>
              <a:t>, שם משתמש דינאמי?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(‘/users/&lt;name&gt;’)</a:t>
            </a:r>
          </a:p>
          <a:p>
            <a:pPr lvl="1" algn="r" rtl="1"/>
            <a:r>
              <a:rPr lang="en-US" dirty="0"/>
              <a:t>/setup/guided-instructors/step/3</a:t>
            </a:r>
            <a:r>
              <a:rPr lang="he-IL" dirty="0"/>
              <a:t> דינאמי?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(‘/setup/&lt;</a:t>
            </a:r>
            <a:r>
              <a:rPr lang="en-US" dirty="0" err="1"/>
              <a:t>path:guided_step</a:t>
            </a:r>
            <a:r>
              <a:rPr lang="en-US" dirty="0"/>
              <a:t>&gt;’)</a:t>
            </a:r>
            <a:endParaRPr lang="he-IL" dirty="0"/>
          </a:p>
          <a:p>
            <a:pPr lvl="1" algn="r" rtl="1"/>
            <a:r>
              <a:rPr lang="en-US" dirty="0"/>
              <a:t>/products/121.1138</a:t>
            </a:r>
            <a:r>
              <a:rPr lang="he-IL" dirty="0"/>
              <a:t> דינאמי שדרך </a:t>
            </a:r>
            <a:r>
              <a:rPr lang="en-US" dirty="0" err="1"/>
              <a:t>get_products</a:t>
            </a:r>
            <a:r>
              <a:rPr lang="he-IL" dirty="0"/>
              <a:t> מחזיר את </a:t>
            </a:r>
            <a:r>
              <a:rPr lang="he-IL" dirty="0" err="1"/>
              <a:t>המק״ט</a:t>
            </a:r>
            <a:r>
              <a:rPr lang="he-IL" dirty="0"/>
              <a:t>?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(‘/products/&lt;</a:t>
            </a:r>
            <a:r>
              <a:rPr lang="en-US" dirty="0" err="1"/>
              <a:t>float:sku</a:t>
            </a:r>
            <a:r>
              <a:rPr lang="en-US" dirty="0"/>
              <a:t>&gt;’)</a:t>
            </a:r>
          </a:p>
          <a:p>
            <a:pPr marL="457200" lvl="1" indent="0" algn="l">
              <a:buNone/>
            </a:pPr>
            <a:r>
              <a:rPr lang="en-US" dirty="0"/>
              <a:t>def </a:t>
            </a:r>
            <a:r>
              <a:rPr lang="en-US" dirty="0" err="1"/>
              <a:t>get_products</a:t>
            </a:r>
            <a:r>
              <a:rPr lang="en-US" dirty="0"/>
              <a:t>(</a:t>
            </a:r>
            <a:r>
              <a:rPr lang="en-US" dirty="0" err="1"/>
              <a:t>sku</a:t>
            </a:r>
            <a:r>
              <a:rPr lang="en-US" dirty="0"/>
              <a:t>):</a:t>
            </a:r>
          </a:p>
          <a:p>
            <a:pPr marL="457200" lvl="1" indent="0" algn="l">
              <a:buNone/>
            </a:pPr>
            <a:r>
              <a:rPr lang="en-US" dirty="0"/>
              <a:t>	return ‘SKU %f’ % </a:t>
            </a:r>
            <a:r>
              <a:rPr lang="en-US" dirty="0" err="1"/>
              <a:t>sku</a:t>
            </a:r>
            <a:endParaRPr lang="he-IL" dirty="0"/>
          </a:p>
          <a:p>
            <a:pPr lvl="1" algn="r" rtl="1"/>
            <a:r>
              <a:rPr lang="en-US" dirty="0"/>
              <a:t>/products</a:t>
            </a:r>
            <a:r>
              <a:rPr lang="he-IL" dirty="0"/>
              <a:t>, שמחזיר 0.0 כברירת מחדל (כשלא מועבר מק״ט)?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(‘/products’, defaults={‘</a:t>
            </a:r>
            <a:r>
              <a:rPr lang="en-US" dirty="0" err="1"/>
              <a:t>sku</a:t>
            </a:r>
            <a:r>
              <a:rPr lang="en-US" dirty="0"/>
              <a:t>’: 0.0})</a:t>
            </a:r>
            <a:endParaRPr lang="he-IL" dirty="0"/>
          </a:p>
          <a:p>
            <a:pPr lvl="1" algn="r" rtl="1"/>
            <a:r>
              <a:rPr lang="en-US" dirty="0"/>
              <a:t>/users/3</a:t>
            </a:r>
            <a:r>
              <a:rPr lang="he-IL" dirty="0"/>
              <a:t> דינאמי שמפעיל פונקציה בשם </a:t>
            </a:r>
            <a:r>
              <a:rPr lang="en-US" dirty="0" err="1"/>
              <a:t>get_users</a:t>
            </a:r>
            <a:r>
              <a:rPr lang="he-IL" dirty="0"/>
              <a:t> ומחזיר ״</a:t>
            </a:r>
            <a:r>
              <a:rPr lang="en-US" dirty="0"/>
              <a:t>User # …</a:t>
            </a:r>
            <a:r>
              <a:rPr lang="he-IL" dirty="0"/>
              <a:t>״?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(‘/users/&lt;</a:t>
            </a:r>
            <a:r>
              <a:rPr lang="en-US" dirty="0" err="1"/>
              <a:t>int:user_id</a:t>
            </a:r>
            <a:r>
              <a:rPr lang="en-US" dirty="0"/>
              <a:t>&gt;’)</a:t>
            </a:r>
          </a:p>
          <a:p>
            <a:pPr marL="457200" lvl="1" indent="0">
              <a:buNone/>
            </a:pPr>
            <a:r>
              <a:rPr lang="en-US" dirty="0"/>
              <a:t>def </a:t>
            </a:r>
            <a:r>
              <a:rPr lang="en-US" dirty="0" err="1"/>
              <a:t>get_users</a:t>
            </a:r>
            <a:r>
              <a:rPr lang="en-US" dirty="0"/>
              <a:t>(</a:t>
            </a:r>
            <a:r>
              <a:rPr lang="en-US" dirty="0" err="1"/>
              <a:t>user_id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	return ‘User #%d’ % </a:t>
            </a:r>
            <a:r>
              <a:rPr lang="en-US" dirty="0" err="1"/>
              <a:t>user_id</a:t>
            </a:r>
            <a:endParaRPr lang="he-IL" dirty="0"/>
          </a:p>
          <a:p>
            <a:pPr lvl="1" algn="r" rt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AD393-69C5-B948-8525-B94E9CF622D4}"/>
              </a:ext>
            </a:extLst>
          </p:cNvPr>
          <p:cNvSpPr txBox="1"/>
          <p:nvPr/>
        </p:nvSpPr>
        <p:spPr>
          <a:xfrm>
            <a:off x="0" y="6363091"/>
            <a:ext cx="691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>
                <a:hlinkClick r:id="rId3"/>
              </a:rPr>
              <a:t>https://exploreflask.com/en/latest/views.html#url-converters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51361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en-US" dirty="0"/>
              <a:t>route parameters</a:t>
            </a:r>
            <a:r>
              <a:rPr lang="he-IL" dirty="0"/>
              <a:t> עם ריבוי פרמטרים:</a:t>
            </a:r>
          </a:p>
          <a:p>
            <a:pPr lvl="1" algn="r" rtl="1"/>
            <a:r>
              <a:rPr lang="he-IL" dirty="0"/>
              <a:t>הגדירו </a:t>
            </a:r>
            <a:r>
              <a:rPr lang="en-US" dirty="0"/>
              <a:t>routes</a:t>
            </a:r>
            <a:r>
              <a:rPr lang="he-IL" dirty="0"/>
              <a:t> עבור:</a:t>
            </a:r>
          </a:p>
          <a:p>
            <a:pPr lvl="2" algn="r" rtl="1"/>
            <a:r>
              <a:rPr lang="he-IL" dirty="0"/>
              <a:t>הזמנות (</a:t>
            </a:r>
            <a:r>
              <a:rPr lang="en-US" dirty="0"/>
              <a:t>orders</a:t>
            </a:r>
            <a:r>
              <a:rPr lang="he-IL" dirty="0"/>
              <a:t>):</a:t>
            </a:r>
          </a:p>
          <a:p>
            <a:pPr lvl="2" algn="r" rtl="1"/>
            <a:r>
              <a:rPr lang="he-IL" dirty="0"/>
              <a:t>הזמנות עם מזהה הזמנה (</a:t>
            </a:r>
            <a:r>
              <a:rPr lang="en-US" dirty="0" err="1"/>
              <a:t>order_id</a:t>
            </a:r>
            <a:r>
              <a:rPr lang="he-IL" dirty="0"/>
              <a:t>) שהוא מספר שלם:</a:t>
            </a:r>
          </a:p>
          <a:p>
            <a:pPr lvl="2" algn="r" rtl="1"/>
            <a:r>
              <a:rPr lang="he-IL" dirty="0"/>
              <a:t>הזמנות עם מזהה הזמנה והמוצרים הנמצאים בה:</a:t>
            </a:r>
          </a:p>
          <a:p>
            <a:pPr lvl="2" algn="r" rtl="1"/>
            <a:r>
              <a:rPr lang="he-IL" dirty="0"/>
              <a:t>הזמנות עם מזהה הזמנה, מוצרים ומק״ט מוצר:</a:t>
            </a:r>
          </a:p>
          <a:p>
            <a:pPr lvl="1" algn="r" rtl="1"/>
            <a:r>
              <a:rPr lang="he-IL" dirty="0"/>
              <a:t>עבור ה-</a:t>
            </a:r>
            <a:r>
              <a:rPr lang="en-US" dirty="0"/>
              <a:t>route</a:t>
            </a:r>
            <a:r>
              <a:rPr lang="he-IL" dirty="0"/>
              <a:t> האחרון, כתבו פונקציה בשם </a:t>
            </a:r>
            <a:r>
              <a:rPr lang="en-US" dirty="0" err="1"/>
              <a:t>product_in_order</a:t>
            </a:r>
            <a:r>
              <a:rPr lang="he-IL" dirty="0"/>
              <a:t> שמקבלת את הפרמטרים ומחזירה ״</a:t>
            </a:r>
            <a:r>
              <a:rPr lang="en-US" dirty="0"/>
              <a:t>Product </a:t>
            </a:r>
            <a:r>
              <a:rPr lang="en-US" i="1" dirty="0" err="1"/>
              <a:t>sku</a:t>
            </a:r>
            <a:r>
              <a:rPr lang="en-US" dirty="0"/>
              <a:t> is </a:t>
            </a:r>
            <a:r>
              <a:rPr lang="en-US" i="1" dirty="0" err="1"/>
              <a:t>order_id</a:t>
            </a:r>
            <a:r>
              <a:rPr lang="he-IL" dirty="0"/>
              <a:t>״</a:t>
            </a:r>
            <a:r>
              <a:rPr lang="en-US" dirty="0"/>
              <a:t>:</a:t>
            </a:r>
            <a:endParaRPr lang="he-IL" dirty="0"/>
          </a:p>
          <a:p>
            <a:pPr lvl="1" algn="r" rt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AD393-69C5-B948-8525-B94E9CF622D4}"/>
              </a:ext>
            </a:extLst>
          </p:cNvPr>
          <p:cNvSpPr txBox="1"/>
          <p:nvPr/>
        </p:nvSpPr>
        <p:spPr>
          <a:xfrm>
            <a:off x="0" y="6363091"/>
            <a:ext cx="691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>
                <a:hlinkClick r:id="rId3"/>
              </a:rPr>
              <a:t>https://exploreflask.com/en/latest/views.html#url-converters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9246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192173"/>
          </a:xfrm>
        </p:spPr>
        <p:txBody>
          <a:bodyPr>
            <a:normAutofit fontScale="77500" lnSpcReduction="20000"/>
          </a:bodyPr>
          <a:lstStyle/>
          <a:p>
            <a:pPr algn="r" rtl="1"/>
            <a:r>
              <a:rPr lang="en-US" dirty="0"/>
              <a:t>route parameters</a:t>
            </a:r>
            <a:r>
              <a:rPr lang="he-IL" dirty="0"/>
              <a:t> עם ריבוי פרמטרים:</a:t>
            </a:r>
          </a:p>
          <a:p>
            <a:pPr lvl="1" algn="r" rtl="1"/>
            <a:r>
              <a:rPr lang="he-IL" dirty="0"/>
              <a:t>הגדירו </a:t>
            </a:r>
            <a:r>
              <a:rPr lang="en-US" dirty="0"/>
              <a:t>routes</a:t>
            </a:r>
            <a:r>
              <a:rPr lang="he-IL" dirty="0"/>
              <a:t> עבור:</a:t>
            </a:r>
          </a:p>
          <a:p>
            <a:pPr lvl="2" algn="r" rtl="1"/>
            <a:r>
              <a:rPr lang="he-IL" dirty="0"/>
              <a:t>הזמנות (</a:t>
            </a:r>
            <a:r>
              <a:rPr lang="en-US" dirty="0"/>
              <a:t>orders</a:t>
            </a:r>
            <a:r>
              <a:rPr lang="he-IL" dirty="0"/>
              <a:t>):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(‘/orders’)</a:t>
            </a:r>
            <a:endParaRPr lang="he-IL" dirty="0"/>
          </a:p>
          <a:p>
            <a:pPr lvl="2" algn="r" rtl="1"/>
            <a:r>
              <a:rPr lang="he-IL" dirty="0"/>
              <a:t>הזמנות עם מזהה הזמנה (</a:t>
            </a:r>
            <a:r>
              <a:rPr lang="en-US" dirty="0" err="1"/>
              <a:t>order_id</a:t>
            </a:r>
            <a:r>
              <a:rPr lang="he-IL" dirty="0"/>
              <a:t>) שהוא מספר שלם: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(‘/orders/&lt;</a:t>
            </a:r>
            <a:r>
              <a:rPr lang="en-US" dirty="0" err="1"/>
              <a:t>int:order_id</a:t>
            </a:r>
            <a:r>
              <a:rPr lang="en-US" dirty="0"/>
              <a:t>&gt;’)</a:t>
            </a:r>
            <a:endParaRPr lang="he-IL" dirty="0"/>
          </a:p>
          <a:p>
            <a:pPr lvl="2" algn="r" rtl="1"/>
            <a:r>
              <a:rPr lang="he-IL" dirty="0"/>
              <a:t>הזמנות עם מזהה הזמנה והמוצרים הנמצאים בה:</a:t>
            </a:r>
            <a:endParaRPr lang="en-US" dirty="0"/>
          </a:p>
          <a:p>
            <a:pPr marL="914400" lvl="2" indent="0" algn="l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(‘/orders/&lt;</a:t>
            </a:r>
            <a:r>
              <a:rPr lang="en-US" dirty="0" err="1"/>
              <a:t>int:order_id</a:t>
            </a:r>
            <a:r>
              <a:rPr lang="en-US" dirty="0"/>
              <a:t>&gt;/products’)</a:t>
            </a:r>
            <a:endParaRPr lang="he-IL" dirty="0"/>
          </a:p>
          <a:p>
            <a:pPr lvl="2" algn="r" rtl="1"/>
            <a:r>
              <a:rPr lang="he-IL" dirty="0"/>
              <a:t>הזמנות עם מזהה הזמנה, מוצרים ומק״ט מוצר: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(‘/orders/&lt;</a:t>
            </a:r>
            <a:r>
              <a:rPr lang="en-US" dirty="0" err="1"/>
              <a:t>int:order_id</a:t>
            </a:r>
            <a:r>
              <a:rPr lang="en-US" dirty="0"/>
              <a:t>&gt;/products/&lt;</a:t>
            </a:r>
            <a:r>
              <a:rPr lang="en-US" dirty="0" err="1"/>
              <a:t>float:sku</a:t>
            </a:r>
            <a:r>
              <a:rPr lang="en-US" dirty="0"/>
              <a:t>&gt;’)</a:t>
            </a:r>
            <a:endParaRPr lang="he-IL" dirty="0"/>
          </a:p>
          <a:p>
            <a:pPr lvl="1" algn="r" rtl="1"/>
            <a:r>
              <a:rPr lang="he-IL" dirty="0"/>
              <a:t>עבור ה-</a:t>
            </a:r>
            <a:r>
              <a:rPr lang="en-US" dirty="0"/>
              <a:t>route</a:t>
            </a:r>
            <a:r>
              <a:rPr lang="he-IL" dirty="0"/>
              <a:t> האחרון, כתבו פונקציה בשם </a:t>
            </a:r>
            <a:r>
              <a:rPr lang="en-US" dirty="0" err="1"/>
              <a:t>product_in_order</a:t>
            </a:r>
            <a:r>
              <a:rPr lang="he-IL" dirty="0"/>
              <a:t> שמקבלת את הפרמטרים ומחזירה ״</a:t>
            </a:r>
            <a:r>
              <a:rPr lang="en-US" dirty="0"/>
              <a:t>Product </a:t>
            </a:r>
            <a:r>
              <a:rPr lang="en-US" i="1" dirty="0" err="1"/>
              <a:t>sku</a:t>
            </a:r>
            <a:r>
              <a:rPr lang="en-US" dirty="0"/>
              <a:t> is </a:t>
            </a:r>
            <a:r>
              <a:rPr lang="en-US" i="1" dirty="0" err="1"/>
              <a:t>order_id</a:t>
            </a:r>
            <a:r>
              <a:rPr lang="he-IL" dirty="0"/>
              <a:t>״</a:t>
            </a:r>
            <a:r>
              <a:rPr lang="en-US" dirty="0"/>
              <a:t>:</a:t>
            </a:r>
          </a:p>
          <a:p>
            <a:pPr marL="457200" lvl="1" indent="0" algn="l">
              <a:buNone/>
            </a:pPr>
            <a:r>
              <a:rPr lang="en-US" dirty="0"/>
              <a:t>def </a:t>
            </a:r>
            <a:r>
              <a:rPr lang="en-US" dirty="0" err="1"/>
              <a:t>product_in_order</a:t>
            </a:r>
            <a:r>
              <a:rPr lang="en-US" dirty="0"/>
              <a:t>(</a:t>
            </a:r>
            <a:r>
              <a:rPr lang="en-US" dirty="0" err="1"/>
              <a:t>order_id</a:t>
            </a:r>
            <a:r>
              <a:rPr lang="en-US" dirty="0"/>
              <a:t>, </a:t>
            </a:r>
            <a:r>
              <a:rPr lang="en-US" dirty="0" err="1"/>
              <a:t>sku</a:t>
            </a:r>
            <a:r>
              <a:rPr lang="en-US" dirty="0"/>
              <a:t>):</a:t>
            </a:r>
          </a:p>
          <a:p>
            <a:pPr marL="457200" lvl="1" indent="0" algn="l">
              <a:buNone/>
            </a:pPr>
            <a:r>
              <a:rPr lang="en-US" dirty="0"/>
              <a:t>	return ‘Product %f is in %d’ % (</a:t>
            </a:r>
            <a:r>
              <a:rPr lang="en-US" dirty="0" err="1"/>
              <a:t>sku</a:t>
            </a:r>
            <a:r>
              <a:rPr lang="en-US" dirty="0"/>
              <a:t>, </a:t>
            </a:r>
            <a:r>
              <a:rPr lang="en-US" dirty="0" err="1"/>
              <a:t>order_id</a:t>
            </a:r>
            <a:r>
              <a:rPr lang="en-US" dirty="0"/>
              <a:t>)</a:t>
            </a:r>
          </a:p>
          <a:p>
            <a:pPr lvl="1" algn="r" rtl="1"/>
            <a:r>
              <a:rPr lang="he-IL" dirty="0"/>
              <a:t>שימו לב: שימוש ב-</a:t>
            </a:r>
            <a:r>
              <a:rPr lang="en-US" dirty="0"/>
              <a:t>tuple</a:t>
            </a:r>
            <a:r>
              <a:rPr lang="he-IL" dirty="0"/>
              <a:t> וחשיבות לסדר.</a:t>
            </a:r>
          </a:p>
          <a:p>
            <a:pPr lvl="1" algn="r" rt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AD393-69C5-B948-8525-B94E9CF622D4}"/>
              </a:ext>
            </a:extLst>
          </p:cNvPr>
          <p:cNvSpPr txBox="1"/>
          <p:nvPr/>
        </p:nvSpPr>
        <p:spPr>
          <a:xfrm>
            <a:off x="0" y="6363091"/>
            <a:ext cx="691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>
                <a:hlinkClick r:id="rId3"/>
              </a:rPr>
              <a:t>https://exploreflask.com/en/latest/views.html#url-converters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90447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en-US" dirty="0"/>
              <a:t>redirect</a:t>
            </a:r>
            <a:r>
              <a:rPr lang="he-IL" dirty="0"/>
              <a:t> ל-</a:t>
            </a:r>
            <a:r>
              <a:rPr lang="en-US" dirty="0"/>
              <a:t>route</a:t>
            </a:r>
            <a:r>
              <a:rPr lang="he-IL" dirty="0"/>
              <a:t> עם פרמטרים.</a:t>
            </a:r>
          </a:p>
          <a:p>
            <a:pPr algn="r" rtl="1"/>
            <a:r>
              <a:rPr lang="he-IL" dirty="0"/>
              <a:t>בהינתן ה-</a:t>
            </a:r>
            <a:r>
              <a:rPr lang="en-US" dirty="0"/>
              <a:t>routes</a:t>
            </a:r>
            <a:r>
              <a:rPr lang="he-IL" dirty="0"/>
              <a:t> הבאים, כיצד נממש את המקרה הבא:</a:t>
            </a:r>
          </a:p>
          <a:p>
            <a:pPr lvl="1" algn="r" rtl="1"/>
            <a:r>
              <a:rPr lang="he-IL" dirty="0"/>
              <a:t>נדרש </a:t>
            </a:r>
            <a:r>
              <a:rPr lang="en-US" dirty="0"/>
              <a:t>route</a:t>
            </a:r>
            <a:r>
              <a:rPr lang="he-IL" dirty="0"/>
              <a:t> חדש בשם </a:t>
            </a:r>
            <a:r>
              <a:rPr lang="en-US" dirty="0"/>
              <a:t>/product</a:t>
            </a:r>
            <a:r>
              <a:rPr lang="he-IL" dirty="0"/>
              <a:t> שמקבלת מק״ט של מוצר.</a:t>
            </a:r>
          </a:p>
          <a:p>
            <a:pPr lvl="1" algn="r" rtl="1"/>
            <a:r>
              <a:rPr lang="he-IL" dirty="0"/>
              <a:t>ה-</a:t>
            </a:r>
            <a:r>
              <a:rPr lang="en-US" dirty="0"/>
              <a:t>route</a:t>
            </a:r>
            <a:r>
              <a:rPr lang="he-IL" dirty="0"/>
              <a:t> החדש מפנה ל-</a:t>
            </a:r>
            <a:r>
              <a:rPr lang="en-US" dirty="0"/>
              <a:t>route</a:t>
            </a:r>
            <a:r>
              <a:rPr lang="he-IL" dirty="0"/>
              <a:t> הקיים </a:t>
            </a:r>
            <a:r>
              <a:rPr lang="en-US" dirty="0"/>
              <a:t>/product</a:t>
            </a:r>
            <a:r>
              <a:rPr lang="he-IL" dirty="0"/>
              <a:t> ומעביר אליו את מק״ט המוצר שהוא מקבל.</a:t>
            </a:r>
          </a:p>
          <a:p>
            <a:pPr lvl="1" algn="r" rt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AD393-69C5-B948-8525-B94E9CF622D4}"/>
              </a:ext>
            </a:extLst>
          </p:cNvPr>
          <p:cNvSpPr txBox="1"/>
          <p:nvPr/>
        </p:nvSpPr>
        <p:spPr>
          <a:xfrm>
            <a:off x="0" y="6363091"/>
            <a:ext cx="691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>
                <a:hlinkClick r:id="rId3"/>
              </a:rPr>
              <a:t>https://exploreflask.com/en/latest/views.html#url-converters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5127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en-US" dirty="0"/>
              <a:t>redirect</a:t>
            </a:r>
            <a:r>
              <a:rPr lang="he-IL" dirty="0"/>
              <a:t> ל-</a:t>
            </a:r>
            <a:r>
              <a:rPr lang="en-US" dirty="0"/>
              <a:t>route</a:t>
            </a:r>
            <a:r>
              <a:rPr lang="he-IL" dirty="0"/>
              <a:t> עם פרמטרים.</a:t>
            </a:r>
          </a:p>
          <a:p>
            <a:pPr algn="r" rtl="1"/>
            <a:r>
              <a:rPr lang="he-IL" dirty="0"/>
              <a:t>בהינתן ה-</a:t>
            </a:r>
            <a:r>
              <a:rPr lang="en-US" dirty="0"/>
              <a:t>routes</a:t>
            </a:r>
            <a:r>
              <a:rPr lang="he-IL" dirty="0"/>
              <a:t> הבאים, כיצד נממש את המקרה הבא:</a:t>
            </a:r>
          </a:p>
          <a:p>
            <a:pPr lvl="1" algn="r" rtl="1"/>
            <a:r>
              <a:rPr lang="he-IL" dirty="0"/>
              <a:t>נדרש </a:t>
            </a:r>
            <a:r>
              <a:rPr lang="en-US" dirty="0"/>
              <a:t>route</a:t>
            </a:r>
            <a:r>
              <a:rPr lang="he-IL" dirty="0"/>
              <a:t> חדש בשם </a:t>
            </a:r>
            <a:r>
              <a:rPr lang="en-US" dirty="0"/>
              <a:t>/product</a:t>
            </a:r>
            <a:r>
              <a:rPr lang="he-IL" dirty="0"/>
              <a:t> שמקבלת מק״ט של מוצר.</a:t>
            </a:r>
          </a:p>
          <a:p>
            <a:pPr lvl="1" algn="r" rtl="1"/>
            <a:r>
              <a:rPr lang="he-IL" dirty="0"/>
              <a:t>ה-</a:t>
            </a:r>
            <a:r>
              <a:rPr lang="en-US" dirty="0"/>
              <a:t>route</a:t>
            </a:r>
            <a:r>
              <a:rPr lang="he-IL" dirty="0"/>
              <a:t> החדש מפנה ל-</a:t>
            </a:r>
            <a:r>
              <a:rPr lang="en-US" dirty="0"/>
              <a:t>route</a:t>
            </a:r>
            <a:r>
              <a:rPr lang="he-IL" dirty="0"/>
              <a:t> הקיים </a:t>
            </a:r>
            <a:r>
              <a:rPr lang="en-US" dirty="0"/>
              <a:t>/product</a:t>
            </a:r>
            <a:r>
              <a:rPr lang="he-IL" dirty="0"/>
              <a:t> ומעביר אליו את מק״ט המוצר שהוא מקבל.</a:t>
            </a:r>
          </a:p>
          <a:p>
            <a:pPr lvl="1" algn="r" rt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AD393-69C5-B948-8525-B94E9CF622D4}"/>
              </a:ext>
            </a:extLst>
          </p:cNvPr>
          <p:cNvSpPr txBox="1"/>
          <p:nvPr/>
        </p:nvSpPr>
        <p:spPr>
          <a:xfrm>
            <a:off x="0" y="6363091"/>
            <a:ext cx="691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>
                <a:hlinkClick r:id="rId3"/>
              </a:rPr>
              <a:t>https://exploreflask.com/en/latest/views.html#url-converters</a:t>
            </a:r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F81446-4BB5-6E47-9071-F5456F129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63" y="4172976"/>
            <a:ext cx="5283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4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745C-1B4F-E847-AE4C-C1C56955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JSON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E4C9C-EC7C-D64C-B9CC-D7EF23470E26}"/>
              </a:ext>
            </a:extLst>
          </p:cNvPr>
          <p:cNvSpPr txBox="1"/>
          <p:nvPr/>
        </p:nvSpPr>
        <p:spPr>
          <a:xfrm>
            <a:off x="7189234" y="1866024"/>
            <a:ext cx="3873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dirty="0"/>
              <a:t>Response</a:t>
            </a:r>
            <a:r>
              <a:rPr lang="he-IL" dirty="0"/>
              <a:t> עם </a:t>
            </a:r>
            <a:r>
              <a:rPr lang="en-US" dirty="0"/>
              <a:t>REST &amp; </a:t>
            </a:r>
            <a:r>
              <a:rPr lang="en-US" dirty="0" err="1"/>
              <a:t>jsonify</a:t>
            </a:r>
            <a:endParaRPr lang="en-US" dirty="0"/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dirty="0"/>
              <a:t>קבלת נתונים ב-</a:t>
            </a:r>
            <a:r>
              <a:rPr lang="en-US" dirty="0"/>
              <a:t>POST/PUT/DELETE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3ABD0-8958-C44D-9EEA-509BC68C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AC7C7-EB94-3541-8025-6FE46B20D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9189"/>
            <a:ext cx="6132342" cy="320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68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Response</a:t>
            </a:r>
            <a:r>
              <a:rPr lang="he-IL" dirty="0"/>
              <a:t> עם </a:t>
            </a:r>
            <a:r>
              <a:rPr lang="en-US" dirty="0"/>
              <a:t>REST &amp; </a:t>
            </a:r>
            <a:r>
              <a:rPr lang="en-US" dirty="0" err="1"/>
              <a:t>jsonify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בקריאה ל-</a:t>
            </a:r>
            <a:r>
              <a:rPr lang="en-US" dirty="0"/>
              <a:t>endpoint</a:t>
            </a:r>
            <a:r>
              <a:rPr lang="he-IL" dirty="0"/>
              <a:t> של משאב </a:t>
            </a:r>
            <a:r>
              <a:rPr lang="en-US" dirty="0"/>
              <a:t>REST</a:t>
            </a:r>
            <a:r>
              <a:rPr lang="he-IL" dirty="0"/>
              <a:t> נהוג להחזיר אובייקט </a:t>
            </a:r>
            <a:r>
              <a:rPr lang="en-US" dirty="0"/>
              <a:t>JSON</a:t>
            </a:r>
            <a:r>
              <a:rPr lang="he-IL" dirty="0"/>
              <a:t> בתגובה.</a:t>
            </a:r>
          </a:p>
          <a:p>
            <a:pPr algn="r" rtl="1"/>
            <a:r>
              <a:rPr lang="en-US" dirty="0"/>
              <a:t>JSON</a:t>
            </a:r>
            <a:r>
              <a:rPr lang="he-IL" dirty="0"/>
              <a:t> – מבנה נתונים שהמפתחות והערכים שלו לבחירתנו.</a:t>
            </a:r>
          </a:p>
          <a:p>
            <a:pPr lvl="1" algn="r" rtl="1"/>
            <a:r>
              <a:rPr lang="he-IL" dirty="0"/>
              <a:t>בתגובה – חשוב שהמבנה יהיה בצורה אחידה ככל הניתן בין ה-</a:t>
            </a:r>
            <a:r>
              <a:rPr lang="en-US" dirty="0"/>
              <a:t>endpoints</a:t>
            </a:r>
            <a:r>
              <a:rPr lang="he-IL" dirty="0"/>
              <a:t> השונים.</a:t>
            </a:r>
          </a:p>
          <a:p>
            <a:pPr lvl="1" algn="r" rtl="1"/>
            <a:r>
              <a:rPr lang="he-IL" dirty="0"/>
              <a:t>למשל – עבור הבקשה ל-</a:t>
            </a:r>
            <a:r>
              <a:rPr lang="en-US" dirty="0"/>
              <a:t>/users</a:t>
            </a:r>
            <a:r>
              <a:rPr lang="he-IL" dirty="0"/>
              <a:t> נוכל להחזיר מבני נתונים כמו אלו:</a:t>
            </a:r>
          </a:p>
          <a:p>
            <a:pPr lvl="1" algn="r" rt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EE4FA-F291-F34F-A110-35D1D6BA9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97" y="5153889"/>
            <a:ext cx="3240943" cy="11776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ADC43A-6A99-0642-8AEC-5AC404DF0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201" y="5382138"/>
            <a:ext cx="3530600" cy="965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DE4820-C12C-E943-9979-04FC5185A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001" y="5149074"/>
            <a:ext cx="3530600" cy="11982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2A6110-5CE0-5B4C-A322-6D55F2D7198D}"/>
              </a:ext>
            </a:extLst>
          </p:cNvPr>
          <p:cNvSpPr txBox="1"/>
          <p:nvPr/>
        </p:nvSpPr>
        <p:spPr>
          <a:xfrm>
            <a:off x="40656" y="4723368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Example 1: For successful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4B9DCE-B95C-BB43-AA2D-B0F1E60180FB}"/>
              </a:ext>
            </a:extLst>
          </p:cNvPr>
          <p:cNvSpPr txBox="1"/>
          <p:nvPr/>
        </p:nvSpPr>
        <p:spPr>
          <a:xfrm>
            <a:off x="7316904" y="4695539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Example 3: For successful request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AB295D-9720-9047-B2BA-007C42447415}"/>
              </a:ext>
            </a:extLst>
          </p:cNvPr>
          <p:cNvSpPr txBox="1"/>
          <p:nvPr/>
        </p:nvSpPr>
        <p:spPr>
          <a:xfrm>
            <a:off x="3888795" y="4720298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Example 2: For failed request</a:t>
            </a:r>
          </a:p>
        </p:txBody>
      </p:sp>
    </p:spTree>
    <p:extLst>
      <p:ext uri="{BB962C8B-B14F-4D97-AF65-F5344CB8AC3E}">
        <p14:creationId xmlns:p14="http://schemas.microsoft.com/office/powerpoint/2010/main" val="133944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משאבים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כל אתר שומר מידע חיוני המשמש לתפעולו.</a:t>
            </a:r>
          </a:p>
          <a:p>
            <a:pPr algn="r" rtl="1"/>
            <a:r>
              <a:rPr lang="he-IL" dirty="0"/>
              <a:t>מידע זה יכול להיות משתמשים, מוצרים, הזמנות, מסמכים או כל דבר אחר, והוא נשמר בטבלאות שבבסיסי הנתונים של האתר.</a:t>
            </a:r>
          </a:p>
          <a:p>
            <a:pPr algn="r" rtl="1"/>
            <a:r>
              <a:rPr lang="he-IL" dirty="0"/>
              <a:t>לעתים יש צורך לנהל משאבים אלו, כשהרצוי הוא להקפיד על ניהול אחיד למשאבים שונים.</a:t>
            </a:r>
          </a:p>
          <a:p>
            <a:pPr algn="r" rtl="1"/>
            <a:r>
              <a:rPr lang="he-IL" dirty="0"/>
              <a:t>ננהל בקשות לעמודים עם </a:t>
            </a:r>
            <a:r>
              <a:rPr lang="en-US" dirty="0"/>
              <a:t>routes</a:t>
            </a:r>
            <a:endParaRPr lang="he-IL" dirty="0"/>
          </a:p>
          <a:p>
            <a:pPr algn="r" rtl="1"/>
            <a:r>
              <a:rPr lang="he-IL" dirty="0"/>
              <a:t>ננהל בקשות לקריאות </a:t>
            </a:r>
            <a:r>
              <a:rPr lang="en-US" dirty="0"/>
              <a:t>JS</a:t>
            </a:r>
            <a:r>
              <a:rPr lang="he-IL" dirty="0"/>
              <a:t> עם </a:t>
            </a:r>
            <a:r>
              <a:rPr lang="en-US" dirty="0"/>
              <a:t>endpoints</a:t>
            </a:r>
            <a:r>
              <a:rPr lang="he-IL" dirty="0"/>
              <a:t> לפי בהתאם לסגנון הכתיבה של </a:t>
            </a:r>
            <a:r>
              <a:rPr lang="en-US" dirty="0"/>
              <a:t>REST APIs</a:t>
            </a:r>
            <a:r>
              <a:rPr lang="he-IL" dirty="0"/>
              <a:t>.</a:t>
            </a: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69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Response</a:t>
            </a:r>
            <a:r>
              <a:rPr lang="he-IL" dirty="0"/>
              <a:t> עם </a:t>
            </a:r>
            <a:r>
              <a:rPr lang="en-US" dirty="0"/>
              <a:t>REST &amp; </a:t>
            </a:r>
            <a:r>
              <a:rPr lang="en-US" dirty="0" err="1"/>
              <a:t>jsonify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בתקשורת בין צד לקוח לצד השרת הנתונים עוברים כמחרוזת ולא כאובייקטים. למשל: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he-IL" dirty="0"/>
              <a:t>לכן, כשברצוננו להעביר נתון כלשהו בתגובה לבקשת </a:t>
            </a:r>
            <a:r>
              <a:rPr lang="en-US" dirty="0"/>
              <a:t>endpoint</a:t>
            </a:r>
            <a:r>
              <a:rPr lang="he-IL" dirty="0"/>
              <a:t> עלינו להשתמש בחבילה </a:t>
            </a:r>
            <a:r>
              <a:rPr lang="en-US" dirty="0" err="1"/>
              <a:t>jsonify</a:t>
            </a:r>
            <a:r>
              <a:rPr lang="he-IL" dirty="0"/>
              <a:t> שממירה את הנתונים למחרוזות ועוטפת את התגובה במידע חיוני נוסף.</a:t>
            </a:r>
          </a:p>
          <a:p>
            <a:pPr algn="r" rtl="1"/>
            <a:endParaRPr lang="he-IL" dirty="0"/>
          </a:p>
          <a:p>
            <a:pPr lvl="1" algn="r" rt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008EEF-EF64-9D42-921F-765F06B8B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913030"/>
              </p:ext>
            </p:extLst>
          </p:nvPr>
        </p:nvGraphicFramePr>
        <p:xfrm>
          <a:off x="838198" y="3181512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4825553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33309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{ id: 1, </a:t>
                      </a:r>
                      <a:r>
                        <a:rPr lang="en-US" dirty="0" err="1"/>
                        <a:t>first_name</a:t>
                      </a:r>
                      <a:r>
                        <a:rPr lang="en-US" dirty="0"/>
                        <a:t>: ‘Ariel’, …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“{ ‘id’: 1, ‘</a:t>
                      </a:r>
                      <a:r>
                        <a:rPr lang="en-US" dirty="0" err="1"/>
                        <a:t>first_name</a:t>
                      </a:r>
                      <a:r>
                        <a:rPr lang="en-US" dirty="0"/>
                        <a:t>’: ‘Ariel’, … }”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71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[ ‘Basketball’, ‘Football’, ‘Music’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“[ ‘Basketball’, ‘Football’, ‘Music’ ]”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30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‘Hello World’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‘Hello World’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062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086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Response</a:t>
            </a:r>
            <a:r>
              <a:rPr lang="he-IL" dirty="0"/>
              <a:t> עם </a:t>
            </a:r>
            <a:r>
              <a:rPr lang="en-US" dirty="0"/>
              <a:t>REST &amp; </a:t>
            </a:r>
            <a:r>
              <a:rPr lang="en-US" dirty="0" err="1"/>
              <a:t>jsonify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כדי להחזיר נתונים לבקשת </a:t>
            </a:r>
            <a:r>
              <a:rPr lang="en-US" dirty="0"/>
              <a:t>endpoint</a:t>
            </a:r>
            <a:r>
              <a:rPr lang="he-IL" dirty="0"/>
              <a:t> צריכים:</a:t>
            </a:r>
          </a:p>
          <a:p>
            <a:pPr lvl="1" algn="r" rtl="1"/>
            <a:r>
              <a:rPr lang="he-IL" dirty="0"/>
              <a:t>לייבא את החבילה </a:t>
            </a:r>
            <a:r>
              <a:rPr lang="en-US" dirty="0" err="1"/>
              <a:t>jsonify</a:t>
            </a:r>
            <a:r>
              <a:rPr lang="he-IL" dirty="0"/>
              <a:t> מ-</a:t>
            </a:r>
            <a:r>
              <a:rPr lang="en-US" dirty="0"/>
              <a:t>flask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לבנות את מבנה הנתונים המיועד להחזרה (</a:t>
            </a:r>
            <a:r>
              <a:rPr lang="en-US" dirty="0"/>
              <a:t>data</a:t>
            </a:r>
            <a:r>
              <a:rPr lang="he-IL" dirty="0"/>
              <a:t>)</a:t>
            </a:r>
          </a:p>
          <a:p>
            <a:pPr lvl="1" algn="r" rtl="1"/>
            <a:r>
              <a:rPr lang="he-IL" dirty="0"/>
              <a:t>להחזיר (</a:t>
            </a:r>
            <a:r>
              <a:rPr lang="en-US" dirty="0"/>
              <a:t>data</a:t>
            </a:r>
            <a:r>
              <a:rPr lang="he-IL" dirty="0"/>
              <a:t>)</a:t>
            </a:r>
            <a:r>
              <a:rPr lang="en-US" dirty="0" err="1"/>
              <a:t>jsonify</a:t>
            </a:r>
            <a:r>
              <a:rPr lang="he-IL" dirty="0"/>
              <a:t>...</a:t>
            </a:r>
          </a:p>
          <a:p>
            <a:pPr lvl="1" algn="r" rtl="1"/>
            <a:r>
              <a:rPr lang="he-IL" dirty="0"/>
              <a:t>... וכדי להתחשב במקרה שמשהו נכשל בדרך...</a:t>
            </a:r>
          </a:p>
          <a:p>
            <a:pPr algn="r" rtl="1"/>
            <a:endParaRPr lang="he-IL" dirty="0"/>
          </a:p>
          <a:p>
            <a:pPr lvl="1" algn="r" rt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31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3117BB-E524-7641-A050-B4E779D5B9EC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19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Response</a:t>
            </a:r>
            <a:r>
              <a:rPr lang="he-IL" dirty="0"/>
              <a:t> עם </a:t>
            </a:r>
            <a:r>
              <a:rPr lang="en-US" dirty="0"/>
              <a:t>REST &amp; </a:t>
            </a:r>
            <a:r>
              <a:rPr lang="en-US" dirty="0" err="1"/>
              <a:t>jsonify</a:t>
            </a:r>
            <a:r>
              <a:rPr lang="he-IL" dirty="0"/>
              <a:t> – מיפוי נתונים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כדי להחזיר בתגובה לבקשה נתונים מרובים בדרך שבה המפתחות יהיו כשמות של השדות שבטבלאות יש צורך לבצע את </a:t>
            </a:r>
            <a:r>
              <a:rPr lang="he-IL" dirty="0">
                <a:highlight>
                  <a:srgbClr val="FFFF00"/>
                </a:highlight>
              </a:rPr>
              <a:t>השורה המודגשת </a:t>
            </a:r>
            <a:r>
              <a:rPr lang="he-IL" dirty="0"/>
              <a:t>לפני החזרת התשובה</a:t>
            </a:r>
          </a:p>
          <a:p>
            <a:pPr marL="0" indent="0">
              <a:buNone/>
            </a:pPr>
            <a:r>
              <a:rPr lang="en-US" dirty="0" err="1"/>
              <a:t>query_result</a:t>
            </a:r>
            <a:r>
              <a:rPr lang="en-US" dirty="0"/>
              <a:t> = </a:t>
            </a:r>
            <a:r>
              <a:rPr lang="en-US" dirty="0" err="1"/>
              <a:t>dbManager.fetch</a:t>
            </a:r>
            <a:r>
              <a:rPr lang="en-US" dirty="0"/>
              <a:t>(‘SELECT * FROM users’)</a:t>
            </a:r>
          </a:p>
          <a:p>
            <a:pPr marL="0" indent="0" algn="l">
              <a:buNone/>
            </a:pPr>
            <a:r>
              <a:rPr lang="en-US" dirty="0">
                <a:highlight>
                  <a:srgbClr val="FFFF00"/>
                </a:highlight>
              </a:rPr>
              <a:t>data = list(map(lambda row: row._</a:t>
            </a:r>
            <a:r>
              <a:rPr lang="en-US" dirty="0" err="1">
                <a:highlight>
                  <a:srgbClr val="FFFF00"/>
                </a:highlight>
              </a:rPr>
              <a:t>asdict</a:t>
            </a:r>
            <a:r>
              <a:rPr lang="en-US" dirty="0">
                <a:highlight>
                  <a:srgbClr val="FFFF00"/>
                </a:highlight>
              </a:rPr>
              <a:t>(), </a:t>
            </a:r>
            <a:r>
              <a:rPr lang="en-US" dirty="0" err="1">
                <a:highlight>
                  <a:srgbClr val="FFFF00"/>
                </a:highlight>
              </a:rPr>
              <a:t>query_result</a:t>
            </a:r>
            <a:r>
              <a:rPr lang="en-US" dirty="0">
                <a:highlight>
                  <a:srgbClr val="FFFF00"/>
                </a:highlight>
              </a:rPr>
              <a:t>))</a:t>
            </a:r>
            <a:endParaRPr lang="he-IL" dirty="0">
              <a:highlight>
                <a:srgbClr val="FFFF00"/>
              </a:highlight>
            </a:endParaRPr>
          </a:p>
          <a:p>
            <a:pPr algn="r" rtl="1"/>
            <a:endParaRPr lang="he-IL" dirty="0"/>
          </a:p>
          <a:p>
            <a:pPr lvl="1" algn="r" rt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32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3117BB-E524-7641-A050-B4E779D5B9EC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24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435727-DE7D-AA48-AE6F-880977C80849}"/>
              </a:ext>
            </a:extLst>
          </p:cNvPr>
          <p:cNvSpPr/>
          <p:nvPr/>
        </p:nvSpPr>
        <p:spPr>
          <a:xfrm>
            <a:off x="2371241" y="2045776"/>
            <a:ext cx="9283484" cy="44480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F869D-EA01-E646-8C0F-8D453E21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7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en-US" dirty="0"/>
              <a:t>REST = Representational State Transfer</a:t>
            </a:r>
            <a:endParaRPr lang="he-IL" dirty="0"/>
          </a:p>
          <a:p>
            <a:pPr algn="r" rtl="1"/>
            <a:r>
              <a:rPr lang="he-IL" dirty="0"/>
              <a:t>ארכיטקטורה לביסוס שירותי </a:t>
            </a:r>
            <a:r>
              <a:rPr lang="en-US" dirty="0"/>
              <a:t>WEB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בקורס נאמץ מ-</a:t>
            </a:r>
            <a:r>
              <a:rPr lang="en-US" dirty="0"/>
              <a:t>REST</a:t>
            </a:r>
            <a:r>
              <a:rPr lang="he-IL" dirty="0"/>
              <a:t> את סגנון הכתיבה של </a:t>
            </a:r>
            <a:r>
              <a:rPr lang="en-US" dirty="0"/>
              <a:t>REST APIs</a:t>
            </a:r>
            <a:r>
              <a:rPr lang="he-IL" dirty="0"/>
              <a:t> לקבלת משאבים.</a:t>
            </a:r>
          </a:p>
          <a:p>
            <a:pPr lvl="1" algn="r" rtl="1"/>
            <a:r>
              <a:rPr lang="he-IL" dirty="0"/>
              <a:t>נתיב מכונה גם </a:t>
            </a:r>
            <a:r>
              <a:rPr lang="en-US" dirty="0"/>
              <a:t>path</a:t>
            </a:r>
            <a:r>
              <a:rPr lang="he-IL" dirty="0"/>
              <a:t> או </a:t>
            </a:r>
            <a:r>
              <a:rPr lang="en-US" dirty="0"/>
              <a:t> route</a:t>
            </a:r>
            <a:r>
              <a:rPr lang="he-IL" dirty="0"/>
              <a:t>, בהקשר של </a:t>
            </a:r>
            <a:r>
              <a:rPr lang="en-US" dirty="0"/>
              <a:t>REST</a:t>
            </a:r>
            <a:r>
              <a:rPr lang="he-IL" dirty="0"/>
              <a:t> הוא נקרא </a:t>
            </a:r>
            <a:r>
              <a:rPr lang="en-US" dirty="0"/>
              <a:t>endpoints</a:t>
            </a:r>
            <a:r>
              <a:rPr lang="he-IL" dirty="0"/>
              <a:t>.</a:t>
            </a:r>
          </a:p>
          <a:p>
            <a:pPr algn="r" rtl="1"/>
            <a:r>
              <a:rPr lang="en-US" dirty="0"/>
              <a:t>route</a:t>
            </a:r>
            <a:r>
              <a:rPr lang="he-IL" dirty="0"/>
              <a:t> הוא הטקסט ב-</a:t>
            </a:r>
            <a:r>
              <a:rPr lang="en-US" dirty="0"/>
              <a:t>URL</a:t>
            </a:r>
            <a:r>
              <a:rPr lang="he-IL" dirty="0"/>
              <a:t> שמגיע לאחר שם המתחם, דוגמאות:</a:t>
            </a:r>
          </a:p>
          <a:p>
            <a:pPr marL="0" indent="0" algn="r" rtl="1">
              <a:buNone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</a:t>
            </a:r>
            <a:r>
              <a:rPr lang="en-US" b="1" dirty="0"/>
              <a:t>company/</a:t>
            </a:r>
            <a:r>
              <a:rPr lang="en-US" b="1" dirty="0" err="1"/>
              <a:t>bloomberg</a:t>
            </a:r>
            <a:r>
              <a:rPr lang="en-US" b="1" dirty="0"/>
              <a:t>-news/</a:t>
            </a:r>
            <a:endParaRPr lang="he-IL" b="1" dirty="0"/>
          </a:p>
          <a:p>
            <a:pPr algn="r" rtl="1"/>
            <a:r>
              <a:rPr lang="en-US" dirty="0"/>
              <a:t>endpoint</a:t>
            </a:r>
            <a:r>
              <a:rPr lang="he-IL" dirty="0"/>
              <a:t> הוא הנתיב למשאב המבוקש לאחר שם המתחם, דוגמאות:</a:t>
            </a:r>
          </a:p>
          <a:p>
            <a:pPr marL="0" indent="0" algn="r" rtl="1">
              <a:buNone/>
            </a:pPr>
            <a:r>
              <a:rPr lang="en-US" dirty="0"/>
              <a:t>https://</a:t>
            </a:r>
            <a:r>
              <a:rPr lang="en-US" dirty="0" err="1"/>
              <a:t>reqres.in</a:t>
            </a:r>
            <a:r>
              <a:rPr lang="en-US" dirty="0"/>
              <a:t>/</a:t>
            </a:r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9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</a:t>
            </a:r>
            <a:r>
              <a:rPr lang="he-IL" dirty="0"/>
              <a:t> או </a:t>
            </a:r>
            <a:r>
              <a:rPr lang="en-US" dirty="0"/>
              <a:t>Endpoint</a:t>
            </a:r>
            <a:r>
              <a:rPr lang="he-IL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r" rtl="1"/>
            <a:r>
              <a:rPr lang="en-US" dirty="0"/>
              <a:t>Route</a:t>
            </a:r>
            <a:r>
              <a:rPr lang="he-IL" dirty="0"/>
              <a:t> – כשנרצה לבקש עמוד מהרשת.</a:t>
            </a:r>
          </a:p>
          <a:p>
            <a:pPr algn="r" rtl="1"/>
            <a:r>
              <a:rPr lang="he-IL" dirty="0"/>
              <a:t>תצוגת העמוד תשתנה כתלות בפרמטרים שמעבירים לו:</a:t>
            </a:r>
          </a:p>
          <a:p>
            <a:pPr marL="0" indent="0" algn="l">
              <a:buNone/>
            </a:pPr>
            <a:r>
              <a:rPr lang="en-US" dirty="0">
                <a:hlinkClick r:id="rId3"/>
              </a:rPr>
              <a:t>http://www.mysite.com/catalog?id=3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http://www.mysite.com/catalog?id=4&amp;color=green&amp;size=large</a:t>
            </a:r>
            <a:endParaRPr lang="en-US" dirty="0"/>
          </a:p>
          <a:p>
            <a:pPr algn="r" rtl="1"/>
            <a:r>
              <a:rPr lang="en-US" dirty="0"/>
              <a:t>Endpoint</a:t>
            </a:r>
            <a:r>
              <a:rPr lang="he-IL" dirty="0"/>
              <a:t> – כשנרצה לבקש נתונים מבסיס הנתונים דרך השרת.</a:t>
            </a:r>
          </a:p>
          <a:p>
            <a:pPr algn="r" rtl="1"/>
            <a:r>
              <a:rPr lang="he-IL" dirty="0"/>
              <a:t>אופן כתיבת הבקשה מותנה בצורת הכתיבה</a:t>
            </a:r>
            <a:r>
              <a:rPr lang="en-US" dirty="0"/>
              <a:t> </a:t>
            </a:r>
            <a:r>
              <a:rPr lang="he-IL" dirty="0"/>
              <a:t> של ה-</a:t>
            </a:r>
            <a:r>
              <a:rPr lang="en-US" dirty="0"/>
              <a:t>Endpoint</a:t>
            </a:r>
            <a:r>
              <a:rPr lang="he-IL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http://www.mysite.com/api/v1/catalogs/3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6"/>
              </a:rPr>
              <a:t>http://www.mysite.com/api/v1/catalogs/3/products</a:t>
            </a:r>
            <a:endParaRPr lang="en-US" dirty="0"/>
          </a:p>
          <a:p>
            <a:pPr marL="0" indent="0" algn="l">
              <a:buNone/>
            </a:pPr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3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Endpoints</a:t>
            </a:r>
            <a:r>
              <a:rPr lang="he-IL" dirty="0"/>
              <a:t> למשאבים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he-IL" dirty="0"/>
              <a:t>הנתיבים שנגדיר למשאבים ייכתבו בצורה</a:t>
            </a:r>
          </a:p>
          <a:p>
            <a:pPr marL="0" indent="0" algn="r" rtl="1">
              <a:buNone/>
            </a:pPr>
            <a:r>
              <a:rPr lang="he-IL" dirty="0"/>
              <a:t> </a:t>
            </a:r>
            <a:r>
              <a:rPr lang="en-US" dirty="0"/>
              <a:t>/collection/item/sub-collection/sub-item</a:t>
            </a:r>
            <a:r>
              <a:rPr lang="he-IL" dirty="0"/>
              <a:t>:</a:t>
            </a:r>
          </a:p>
          <a:p>
            <a:pPr algn="r" rtl="1"/>
            <a:r>
              <a:rPr lang="he-IL" dirty="0"/>
              <a:t>דוגמאות:</a:t>
            </a:r>
          </a:p>
          <a:p>
            <a:pPr algn="r" rtl="1"/>
            <a:r>
              <a:rPr lang="he-IL" dirty="0"/>
              <a:t>עבור משאבים של הזמנות שאתר ומוצרים השייכים להם:</a:t>
            </a:r>
          </a:p>
          <a:p>
            <a:pPr lvl="1" algn="r" rtl="1"/>
            <a:r>
              <a:rPr lang="he-IL" dirty="0"/>
              <a:t>כל ההזמנות: </a:t>
            </a:r>
            <a:r>
              <a:rPr lang="en-US" dirty="0"/>
              <a:t>/orders</a:t>
            </a:r>
            <a:r>
              <a:rPr lang="he-IL" dirty="0"/>
              <a:t> </a:t>
            </a:r>
          </a:p>
          <a:p>
            <a:pPr lvl="1" algn="r" rtl="1"/>
            <a:r>
              <a:rPr lang="he-IL" dirty="0"/>
              <a:t>הזמנה מסוימת: </a:t>
            </a:r>
            <a:r>
              <a:rPr lang="en-US" dirty="0"/>
              <a:t>/orders/3</a:t>
            </a:r>
          </a:p>
          <a:p>
            <a:pPr lvl="1" algn="r" rtl="1"/>
            <a:r>
              <a:rPr lang="he-IL" dirty="0"/>
              <a:t>כל המוצרים השייכים להזמנה מסוימת: </a:t>
            </a:r>
            <a:r>
              <a:rPr lang="en-US" dirty="0"/>
              <a:t>/orders/102/products</a:t>
            </a:r>
            <a:endParaRPr lang="he-IL" dirty="0"/>
          </a:p>
          <a:p>
            <a:pPr lvl="1" algn="r" rtl="1"/>
            <a:r>
              <a:rPr lang="he-IL" dirty="0"/>
              <a:t>מוצר מסוים השייך להזמנה מסוימת: </a:t>
            </a:r>
            <a:r>
              <a:rPr lang="en-US" dirty="0"/>
              <a:t>/orders/24/products/15</a:t>
            </a:r>
          </a:p>
          <a:p>
            <a:pPr lvl="1" algn="r" rtl="1"/>
            <a:r>
              <a:rPr lang="he-IL" dirty="0"/>
              <a:t>דוגמא נוספת:</a:t>
            </a:r>
            <a:endParaRPr lang="en-US" dirty="0"/>
          </a:p>
          <a:p>
            <a:pPr marL="457200" lvl="1" indent="0" algn="r" rtl="1">
              <a:buNone/>
            </a:pPr>
            <a:r>
              <a:rPr lang="en-US" dirty="0">
                <a:hlinkClick r:id="rId3"/>
              </a:rPr>
              <a:t>http://dummy.restapiexample.com/</a:t>
            </a:r>
            <a:endParaRPr lang="en-US" dirty="0"/>
          </a:p>
          <a:p>
            <a:pPr marL="457200" lvl="1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9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Endpoints</a:t>
            </a:r>
            <a:r>
              <a:rPr lang="he-IL" dirty="0"/>
              <a:t> למשאבים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r" rtl="1"/>
            <a:r>
              <a:rPr lang="he-IL" dirty="0"/>
              <a:t>הנתיבים שנגדיר למשאבים ייכתבו בצורה</a:t>
            </a:r>
          </a:p>
          <a:p>
            <a:pPr marL="0" indent="0" algn="r" rtl="1">
              <a:buNone/>
            </a:pPr>
            <a:r>
              <a:rPr lang="he-IL" dirty="0"/>
              <a:t> </a:t>
            </a:r>
            <a:r>
              <a:rPr lang="en-US" dirty="0"/>
              <a:t>/collection/item/sub-collection/sub-item</a:t>
            </a:r>
            <a:r>
              <a:rPr lang="he-IL" dirty="0"/>
              <a:t>:</a:t>
            </a:r>
          </a:p>
          <a:p>
            <a:pPr algn="r" rtl="1"/>
            <a:r>
              <a:rPr lang="he-IL" dirty="0"/>
              <a:t>דוגמאות:</a:t>
            </a:r>
          </a:p>
          <a:p>
            <a:pPr algn="r" rtl="1"/>
            <a:r>
              <a:rPr lang="he-IL" dirty="0"/>
              <a:t>עבור משאבים של קטגוריות, תתי-קטגוריות ופריטים מתוכן:</a:t>
            </a:r>
          </a:p>
          <a:p>
            <a:pPr lvl="1" algn="r" rtl="1"/>
            <a:r>
              <a:rPr lang="he-IL" dirty="0"/>
              <a:t>כל הקטגוריות: </a:t>
            </a:r>
            <a:r>
              <a:rPr lang="en-US" dirty="0"/>
              <a:t>/categories</a:t>
            </a:r>
            <a:endParaRPr lang="he-IL" dirty="0"/>
          </a:p>
          <a:p>
            <a:pPr lvl="1" algn="r" rtl="1"/>
            <a:r>
              <a:rPr lang="he-IL" dirty="0"/>
              <a:t>קטגוריה מסוימת: </a:t>
            </a:r>
            <a:r>
              <a:rPr lang="en-US" dirty="0"/>
              <a:t>/categories/watches</a:t>
            </a:r>
            <a:endParaRPr lang="he-IL" dirty="0"/>
          </a:p>
          <a:p>
            <a:pPr lvl="1" algn="r" rtl="1"/>
            <a:r>
              <a:rPr lang="he-IL" dirty="0"/>
              <a:t>כל הפריטים השייכים לקטגוריה מסוימת: </a:t>
            </a:r>
            <a:r>
              <a:rPr lang="en-US" dirty="0"/>
              <a:t>/categories/watches/</a:t>
            </a:r>
            <a:r>
              <a:rPr lang="en-US" dirty="0" err="1"/>
              <a:t>handwatches</a:t>
            </a:r>
            <a:endParaRPr lang="en-US" dirty="0"/>
          </a:p>
          <a:p>
            <a:pPr lvl="1" algn="r" rtl="1"/>
            <a:r>
              <a:rPr lang="he-IL" dirty="0"/>
              <a:t>פריט עם מק״ט מסוים מתוך קטגוריה מסוימת: </a:t>
            </a:r>
            <a:r>
              <a:rPr lang="en-US" dirty="0"/>
              <a:t>/categories/watches/</a:t>
            </a:r>
            <a:r>
              <a:rPr lang="en-US" dirty="0" err="1"/>
              <a:t>handwatches</a:t>
            </a:r>
            <a:r>
              <a:rPr lang="en-US" dirty="0"/>
              <a:t>/123.1234</a:t>
            </a:r>
          </a:p>
          <a:p>
            <a:pPr lvl="1" algn="r" rtl="1"/>
            <a:endParaRPr lang="he-IL" dirty="0"/>
          </a:p>
          <a:p>
            <a:pPr lvl="1" algn="r" rtl="1"/>
            <a:endParaRPr lang="en-US" dirty="0"/>
          </a:p>
          <a:p>
            <a:pPr marL="457200" lvl="1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1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Endpoints</a:t>
            </a:r>
            <a:r>
              <a:rPr lang="he-IL" dirty="0"/>
              <a:t> למשאבים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הנתיבים שנגדיר למשאבים ייכתבו בצורה</a:t>
            </a:r>
          </a:p>
          <a:p>
            <a:pPr marL="0" indent="0" algn="r" rtl="1">
              <a:buNone/>
            </a:pPr>
            <a:r>
              <a:rPr lang="he-IL" dirty="0"/>
              <a:t> </a:t>
            </a:r>
            <a:r>
              <a:rPr lang="en-US" dirty="0"/>
              <a:t>/collection/item/sub-collection/sub-item</a:t>
            </a:r>
            <a:r>
              <a:rPr lang="he-IL" dirty="0"/>
              <a:t>:</a:t>
            </a:r>
          </a:p>
          <a:p>
            <a:pPr algn="r" rtl="1"/>
            <a:r>
              <a:rPr lang="he-IL" dirty="0"/>
              <a:t>דוגמאות:</a:t>
            </a:r>
          </a:p>
          <a:p>
            <a:pPr algn="r" rtl="1"/>
            <a:r>
              <a:rPr lang="he-IL" dirty="0"/>
              <a:t>עבור משאבים של מקומות בילוי שונים:</a:t>
            </a:r>
          </a:p>
          <a:p>
            <a:pPr lvl="1" algn="r" rtl="1"/>
            <a:r>
              <a:rPr lang="he-IL" dirty="0"/>
              <a:t>כל מקומות הבילוי: </a:t>
            </a:r>
            <a:r>
              <a:rPr lang="en-US" dirty="0"/>
              <a:t>/hangouts</a:t>
            </a:r>
            <a:endParaRPr lang="he-IL" dirty="0"/>
          </a:p>
          <a:p>
            <a:pPr lvl="1" algn="r" rtl="1"/>
            <a:r>
              <a:rPr lang="he-IL" dirty="0"/>
              <a:t>מסעדות: </a:t>
            </a:r>
            <a:r>
              <a:rPr lang="en-US" dirty="0"/>
              <a:t>/hangouts/restaurants</a:t>
            </a:r>
            <a:endParaRPr lang="he-IL" dirty="0"/>
          </a:p>
          <a:p>
            <a:pPr lvl="1" algn="r" rtl="1"/>
            <a:r>
              <a:rPr lang="he-IL" dirty="0"/>
              <a:t>ברים: </a:t>
            </a:r>
            <a:r>
              <a:rPr lang="en-US" dirty="0"/>
              <a:t>/hangouts/bars</a:t>
            </a:r>
            <a:endParaRPr lang="he-IL" dirty="0"/>
          </a:p>
          <a:p>
            <a:pPr lvl="1" algn="r" rtl="1"/>
            <a:r>
              <a:rPr lang="he-IL" dirty="0"/>
              <a:t>בר מסוים: </a:t>
            </a:r>
            <a:r>
              <a:rPr lang="en-US" dirty="0"/>
              <a:t>/hangouts/bars/752</a:t>
            </a:r>
          </a:p>
          <a:p>
            <a:pPr lvl="1" algn="r" rtl="1"/>
            <a:endParaRPr lang="he-IL" dirty="0"/>
          </a:p>
          <a:p>
            <a:pPr lvl="1" algn="r" rtl="1"/>
            <a:endParaRPr lang="en-US" dirty="0"/>
          </a:p>
          <a:p>
            <a:pPr marL="457200" lvl="1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7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Endpoints</a:t>
            </a:r>
            <a:r>
              <a:rPr lang="he-IL" dirty="0"/>
              <a:t> למשאבים עם שיטות של בקשות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כמפתחים יש בידינו את האפשרות לבקש משאב מסוים עם שיטות שונות.</a:t>
            </a:r>
          </a:p>
          <a:p>
            <a:pPr lvl="1" algn="r" rtl="1"/>
            <a:r>
              <a:rPr lang="he-IL" dirty="0"/>
              <a:t>נוכל לבקש את המשאב בשיטות </a:t>
            </a:r>
            <a:r>
              <a:rPr lang="en-US" dirty="0"/>
              <a:t>GET, POST, PUT, DELETE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עבור שיטות </a:t>
            </a:r>
            <a:r>
              <a:rPr lang="en-US" dirty="0"/>
              <a:t>POST</a:t>
            </a:r>
            <a:r>
              <a:rPr lang="he-IL" dirty="0"/>
              <a:t> ו-</a:t>
            </a:r>
            <a:r>
              <a:rPr lang="en-US" dirty="0"/>
              <a:t>PUT</a:t>
            </a:r>
            <a:r>
              <a:rPr lang="he-IL" dirty="0"/>
              <a:t> יש להעביר מידע נוסף!</a:t>
            </a:r>
          </a:p>
          <a:p>
            <a:pPr algn="r" rtl="1"/>
            <a:r>
              <a:rPr lang="he-IL" dirty="0"/>
              <a:t>ב-</a:t>
            </a:r>
            <a:r>
              <a:rPr lang="en-US" dirty="0"/>
              <a:t>REST APIs</a:t>
            </a:r>
            <a:r>
              <a:rPr lang="he-IL" dirty="0"/>
              <a:t> משתמשים ביכולת הזו כדי להקצות תפקידים שונים עבור אותו ה-</a:t>
            </a:r>
            <a:r>
              <a:rPr lang="en-US" dirty="0"/>
              <a:t>endpoint</a:t>
            </a:r>
            <a:r>
              <a:rPr lang="he-IL" dirty="0"/>
              <a:t> בהתאם לשיטה של הבקשה שנשלחה עבורו.</a:t>
            </a:r>
          </a:p>
          <a:p>
            <a:pPr lvl="1" algn="r" rtl="1"/>
            <a:r>
              <a:rPr lang="he-IL" dirty="0"/>
              <a:t>דוגמא: בקשת ה-</a:t>
            </a:r>
            <a:r>
              <a:rPr lang="en-US" dirty="0"/>
              <a:t>route</a:t>
            </a:r>
            <a:r>
              <a:rPr lang="he-IL" dirty="0"/>
              <a:t> </a:t>
            </a:r>
            <a:r>
              <a:rPr lang="en-US" u="sng" dirty="0"/>
              <a:t>/orders/105</a:t>
            </a:r>
            <a:r>
              <a:rPr lang="he-IL" dirty="0"/>
              <a:t>, כלומר ההזמנה שמזהה שלה הוא 105 בכל אחד מהבקשות</a:t>
            </a:r>
            <a:endParaRPr lang="en-US" dirty="0"/>
          </a:p>
          <a:p>
            <a:pPr lvl="1" algn="r" rtl="1"/>
            <a:endParaRPr lang="he-IL" dirty="0"/>
          </a:p>
          <a:p>
            <a:pPr lvl="1" algn="r" rtl="1"/>
            <a:endParaRPr lang="en-US" dirty="0"/>
          </a:p>
          <a:p>
            <a:pPr marL="457200" lvl="1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0D46C6-36EC-5D45-B0AF-A6B386F74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191920"/>
              </p:ext>
            </p:extLst>
          </p:nvPr>
        </p:nvGraphicFramePr>
        <p:xfrm>
          <a:off x="1272540" y="5345430"/>
          <a:ext cx="964692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POST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Returns order #105 (if exist)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Inserts order #105 (overrides existing)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Updates order #105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Deletes order #105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08866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2E8E7"/>
      </a:lt2>
      <a:accent1>
        <a:srgbClr val="C6969B"/>
      </a:accent1>
      <a:accent2>
        <a:srgbClr val="BA927F"/>
      </a:accent2>
      <a:accent3>
        <a:srgbClr val="AEA383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8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7989</TotalTime>
  <Words>2981</Words>
  <Application>Microsoft Macintosh PowerPoint</Application>
  <PresentationFormat>Widescreen</PresentationFormat>
  <Paragraphs>538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Elephant</vt:lpstr>
      <vt:lpstr>Arial</vt:lpstr>
      <vt:lpstr>Calibri</vt:lpstr>
      <vt:lpstr>Century Gothic</vt:lpstr>
      <vt:lpstr>BrushVTI</vt:lpstr>
      <vt:lpstr>PowerPoint Presentation</vt:lpstr>
      <vt:lpstr>REST</vt:lpstr>
      <vt:lpstr>משאבים</vt:lpstr>
      <vt:lpstr>REST</vt:lpstr>
      <vt:lpstr>Route או Endpoint?</vt:lpstr>
      <vt:lpstr>Endpoints למשאבים</vt:lpstr>
      <vt:lpstr>Endpoints למשאבים</vt:lpstr>
      <vt:lpstr>Endpoints למשאבים</vt:lpstr>
      <vt:lpstr>Endpoints למשאבים עם שיטות של בקשות</vt:lpstr>
      <vt:lpstr>Endpoints למשאבים עם שיטות של בקשות</vt:lpstr>
      <vt:lpstr>Endpoints למשאבים עם שיטות של בקשות</vt:lpstr>
      <vt:lpstr>Endpoints למשאבים עם שיטות של בקשות</vt:lpstr>
      <vt:lpstr>Endpoints למשאבים עם שיטות של בקשות</vt:lpstr>
      <vt:lpstr>Endpoints למשאבים עם שיטות של בקשות</vt:lpstr>
      <vt:lpstr>Endpoints למשאבים עם שיטות של בקשות</vt:lpstr>
      <vt:lpstr>Endpoints למשאבים עם שיטות של בקשות</vt:lpstr>
      <vt:lpstr>Endpoints למשאבים עם שיטות של בקשות</vt:lpstr>
      <vt:lpstr>route() Decorator</vt:lpstr>
      <vt:lpstr>route() Decorator</vt:lpstr>
      <vt:lpstr>route() Decorator</vt:lpstr>
      <vt:lpstr>route() Decorator</vt:lpstr>
      <vt:lpstr>route() Decorator</vt:lpstr>
      <vt:lpstr>route() Decorator</vt:lpstr>
      <vt:lpstr>route() Decorator</vt:lpstr>
      <vt:lpstr>route() Decorator</vt:lpstr>
      <vt:lpstr>route() Decorator</vt:lpstr>
      <vt:lpstr>route() Decorator</vt:lpstr>
      <vt:lpstr>JSON</vt:lpstr>
      <vt:lpstr>Response עם REST &amp; jsonify</vt:lpstr>
      <vt:lpstr>Response עם REST &amp; jsonify</vt:lpstr>
      <vt:lpstr>Response עם REST &amp; jsonify</vt:lpstr>
      <vt:lpstr>Response עם REST &amp; jsonify – מיפוי נתונים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</dc:title>
  <dc:creator>Microsoft Office User</dc:creator>
  <cp:lastModifiedBy>1919ars@gmail.com</cp:lastModifiedBy>
  <cp:revision>176</cp:revision>
  <dcterms:created xsi:type="dcterms:W3CDTF">2020-09-17T10:35:21Z</dcterms:created>
  <dcterms:modified xsi:type="dcterms:W3CDTF">2021-05-25T11:11:03Z</dcterms:modified>
</cp:coreProperties>
</file>